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/>
    <p:restoredTop sz="94689"/>
  </p:normalViewPr>
  <p:slideViewPr>
    <p:cSldViewPr snapToGrid="0" snapToObjects="1">
      <p:cViewPr varScale="1">
        <p:scale>
          <a:sx n="94" d="100"/>
          <a:sy n="94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7879C-252D-4350-BECD-EE59075F8F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829B2D-DB66-403D-A0CA-6A283A57DB3C}">
      <dgm:prSet/>
      <dgm:spPr/>
      <dgm:t>
        <a:bodyPr/>
        <a:lstStyle/>
        <a:p>
          <a:r>
            <a:rPr lang="en-US"/>
            <a:t>Obviously audience vote are more related with the box-office.</a:t>
          </a:r>
        </a:p>
      </dgm:t>
    </dgm:pt>
    <dgm:pt modelId="{2AE8F9B7-E0AC-45B8-BE82-EB1A5CC2620B}" type="parTrans" cxnId="{2E3BCBFE-5BE0-4E22-B6D7-47C3A0A3CB84}">
      <dgm:prSet/>
      <dgm:spPr/>
      <dgm:t>
        <a:bodyPr/>
        <a:lstStyle/>
        <a:p>
          <a:endParaRPr lang="en-US"/>
        </a:p>
      </dgm:t>
    </dgm:pt>
    <dgm:pt modelId="{E1575CBB-FBEA-421B-9863-A7AFECEDAF69}" type="sibTrans" cxnId="{2E3BCBFE-5BE0-4E22-B6D7-47C3A0A3CB84}">
      <dgm:prSet/>
      <dgm:spPr/>
      <dgm:t>
        <a:bodyPr/>
        <a:lstStyle/>
        <a:p>
          <a:endParaRPr lang="en-US"/>
        </a:p>
      </dgm:t>
    </dgm:pt>
    <dgm:pt modelId="{E9F25921-50B2-4456-BFDF-EBD608F0E819}">
      <dgm:prSet/>
      <dgm:spPr/>
      <dgm:t>
        <a:bodyPr/>
        <a:lstStyle/>
        <a:p>
          <a:r>
            <a:rPr lang="en-US"/>
            <a:t>Model that only use critics vote will perform worse.</a:t>
          </a:r>
        </a:p>
      </dgm:t>
    </dgm:pt>
    <dgm:pt modelId="{84ED2D3A-0AB7-410E-A8DC-3B9679DE90F6}" type="parTrans" cxnId="{51F280A1-DD0F-49BD-B0BA-5522AF08C4ED}">
      <dgm:prSet/>
      <dgm:spPr/>
      <dgm:t>
        <a:bodyPr/>
        <a:lstStyle/>
        <a:p>
          <a:endParaRPr lang="en-US"/>
        </a:p>
      </dgm:t>
    </dgm:pt>
    <dgm:pt modelId="{00117CBC-26DE-45B4-8737-D2F699BE4F36}" type="sibTrans" cxnId="{51F280A1-DD0F-49BD-B0BA-5522AF08C4ED}">
      <dgm:prSet/>
      <dgm:spPr/>
      <dgm:t>
        <a:bodyPr/>
        <a:lstStyle/>
        <a:p>
          <a:endParaRPr lang="en-US"/>
        </a:p>
      </dgm:t>
    </dgm:pt>
    <dgm:pt modelId="{F785F41C-0617-214D-AB9E-7CCA5D191A54}" type="pres">
      <dgm:prSet presAssocID="{4237879C-252D-4350-BECD-EE59075F8F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9A275-146D-1F4A-8A72-D4D2DDBC743E}" type="pres">
      <dgm:prSet presAssocID="{7D829B2D-DB66-403D-A0CA-6A283A57DB3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0DFD7-AE38-FE46-AFB5-94FCE3759999}" type="pres">
      <dgm:prSet presAssocID="{E1575CBB-FBEA-421B-9863-A7AFECEDAF69}" presName="spacer" presStyleCnt="0"/>
      <dgm:spPr/>
    </dgm:pt>
    <dgm:pt modelId="{7F8EA5B7-5191-FF4A-BD44-08BD45632AF5}" type="pres">
      <dgm:prSet presAssocID="{E9F25921-50B2-4456-BFDF-EBD608F0E81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391FB-0883-0C43-845A-2EB13D3B1A66}" type="presOf" srcId="{4237879C-252D-4350-BECD-EE59075F8F68}" destId="{F785F41C-0617-214D-AB9E-7CCA5D191A54}" srcOrd="0" destOrd="0" presId="urn:microsoft.com/office/officeart/2005/8/layout/vList2"/>
    <dgm:cxn modelId="{5B700815-62E0-6441-80F8-405A6817F97F}" type="presOf" srcId="{7D829B2D-DB66-403D-A0CA-6A283A57DB3C}" destId="{A019A275-146D-1F4A-8A72-D4D2DDBC743E}" srcOrd="0" destOrd="0" presId="urn:microsoft.com/office/officeart/2005/8/layout/vList2"/>
    <dgm:cxn modelId="{AC8DCF9D-AC3C-8640-9394-62EDF333E6EA}" type="presOf" srcId="{E9F25921-50B2-4456-BFDF-EBD608F0E819}" destId="{7F8EA5B7-5191-FF4A-BD44-08BD45632AF5}" srcOrd="0" destOrd="0" presId="urn:microsoft.com/office/officeart/2005/8/layout/vList2"/>
    <dgm:cxn modelId="{2E3BCBFE-5BE0-4E22-B6D7-47C3A0A3CB84}" srcId="{4237879C-252D-4350-BECD-EE59075F8F68}" destId="{7D829B2D-DB66-403D-A0CA-6A283A57DB3C}" srcOrd="0" destOrd="0" parTransId="{2AE8F9B7-E0AC-45B8-BE82-EB1A5CC2620B}" sibTransId="{E1575CBB-FBEA-421B-9863-A7AFECEDAF69}"/>
    <dgm:cxn modelId="{51F280A1-DD0F-49BD-B0BA-5522AF08C4ED}" srcId="{4237879C-252D-4350-BECD-EE59075F8F68}" destId="{E9F25921-50B2-4456-BFDF-EBD608F0E819}" srcOrd="1" destOrd="0" parTransId="{84ED2D3A-0AB7-410E-A8DC-3B9679DE90F6}" sibTransId="{00117CBC-26DE-45B4-8737-D2F699BE4F36}"/>
    <dgm:cxn modelId="{10183001-BC54-F24F-B140-934DB319F42B}" type="presParOf" srcId="{F785F41C-0617-214D-AB9E-7CCA5D191A54}" destId="{A019A275-146D-1F4A-8A72-D4D2DDBC743E}" srcOrd="0" destOrd="0" presId="urn:microsoft.com/office/officeart/2005/8/layout/vList2"/>
    <dgm:cxn modelId="{8512F717-AAF7-F540-AB1E-BD3BAAE8B428}" type="presParOf" srcId="{F785F41C-0617-214D-AB9E-7CCA5D191A54}" destId="{00A0DFD7-AE38-FE46-AFB5-94FCE3759999}" srcOrd="1" destOrd="0" presId="urn:microsoft.com/office/officeart/2005/8/layout/vList2"/>
    <dgm:cxn modelId="{78390548-ADB6-684A-8B03-0B76282219EF}" type="presParOf" srcId="{F785F41C-0617-214D-AB9E-7CCA5D191A54}" destId="{7F8EA5B7-5191-FF4A-BD44-08BD45632A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BF3A9-D03A-43E4-B328-B14540481D5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F6F85D-9CBD-4BF6-B60F-2CE7DD984A9F}">
      <dgm:prSet/>
      <dgm:spPr/>
      <dgm:t>
        <a:bodyPr/>
        <a:lstStyle/>
        <a:p>
          <a:r>
            <a:rPr lang="en-US"/>
            <a:t>While early critics vote showed to be a decent factor in this prediction, but it is not enough for having a very accurate prediction.</a:t>
          </a:r>
        </a:p>
      </dgm:t>
    </dgm:pt>
    <dgm:pt modelId="{94D3C303-AFFF-48B4-BCDD-A7B05C4CC94F}" type="parTrans" cxnId="{E1FE0647-7872-46C6-8AEB-203D326C45C0}">
      <dgm:prSet/>
      <dgm:spPr/>
      <dgm:t>
        <a:bodyPr/>
        <a:lstStyle/>
        <a:p>
          <a:endParaRPr lang="en-US"/>
        </a:p>
      </dgm:t>
    </dgm:pt>
    <dgm:pt modelId="{6C5B643C-5A3C-4727-944A-6D386D659BBB}" type="sibTrans" cxnId="{E1FE0647-7872-46C6-8AEB-203D326C45C0}">
      <dgm:prSet/>
      <dgm:spPr/>
      <dgm:t>
        <a:bodyPr/>
        <a:lstStyle/>
        <a:p>
          <a:endParaRPr lang="en-US"/>
        </a:p>
      </dgm:t>
    </dgm:pt>
    <dgm:pt modelId="{2FC08F20-DEC7-48D1-B2B4-A3335E8FC3B5}">
      <dgm:prSet/>
      <dgm:spPr/>
      <dgm:t>
        <a:bodyPr/>
        <a:lstStyle/>
        <a:p>
          <a:r>
            <a:rPr lang="en-US"/>
            <a:t>More information:  </a:t>
          </a:r>
        </a:p>
      </dgm:t>
    </dgm:pt>
    <dgm:pt modelId="{43E64AB1-E0E2-49A5-A767-D508FA8B4867}" type="parTrans" cxnId="{05A79D9D-623B-4F1F-B4D3-B612C4075D21}">
      <dgm:prSet/>
      <dgm:spPr/>
      <dgm:t>
        <a:bodyPr/>
        <a:lstStyle/>
        <a:p>
          <a:endParaRPr lang="en-US"/>
        </a:p>
      </dgm:t>
    </dgm:pt>
    <dgm:pt modelId="{D81BF700-A782-4670-9C01-8ACE4A4F29C5}" type="sibTrans" cxnId="{05A79D9D-623B-4F1F-B4D3-B612C4075D21}">
      <dgm:prSet/>
      <dgm:spPr/>
      <dgm:t>
        <a:bodyPr/>
        <a:lstStyle/>
        <a:p>
          <a:endParaRPr lang="en-US"/>
        </a:p>
      </dgm:t>
    </dgm:pt>
    <dgm:pt modelId="{5387DD55-8C43-4C22-8BC9-BD8BFE4AC644}">
      <dgm:prSet/>
      <dgm:spPr/>
      <dgm:t>
        <a:bodyPr/>
        <a:lstStyle/>
        <a:p>
          <a:r>
            <a:rPr lang="en-US"/>
            <a:t>How many time people google the name of the film. </a:t>
          </a:r>
        </a:p>
      </dgm:t>
    </dgm:pt>
    <dgm:pt modelId="{52ED0D89-1ACC-454C-B5DA-F9642B067857}" type="parTrans" cxnId="{380FE3A4-0E47-4AC2-BD2D-E832501678BE}">
      <dgm:prSet/>
      <dgm:spPr/>
      <dgm:t>
        <a:bodyPr/>
        <a:lstStyle/>
        <a:p>
          <a:endParaRPr lang="en-US"/>
        </a:p>
      </dgm:t>
    </dgm:pt>
    <dgm:pt modelId="{A3D08194-1E8E-4269-8298-C0F69CF847BB}" type="sibTrans" cxnId="{380FE3A4-0E47-4AC2-BD2D-E832501678BE}">
      <dgm:prSet/>
      <dgm:spPr/>
      <dgm:t>
        <a:bodyPr/>
        <a:lstStyle/>
        <a:p>
          <a:endParaRPr lang="en-US"/>
        </a:p>
      </dgm:t>
    </dgm:pt>
    <dgm:pt modelId="{B8C713C5-C800-4249-9241-02571AF96CA5}">
      <dgm:prSet/>
      <dgm:spPr/>
      <dgm:t>
        <a:bodyPr/>
        <a:lstStyle/>
        <a:p>
          <a:r>
            <a:rPr lang="en-US"/>
            <a:t>How many time people tweet about the film or even know.</a:t>
          </a:r>
        </a:p>
      </dgm:t>
    </dgm:pt>
    <dgm:pt modelId="{670D27AC-DC9A-4DEF-B76D-9E0A2FD5F50D}" type="parTrans" cxnId="{214E7BE2-0CED-4E30-8296-7BDDDB905DDD}">
      <dgm:prSet/>
      <dgm:spPr/>
      <dgm:t>
        <a:bodyPr/>
        <a:lstStyle/>
        <a:p>
          <a:endParaRPr lang="en-US"/>
        </a:p>
      </dgm:t>
    </dgm:pt>
    <dgm:pt modelId="{70444D56-66CF-4CD1-A09D-C046C8D9FF9C}" type="sibTrans" cxnId="{214E7BE2-0CED-4E30-8296-7BDDDB905DDD}">
      <dgm:prSet/>
      <dgm:spPr/>
      <dgm:t>
        <a:bodyPr/>
        <a:lstStyle/>
        <a:p>
          <a:endParaRPr lang="en-US"/>
        </a:p>
      </dgm:t>
    </dgm:pt>
    <dgm:pt modelId="{A33F94B0-DB87-4A27-967B-4E6B77BDEFCE}">
      <dgm:prSet/>
      <dgm:spPr/>
      <dgm:t>
        <a:bodyPr/>
        <a:lstStyle/>
        <a:p>
          <a:r>
            <a:rPr lang="en-US"/>
            <a:t>The advertisement budget of the movie.</a:t>
          </a:r>
        </a:p>
      </dgm:t>
    </dgm:pt>
    <dgm:pt modelId="{D3E43D28-99FA-4998-A42A-CAD5E081B81F}" type="parTrans" cxnId="{34454B2E-693D-4D34-8063-9665BA457051}">
      <dgm:prSet/>
      <dgm:spPr/>
      <dgm:t>
        <a:bodyPr/>
        <a:lstStyle/>
        <a:p>
          <a:endParaRPr lang="en-US"/>
        </a:p>
      </dgm:t>
    </dgm:pt>
    <dgm:pt modelId="{40EC2CA0-E815-4C7F-8C64-DB8253D4EF08}" type="sibTrans" cxnId="{34454B2E-693D-4D34-8063-9665BA457051}">
      <dgm:prSet/>
      <dgm:spPr/>
      <dgm:t>
        <a:bodyPr/>
        <a:lstStyle/>
        <a:p>
          <a:endParaRPr lang="en-US"/>
        </a:p>
      </dgm:t>
    </dgm:pt>
    <dgm:pt modelId="{01D1DF2F-5445-48DF-BA20-ED37A0B75E35}">
      <dgm:prSet/>
      <dgm:spPr/>
      <dgm:t>
        <a:bodyPr/>
        <a:lstStyle/>
        <a:p>
          <a:r>
            <a:rPr lang="en-US"/>
            <a:t>Beside these three website there are others that critics submit their vote there. Although these are the most popular one but more data will help the prediction for sure.</a:t>
          </a:r>
        </a:p>
      </dgm:t>
    </dgm:pt>
    <dgm:pt modelId="{0D4C6147-E6EE-41AE-B6D1-653CC6D9C816}" type="parTrans" cxnId="{B824B867-91DC-4276-BB98-526704C8531B}">
      <dgm:prSet/>
      <dgm:spPr/>
      <dgm:t>
        <a:bodyPr/>
        <a:lstStyle/>
        <a:p>
          <a:endParaRPr lang="en-US"/>
        </a:p>
      </dgm:t>
    </dgm:pt>
    <dgm:pt modelId="{B16CE2E2-DB6A-409E-B3D4-7C5312684F1D}" type="sibTrans" cxnId="{B824B867-91DC-4276-BB98-526704C8531B}">
      <dgm:prSet/>
      <dgm:spPr/>
      <dgm:t>
        <a:bodyPr/>
        <a:lstStyle/>
        <a:p>
          <a:endParaRPr lang="en-US"/>
        </a:p>
      </dgm:t>
    </dgm:pt>
    <dgm:pt modelId="{F0305F37-2A54-413F-80E2-4CE3FC5742F1}">
      <dgm:prSet/>
      <dgm:spPr/>
      <dgm:t>
        <a:bodyPr/>
        <a:lstStyle/>
        <a:p>
          <a:r>
            <a:rPr lang="en-US"/>
            <a:t>The data I gathered was for years between 2010 and 2019 and only have 3000 rows. If I be able to gathered more data for all years available on those website and be able to merge them correctly together, my model would have a better performance.</a:t>
          </a:r>
        </a:p>
      </dgm:t>
    </dgm:pt>
    <dgm:pt modelId="{84900558-03BF-4979-9D18-CEC2E7DD8669}" type="parTrans" cxnId="{164B44CA-6FB0-4261-A9D0-79DC77F59B04}">
      <dgm:prSet/>
      <dgm:spPr/>
      <dgm:t>
        <a:bodyPr/>
        <a:lstStyle/>
        <a:p>
          <a:endParaRPr lang="en-US"/>
        </a:p>
      </dgm:t>
    </dgm:pt>
    <dgm:pt modelId="{AC500DE0-1064-4D8E-AC8D-53A89C82E0A8}" type="sibTrans" cxnId="{164B44CA-6FB0-4261-A9D0-79DC77F59B04}">
      <dgm:prSet/>
      <dgm:spPr/>
      <dgm:t>
        <a:bodyPr/>
        <a:lstStyle/>
        <a:p>
          <a:endParaRPr lang="en-US"/>
        </a:p>
      </dgm:t>
    </dgm:pt>
    <dgm:pt modelId="{CA093E74-41FB-BB48-9FBF-FD6D0F7F5B09}" type="pres">
      <dgm:prSet presAssocID="{118BF3A9-D03A-43E4-B328-B14540481D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CAF64D-6564-2B43-860F-01B690294B45}" type="pres">
      <dgm:prSet presAssocID="{B0F6F85D-9CBD-4BF6-B60F-2CE7DD984A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0D434-495A-E248-8056-BB75C068EC88}" type="pres">
      <dgm:prSet presAssocID="{6C5B643C-5A3C-4727-944A-6D386D659BBB}" presName="sibTrans" presStyleCnt="0"/>
      <dgm:spPr/>
    </dgm:pt>
    <dgm:pt modelId="{1FA1E2B7-5341-EA49-8C96-54B6599596E9}" type="pres">
      <dgm:prSet presAssocID="{2FC08F20-DEC7-48D1-B2B4-A3335E8FC3B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DF5B9-B220-FA4B-B53B-2EF86874F8C0}" type="pres">
      <dgm:prSet presAssocID="{D81BF700-A782-4670-9C01-8ACE4A4F29C5}" presName="sibTrans" presStyleCnt="0"/>
      <dgm:spPr/>
    </dgm:pt>
    <dgm:pt modelId="{20A408FB-D3C9-DE44-AAF1-DBEF4A718247}" type="pres">
      <dgm:prSet presAssocID="{01D1DF2F-5445-48DF-BA20-ED37A0B75E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B22CD-9237-384C-BA1F-487699FEA825}" type="pres">
      <dgm:prSet presAssocID="{B16CE2E2-DB6A-409E-B3D4-7C5312684F1D}" presName="sibTrans" presStyleCnt="0"/>
      <dgm:spPr/>
    </dgm:pt>
    <dgm:pt modelId="{834E615B-41CD-2B4D-B015-C4E9ABAA99D1}" type="pres">
      <dgm:prSet presAssocID="{F0305F37-2A54-413F-80E2-4CE3FC5742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41403F-C0FF-BB41-9C63-8881773567FB}" type="presOf" srcId="{A33F94B0-DB87-4A27-967B-4E6B77BDEFCE}" destId="{1FA1E2B7-5341-EA49-8C96-54B6599596E9}" srcOrd="0" destOrd="3" presId="urn:microsoft.com/office/officeart/2005/8/layout/default"/>
    <dgm:cxn modelId="{19DDBE57-9C81-704E-AA4E-D87832A33903}" type="presOf" srcId="{B8C713C5-C800-4249-9241-02571AF96CA5}" destId="{1FA1E2B7-5341-EA49-8C96-54B6599596E9}" srcOrd="0" destOrd="2" presId="urn:microsoft.com/office/officeart/2005/8/layout/default"/>
    <dgm:cxn modelId="{E1FE0647-7872-46C6-8AEB-203D326C45C0}" srcId="{118BF3A9-D03A-43E4-B328-B14540481D58}" destId="{B0F6F85D-9CBD-4BF6-B60F-2CE7DD984A9F}" srcOrd="0" destOrd="0" parTransId="{94D3C303-AFFF-48B4-BCDD-A7B05C4CC94F}" sibTransId="{6C5B643C-5A3C-4727-944A-6D386D659BBB}"/>
    <dgm:cxn modelId="{380FE3A4-0E47-4AC2-BD2D-E832501678BE}" srcId="{2FC08F20-DEC7-48D1-B2B4-A3335E8FC3B5}" destId="{5387DD55-8C43-4C22-8BC9-BD8BFE4AC644}" srcOrd="0" destOrd="0" parTransId="{52ED0D89-1ACC-454C-B5DA-F9642B067857}" sibTransId="{A3D08194-1E8E-4269-8298-C0F69CF847BB}"/>
    <dgm:cxn modelId="{34454B2E-693D-4D34-8063-9665BA457051}" srcId="{2FC08F20-DEC7-48D1-B2B4-A3335E8FC3B5}" destId="{A33F94B0-DB87-4A27-967B-4E6B77BDEFCE}" srcOrd="2" destOrd="0" parTransId="{D3E43D28-99FA-4998-A42A-CAD5E081B81F}" sibTransId="{40EC2CA0-E815-4C7F-8C64-DB8253D4EF08}"/>
    <dgm:cxn modelId="{2A474347-6DA6-644C-857B-38CDE62D20A5}" type="presOf" srcId="{5387DD55-8C43-4C22-8BC9-BD8BFE4AC644}" destId="{1FA1E2B7-5341-EA49-8C96-54B6599596E9}" srcOrd="0" destOrd="1" presId="urn:microsoft.com/office/officeart/2005/8/layout/default"/>
    <dgm:cxn modelId="{1B45A1C0-4E73-F84B-9D39-78179F6FC6A7}" type="presOf" srcId="{B0F6F85D-9CBD-4BF6-B60F-2CE7DD984A9F}" destId="{1ECAF64D-6564-2B43-860F-01B690294B45}" srcOrd="0" destOrd="0" presId="urn:microsoft.com/office/officeart/2005/8/layout/default"/>
    <dgm:cxn modelId="{164B44CA-6FB0-4261-A9D0-79DC77F59B04}" srcId="{118BF3A9-D03A-43E4-B328-B14540481D58}" destId="{F0305F37-2A54-413F-80E2-4CE3FC5742F1}" srcOrd="3" destOrd="0" parTransId="{84900558-03BF-4979-9D18-CEC2E7DD8669}" sibTransId="{AC500DE0-1064-4D8E-AC8D-53A89C82E0A8}"/>
    <dgm:cxn modelId="{F3B7DE28-E0DF-4740-85F4-D9DD9DD5F85E}" type="presOf" srcId="{F0305F37-2A54-413F-80E2-4CE3FC5742F1}" destId="{834E615B-41CD-2B4D-B015-C4E9ABAA99D1}" srcOrd="0" destOrd="0" presId="urn:microsoft.com/office/officeart/2005/8/layout/default"/>
    <dgm:cxn modelId="{CE100CFC-EF4C-044C-98AC-3FF639B5598D}" type="presOf" srcId="{01D1DF2F-5445-48DF-BA20-ED37A0B75E35}" destId="{20A408FB-D3C9-DE44-AAF1-DBEF4A718247}" srcOrd="0" destOrd="0" presId="urn:microsoft.com/office/officeart/2005/8/layout/default"/>
    <dgm:cxn modelId="{214E7BE2-0CED-4E30-8296-7BDDDB905DDD}" srcId="{2FC08F20-DEC7-48D1-B2B4-A3335E8FC3B5}" destId="{B8C713C5-C800-4249-9241-02571AF96CA5}" srcOrd="1" destOrd="0" parTransId="{670D27AC-DC9A-4DEF-B76D-9E0A2FD5F50D}" sibTransId="{70444D56-66CF-4CD1-A09D-C046C8D9FF9C}"/>
    <dgm:cxn modelId="{07F1A45E-2096-AE44-8035-48A89D890437}" type="presOf" srcId="{2FC08F20-DEC7-48D1-B2B4-A3335E8FC3B5}" destId="{1FA1E2B7-5341-EA49-8C96-54B6599596E9}" srcOrd="0" destOrd="0" presId="urn:microsoft.com/office/officeart/2005/8/layout/default"/>
    <dgm:cxn modelId="{61E3322A-83E4-CC41-ABB3-5FE8207800CD}" type="presOf" srcId="{118BF3A9-D03A-43E4-B328-B14540481D58}" destId="{CA093E74-41FB-BB48-9FBF-FD6D0F7F5B09}" srcOrd="0" destOrd="0" presId="urn:microsoft.com/office/officeart/2005/8/layout/default"/>
    <dgm:cxn modelId="{B824B867-91DC-4276-BB98-526704C8531B}" srcId="{118BF3A9-D03A-43E4-B328-B14540481D58}" destId="{01D1DF2F-5445-48DF-BA20-ED37A0B75E35}" srcOrd="2" destOrd="0" parTransId="{0D4C6147-E6EE-41AE-B6D1-653CC6D9C816}" sibTransId="{B16CE2E2-DB6A-409E-B3D4-7C5312684F1D}"/>
    <dgm:cxn modelId="{05A79D9D-623B-4F1F-B4D3-B612C4075D21}" srcId="{118BF3A9-D03A-43E4-B328-B14540481D58}" destId="{2FC08F20-DEC7-48D1-B2B4-A3335E8FC3B5}" srcOrd="1" destOrd="0" parTransId="{43E64AB1-E0E2-49A5-A767-D508FA8B4867}" sibTransId="{D81BF700-A782-4670-9C01-8ACE4A4F29C5}"/>
    <dgm:cxn modelId="{B033A452-B607-EB4C-BF7A-6E060582DCB0}" type="presParOf" srcId="{CA093E74-41FB-BB48-9FBF-FD6D0F7F5B09}" destId="{1ECAF64D-6564-2B43-860F-01B690294B45}" srcOrd="0" destOrd="0" presId="urn:microsoft.com/office/officeart/2005/8/layout/default"/>
    <dgm:cxn modelId="{10A19283-FC5E-9347-B2E2-4B55AF6DECB6}" type="presParOf" srcId="{CA093E74-41FB-BB48-9FBF-FD6D0F7F5B09}" destId="{D0C0D434-495A-E248-8056-BB75C068EC88}" srcOrd="1" destOrd="0" presId="urn:microsoft.com/office/officeart/2005/8/layout/default"/>
    <dgm:cxn modelId="{9B77F5CD-A954-A44C-84F6-EC997F822B01}" type="presParOf" srcId="{CA093E74-41FB-BB48-9FBF-FD6D0F7F5B09}" destId="{1FA1E2B7-5341-EA49-8C96-54B6599596E9}" srcOrd="2" destOrd="0" presId="urn:microsoft.com/office/officeart/2005/8/layout/default"/>
    <dgm:cxn modelId="{4A07BBEA-8D49-3B4E-A6EB-53FE3A330CD7}" type="presParOf" srcId="{CA093E74-41FB-BB48-9FBF-FD6D0F7F5B09}" destId="{998DF5B9-B220-FA4B-B53B-2EF86874F8C0}" srcOrd="3" destOrd="0" presId="urn:microsoft.com/office/officeart/2005/8/layout/default"/>
    <dgm:cxn modelId="{09E97299-39CC-2946-A264-2E7ECC286E4D}" type="presParOf" srcId="{CA093E74-41FB-BB48-9FBF-FD6D0F7F5B09}" destId="{20A408FB-D3C9-DE44-AAF1-DBEF4A718247}" srcOrd="4" destOrd="0" presId="urn:microsoft.com/office/officeart/2005/8/layout/default"/>
    <dgm:cxn modelId="{1A6849C4-4D6E-BB48-AC18-0A277EA85277}" type="presParOf" srcId="{CA093E74-41FB-BB48-9FBF-FD6D0F7F5B09}" destId="{85BB22CD-9237-384C-BA1F-487699FEA825}" srcOrd="5" destOrd="0" presId="urn:microsoft.com/office/officeart/2005/8/layout/default"/>
    <dgm:cxn modelId="{D2026DE0-0439-5B4B-BDFE-4BE7A098400E}" type="presParOf" srcId="{CA093E74-41FB-BB48-9FBF-FD6D0F7F5B09}" destId="{834E615B-41CD-2B4D-B015-C4E9ABAA99D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9A275-146D-1F4A-8A72-D4D2DDBC743E}">
      <dsp:nvSpPr>
        <dsp:cNvPr id="0" name=""/>
        <dsp:cNvSpPr/>
      </dsp:nvSpPr>
      <dsp:spPr>
        <a:xfrm>
          <a:off x="0" y="391230"/>
          <a:ext cx="4008384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Obviously audience vote are more related with the box-office.</a:t>
          </a:r>
        </a:p>
      </dsp:txBody>
      <dsp:txXfrm>
        <a:off x="85900" y="477130"/>
        <a:ext cx="3836584" cy="1587880"/>
      </dsp:txXfrm>
    </dsp:sp>
    <dsp:sp modelId="{7F8EA5B7-5191-FF4A-BD44-08BD45632AF5}">
      <dsp:nvSpPr>
        <dsp:cNvPr id="0" name=""/>
        <dsp:cNvSpPr/>
      </dsp:nvSpPr>
      <dsp:spPr>
        <a:xfrm>
          <a:off x="0" y="2243071"/>
          <a:ext cx="4008384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Model that only use critics vote will perform worse.</a:t>
          </a:r>
        </a:p>
      </dsp:txBody>
      <dsp:txXfrm>
        <a:off x="85900" y="2328971"/>
        <a:ext cx="3836584" cy="158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AF64D-6564-2B43-860F-01B690294B45}">
      <dsp:nvSpPr>
        <dsp:cNvPr id="0" name=""/>
        <dsp:cNvSpPr/>
      </dsp:nvSpPr>
      <dsp:spPr>
        <a:xfrm>
          <a:off x="24645" y="11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While early critics vote showed to be a decent factor in this prediction, but it is not enough for having a very accurate prediction.</a:t>
          </a:r>
        </a:p>
      </dsp:txBody>
      <dsp:txXfrm>
        <a:off x="24645" y="11"/>
        <a:ext cx="3270721" cy="1962432"/>
      </dsp:txXfrm>
    </dsp:sp>
    <dsp:sp modelId="{1FA1E2B7-5341-EA49-8C96-54B6599596E9}">
      <dsp:nvSpPr>
        <dsp:cNvPr id="0" name=""/>
        <dsp:cNvSpPr/>
      </dsp:nvSpPr>
      <dsp:spPr>
        <a:xfrm>
          <a:off x="3622439" y="11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More information: 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How many time people google the name of the film.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How many time people tweet about the film or even know.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The advertisement budget of the movie.</a:t>
          </a:r>
        </a:p>
      </dsp:txBody>
      <dsp:txXfrm>
        <a:off x="3622439" y="11"/>
        <a:ext cx="3270721" cy="1962432"/>
      </dsp:txXfrm>
    </dsp:sp>
    <dsp:sp modelId="{20A408FB-D3C9-DE44-AAF1-DBEF4A718247}">
      <dsp:nvSpPr>
        <dsp:cNvPr id="0" name=""/>
        <dsp:cNvSpPr/>
      </dsp:nvSpPr>
      <dsp:spPr>
        <a:xfrm>
          <a:off x="7220232" y="11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Beside these three website there are others that critics submit their vote there. Although these are the most popular one but more data will help the prediction for sure.</a:t>
          </a:r>
        </a:p>
      </dsp:txBody>
      <dsp:txXfrm>
        <a:off x="7220232" y="11"/>
        <a:ext cx="3270721" cy="1962432"/>
      </dsp:txXfrm>
    </dsp:sp>
    <dsp:sp modelId="{834E615B-41CD-2B4D-B015-C4E9ABAA99D1}">
      <dsp:nvSpPr>
        <dsp:cNvPr id="0" name=""/>
        <dsp:cNvSpPr/>
      </dsp:nvSpPr>
      <dsp:spPr>
        <a:xfrm>
          <a:off x="3622439" y="2289516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The data I gathered was for years between 2010 and 2019 and only have 3000 rows. If I be able to gathered more data for all years available on those website and be able to merge them correctly together, my model would have a better performance.</a:t>
          </a:r>
        </a:p>
      </dsp:txBody>
      <dsp:txXfrm>
        <a:off x="3622439" y="2289516"/>
        <a:ext cx="3270721" cy="1962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B184B-3EB5-FA40-A7BD-A92AA4D2526A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5CE69-E210-724C-BDD7-83A20D11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D17A-E903-D14B-A651-012EF2263C05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B185-E8CE-3A49-A08E-D71309A1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7F4F1C-8D3D-4EC1-B72D-A0470A5A0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1E3DD61-64DB-46AD-B249-E273CD86B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D7053D3-590A-4E94-B092-C96EAF744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2EB67199-6FF0-4DED-89D1-BAEA95F9F5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D1A0BEEB-C008-4150-A935-C6AAF537DA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5148B0F-801C-45A1-80C1-EEC25A22A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E7715ED9-C8CE-4651-82AA-1C4B5F14A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B911230A-EF3B-4760-9087-E4FBE05BD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4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Movie Box-office Prediction based on early critic vote</a:t>
            </a:r>
            <a:br>
              <a:rPr lang="en-US" sz="4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45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500" b="1">
                <a:solidFill>
                  <a:schemeClr val="bg1"/>
                </a:solidFill>
              </a:rPr>
              <a:t>Amin Khoeini</a:t>
            </a:r>
          </a:p>
          <a:p>
            <a:pPr algn="l"/>
            <a:endParaRPr lang="en-US" sz="1500">
              <a:solidFill>
                <a:schemeClr val="bg1"/>
              </a:solidFill>
            </a:endParaRPr>
          </a:p>
          <a:p>
            <a:pPr algn="l"/>
            <a:r>
              <a:rPr lang="en-US" sz="1500">
                <a:solidFill>
                  <a:schemeClr val="bg1"/>
                </a:solidFill>
              </a:rPr>
              <a:t>Data Science Career Track Capstone Project September 2021 Cohort</a:t>
            </a:r>
          </a:p>
        </p:txBody>
      </p:sp>
    </p:spTree>
    <p:extLst>
      <p:ext uri="{BB962C8B-B14F-4D97-AF65-F5344CB8AC3E}">
        <p14:creationId xmlns:p14="http://schemas.microsoft.com/office/powerpoint/2010/main" val="4333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Critics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Rotten Tomatoes vote number has the most weight in critics model, prediction is heavily depends on that</a:t>
            </a:r>
            <a:r>
              <a:rPr lang="en-US" sz="2200" dirty="0" smtClean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Each movie that received more votes on this website from critics, regardless of what the actual vote was, will perform better in box-office according to this model.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75143"/>
            <a:ext cx="6903720" cy="410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Critic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Create a metric by using the absolute error of the prediction and the actual box-office of each film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Range between 5% to 45%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Early vote of the critics </a:t>
            </a:r>
            <a:r>
              <a:rPr lang="en-US" sz="1700" dirty="0" smtClean="0"/>
              <a:t>can </a:t>
            </a:r>
            <a:r>
              <a:rPr lang="en-US" sz="1700" dirty="0"/>
              <a:t>predict the box-office of the film by 5 to 45 percent accuracy.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Low mostly because of the nature of the box-office as a large range of discontinuous values.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05" y="640080"/>
            <a:ext cx="515950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Critic Model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model can predict the bucket that movie will end up in.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Especially for the Indie class, by looking at the critics early vote, model can assume with good certainty that the movie is going to sell less than 25 million dollars.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r="-2" b="-2"/>
          <a:stretch/>
        </p:blipFill>
        <p:spPr>
          <a:xfrm>
            <a:off x="5423071" y="518615"/>
            <a:ext cx="5366170" cy="56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70"/>
            <a:ext cx="4109341" cy="1597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P</a:t>
            </a:r>
            <a:r>
              <a:rPr lang="en-US" sz="5400" b="1" dirty="0" smtClean="0"/>
              <a:t>rediction </a:t>
            </a:r>
            <a:r>
              <a:rPr lang="en-US" sz="5400" b="1" dirty="0"/>
              <a:t>for 2021 movie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model </a:t>
            </a:r>
            <a:r>
              <a:rPr lang="en-US" sz="2200" i="1"/>
              <a:t>predicts that Dune will collect 966 Million dollars</a:t>
            </a:r>
            <a:r>
              <a:rPr lang="en-US" sz="2200"/>
              <a:t> at box-office.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/>
              <a:t>in reality ends up with only 400 million dollars</a:t>
            </a:r>
            <a:r>
              <a:rPr lang="en-US" sz="2200"/>
              <a:t>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r="2699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68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smtClean="0"/>
              <a:t>Prediction for 2021 movie</a:t>
            </a:r>
            <a:endParaRPr lang="en-U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Directed by </a:t>
            </a:r>
            <a:r>
              <a:rPr lang="en-US" sz="1700" dirty="0" err="1"/>
              <a:t>Ridly</a:t>
            </a:r>
            <a:r>
              <a:rPr lang="en-US" sz="1700" dirty="0"/>
              <a:t> Scott, popular stars such as Al Pacino and Lady </a:t>
            </a:r>
            <a:r>
              <a:rPr lang="en-US" sz="1700" dirty="0" err="1"/>
              <a:t>GaGa</a:t>
            </a:r>
            <a:r>
              <a:rPr lang="en-US" sz="1700" dirty="0"/>
              <a:t>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Only sells 100 million dollars in box-office.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smtClean="0"/>
              <a:t>People </a:t>
            </a:r>
            <a:r>
              <a:rPr lang="en-US" sz="1700" dirty="0"/>
              <a:t>simply don't like it, or because of </a:t>
            </a:r>
            <a:r>
              <a:rPr lang="en-US" sz="1700" dirty="0" smtClean="0"/>
              <a:t>pandemic </a:t>
            </a:r>
            <a:r>
              <a:rPr lang="en-US" sz="1700" dirty="0"/>
              <a:t>restriction people still hesitated to go back to </a:t>
            </a:r>
            <a:r>
              <a:rPr lang="en-US" sz="1700" dirty="0" smtClean="0"/>
              <a:t>theaters.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Critics vote high for this film, and that is why the model predict 450 million dollars box-office for this film.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9" r="2270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55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Prediction for 2021 movie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Adored by critics in festivals and on average got more than 90% positive vote.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Outside of the festivals, did not get enough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model predict 2 million dollars in box-office.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Bergman Island ends up with only 700 thousand dollars. </a:t>
            </a:r>
          </a:p>
        </p:txBody>
      </p:sp>
    </p:spTree>
    <p:extLst>
      <p:ext uri="{BB962C8B-B14F-4D97-AF65-F5344CB8AC3E}">
        <p14:creationId xmlns:p14="http://schemas.microsoft.com/office/powerpoint/2010/main" val="13154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Improvement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100EE87C-E8F3-4FCF-AE97-4A73AF522D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0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0515600" cy="911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04975"/>
            <a:ext cx="4305300" cy="344805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In era of social media, movie audience opinion shift. People no longer seek the critics opinion about movie from prestigious magazine like </a:t>
            </a:r>
            <a:r>
              <a:rPr lang="en-US" dirty="0">
                <a:solidFill>
                  <a:schemeClr val="bg1"/>
                </a:solidFill>
              </a:rPr>
              <a:t>Cahiers du </a:t>
            </a:r>
            <a:r>
              <a:rPr lang="en-US" dirty="0" smtClean="0">
                <a:solidFill>
                  <a:schemeClr val="bg1"/>
                </a:solidFill>
              </a:rPr>
              <a:t>Cinéma.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IMDB and Rotten Tomato became the platform that audience use to evaluate movies and have the means to glorify or destroyed a movie.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Squid Game as an example.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066" y="5119985"/>
            <a:ext cx="493395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rgbClr val="00B0F0"/>
                </a:solidFill>
              </a:rPr>
              <a:t>In this era, Can critics votes that given before the release of the movie,  still predict the box-office of the movie?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13712"/>
            <a:ext cx="5105400" cy="2759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24801"/>
            <a:ext cx="1778000" cy="31608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3124801"/>
            <a:ext cx="1725613" cy="31608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54" y="3124801"/>
            <a:ext cx="2091491" cy="3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25" y="15268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 and utility: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0985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First, make a model to predict the box-office using all the votes information. Critics and Audience from three website.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Then to see the impact of the critics vote, make a model just using those vote and see can it predict the box-office or a close range for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25" y="1435100"/>
            <a:ext cx="3372549" cy="273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9" y="4388140"/>
            <a:ext cx="3595300" cy="2074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59" y="2073275"/>
            <a:ext cx="2076940" cy="35541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82274" y="2637681"/>
            <a:ext cx="1440000" cy="1440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890274" y="4077681"/>
            <a:ext cx="1332000" cy="1440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47" y="-104577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78" y="1060369"/>
            <a:ext cx="1028700" cy="5495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</a:rPr>
              <a:t>Mojo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1530" y="1029976"/>
            <a:ext cx="165735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Metacritic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835" y="1068160"/>
            <a:ext cx="99060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IMDB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0" y="1910935"/>
            <a:ext cx="2715060" cy="1973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33" y="1895460"/>
            <a:ext cx="2911474" cy="1827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93" y="1895459"/>
            <a:ext cx="3720484" cy="1989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8" y="1900056"/>
            <a:ext cx="1819275" cy="19953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547" y="3895390"/>
            <a:ext cx="181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All Time Gross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71237" y="3895390"/>
            <a:ext cx="2926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Critics Votes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Critics Votes Number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Audience Votes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Audience Votes Number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67120" y="3972334"/>
            <a:ext cx="2926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Critics Votes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Critics Votes Number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Audience Votes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Audience Votes Number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236195" y="3884511"/>
            <a:ext cx="4113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Audience Votes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Audience Votes Number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Male Audience Vote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Male Audience Vote Number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Female Audience Vote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Female Audience Vote Number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U.S.A Audience Vote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U.S.A Audience Vote Number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Non-American Audience Vote Average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Non-American Audience Vote Number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353586" y="1068160"/>
            <a:ext cx="274382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Rotten Tomatoes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3" y="6494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Exploration : Box-Office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067050"/>
            <a:ext cx="6262138" cy="3333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20" y="3365500"/>
            <a:ext cx="3957980" cy="303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420" y="2055703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Movie Box-Office have a big range and is a discontinuous value.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9570" y="1404938"/>
            <a:ext cx="5062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Box-Office Buckets 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Indie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bg1"/>
                </a:solidFill>
              </a:rPr>
              <a:t>Less than 25 million dollars.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Blockbuster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bg1"/>
                </a:solidFill>
              </a:rPr>
              <a:t>More than 250 million dollars.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Average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bg1"/>
                </a:solidFill>
              </a:rPr>
              <a:t>Between 25 and 250 million dollars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Data Exploration: Critics Vote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7" y="1782982"/>
            <a:ext cx="6225170" cy="2116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063043"/>
            <a:ext cx="6253212" cy="2079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Number of vote has a linear correlation with box-office.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Vote average has less importance.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Rotten Tomatoes' critic votes more and has more correlation .</a:t>
            </a:r>
          </a:p>
        </p:txBody>
      </p:sp>
    </p:spTree>
    <p:extLst>
      <p:ext uri="{BB962C8B-B14F-4D97-AF65-F5344CB8AC3E}">
        <p14:creationId xmlns:p14="http://schemas.microsoft.com/office/powerpoint/2010/main" val="2964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Compare with Audience Vote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xmlns="" id="{9122AD6B-6D24-4705-86BE-6315CD6E9F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885248"/>
            <a:ext cx="6253212" cy="21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Algorithms: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MAE as the accuracy metric over RMSE because it's more robust against the outliner. The smaller the MAE, the more accurate the prediction.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Random Forest Regressor clearly performed better in comapre to others.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705840"/>
            <a:ext cx="6253212" cy="25161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2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Vote Features Importance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Traine the model with the whole data, shows the some of audience features are most important.</a:t>
            </a:r>
          </a:p>
          <a:p>
            <a:r>
              <a:rPr lang="en-US" sz="2200"/>
              <a:t>Some Critics features also have high importance.</a:t>
            </a:r>
          </a:p>
          <a:p>
            <a:r>
              <a:rPr lang="en-US" sz="2200"/>
              <a:t>We can expect some performance by just critics votes.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97476"/>
            <a:ext cx="6903720" cy="42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2900</TotalTime>
  <Words>854</Words>
  <Application>Microsoft Macintosh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Movie Box-office Prediction based on early critic vote </vt:lpstr>
      <vt:lpstr>Problem</vt:lpstr>
      <vt:lpstr>Goal and utility:</vt:lpstr>
      <vt:lpstr>Data</vt:lpstr>
      <vt:lpstr>Data Exploration : Box-Office</vt:lpstr>
      <vt:lpstr>Data Exploration: Critics Vote</vt:lpstr>
      <vt:lpstr>Compare with Audience Vote</vt:lpstr>
      <vt:lpstr>ML Algorithms:</vt:lpstr>
      <vt:lpstr>Vote Features Importance</vt:lpstr>
      <vt:lpstr>Critics Model</vt:lpstr>
      <vt:lpstr>Critic Model</vt:lpstr>
      <vt:lpstr>Critic Model</vt:lpstr>
      <vt:lpstr>Prediction for 2021 movie</vt:lpstr>
      <vt:lpstr>Prediction for 2021 movie</vt:lpstr>
      <vt:lpstr>Prediction for 2021 movie</vt:lpstr>
      <vt:lpstr>Future Improvement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Box-office Prediction based on early critic vote </dc:title>
  <dc:creator>Shemirani, Rozana</dc:creator>
  <cp:lastModifiedBy>Shemirani, Rozana</cp:lastModifiedBy>
  <cp:revision>21</cp:revision>
  <dcterms:created xsi:type="dcterms:W3CDTF">2022-03-08T16:04:37Z</dcterms:created>
  <dcterms:modified xsi:type="dcterms:W3CDTF">2022-03-10T16:25:36Z</dcterms:modified>
</cp:coreProperties>
</file>