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23"/>
  </p:notesMasterIdLst>
  <p:handoutMasterIdLst>
    <p:handoutMasterId r:id="rId24"/>
  </p:handoutMasterIdLst>
  <p:sldIdLst>
    <p:sldId id="446"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56"/>
  </p:normalViewPr>
  <p:slideViewPr>
    <p:cSldViewPr snapToGrid="0">
      <p:cViewPr varScale="1">
        <p:scale>
          <a:sx n="68" d="100"/>
          <a:sy n="68" d="100"/>
        </p:scale>
        <p:origin x="224" y="104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8/10/relationships/authors" Target="author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5/24/22</a:t>
            </a:fld>
            <a:endParaRPr lang="en-US" dirty="0"/>
          </a:p>
        </p:txBody>
      </p:sp>
      <p:sp>
        <p:nvSpPr>
          <p:cNvPr id="4" name="Footer Placeholder 3">
            <a:extLst>
              <a:ext uri="{FF2B5EF4-FFF2-40B4-BE49-F238E27FC236}">
                <a16:creationId xmlns:a16="http://schemas.microsoft.com/office/drawing/2014/main" xmlns=""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5/24/22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124056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122314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16</a:t>
            </a:fld>
            <a:endParaRPr lang="en-US" dirty="0"/>
          </a:p>
        </p:txBody>
      </p:sp>
    </p:spTree>
    <p:extLst>
      <p:ext uri="{BB962C8B-B14F-4D97-AF65-F5344CB8AC3E}">
        <p14:creationId xmlns:p14="http://schemas.microsoft.com/office/powerpoint/2010/main" val="99382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17</a:t>
            </a:fld>
            <a:endParaRPr lang="en-US" dirty="0"/>
          </a:p>
        </p:txBody>
      </p:sp>
    </p:spTree>
    <p:extLst>
      <p:ext uri="{BB962C8B-B14F-4D97-AF65-F5344CB8AC3E}">
        <p14:creationId xmlns:p14="http://schemas.microsoft.com/office/powerpoint/2010/main" val="411113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18</a:t>
            </a:fld>
            <a:endParaRPr lang="en-US" dirty="0"/>
          </a:p>
        </p:txBody>
      </p:sp>
    </p:spTree>
    <p:extLst>
      <p:ext uri="{BB962C8B-B14F-4D97-AF65-F5344CB8AC3E}">
        <p14:creationId xmlns:p14="http://schemas.microsoft.com/office/powerpoint/2010/main" val="1099172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Popular movies have considerably more positive reviews, especially the top three movies. But at the same time, there are a large number of negative reviews for I am Legend, Indiana Jones and the Kingdom of the Crystal Skull, and </a:t>
            </a:r>
            <a:r>
              <a:rPr lang="en-US" sz="1200" b="0" i="0" u="none" strike="noStrike" kern="1200" dirty="0" err="1" smtClean="0">
                <a:solidFill>
                  <a:schemeClr val="tx1"/>
                </a:solidFill>
                <a:effectLst/>
                <a:latin typeface="+mn-lt"/>
                <a:ea typeface="+mn-ea"/>
                <a:cs typeface="+mn-cs"/>
              </a:rPr>
              <a:t>Cloverfield</a:t>
            </a:r>
            <a:r>
              <a:rPr lang="en-US" sz="1200" b="0" i="0" u="none" strike="noStrike" kern="1200" dirty="0" smtClean="0">
                <a:solidFill>
                  <a:schemeClr val="tx1"/>
                </a:solidFill>
                <a:effectLst/>
                <a:latin typeface="+mn-lt"/>
                <a:ea typeface="+mn-ea"/>
                <a:cs typeface="+mn-cs"/>
              </a:rPr>
              <a:t>. Indiana Jones was the reboot of the famous series which apparently viewers did not like. This is the case for most of the reboots for successful series’ in the past, as it has been seen for the Matrix series.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91190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 2020, users of IMDB wrote the largest number of reviews. People were at home because of the pandemic and therefore, watched more movies on streaming services and wrote more reviews. Also, for the first time after IMDB was created, there were more positive reviews than negative. Most likely because a more regular audience was using IMDB and writing reviews in comparison to before when only </a:t>
            </a:r>
            <a:r>
              <a:rPr lang="en-US" sz="1200" b="0" i="0" u="none" strike="noStrike" kern="1200" dirty="0" err="1" smtClean="0">
                <a:solidFill>
                  <a:schemeClr val="tx1"/>
                </a:solidFill>
                <a:effectLst/>
                <a:latin typeface="+mn-lt"/>
                <a:ea typeface="+mn-ea"/>
                <a:cs typeface="+mn-cs"/>
              </a:rPr>
              <a:t>cinephiles</a:t>
            </a:r>
            <a:r>
              <a:rPr lang="en-US" sz="1200" b="0" i="0" u="none" strike="noStrike" kern="1200" dirty="0" smtClean="0">
                <a:solidFill>
                  <a:schemeClr val="tx1"/>
                </a:solidFill>
                <a:effectLst/>
                <a:latin typeface="+mn-lt"/>
                <a:ea typeface="+mn-ea"/>
                <a:cs typeface="+mn-cs"/>
              </a:rPr>
              <a:t> used to write reviews on IMDB.</a:t>
            </a:r>
            <a:endParaRPr lang="en-US" dirty="0"/>
          </a:p>
        </p:txBody>
      </p:sp>
      <p:sp>
        <p:nvSpPr>
          <p:cNvPr id="4" name="Slide Number Placeholder 3"/>
          <p:cNvSpPr>
            <a:spLocks noGrp="1"/>
          </p:cNvSpPr>
          <p:nvPr>
            <p:ph type="sldNum" sz="quarter" idx="10"/>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36915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Obviously, famous directors have the most reviews about them, but if we look at the distribution of the label, there is an interesting insight. </a:t>
            </a:r>
            <a:r>
              <a:rPr lang="en-US" sz="1200" b="0" i="0" u="none" strike="noStrike" kern="1200" dirty="0" err="1" smtClean="0">
                <a:solidFill>
                  <a:schemeClr val="tx1"/>
                </a:solidFill>
                <a:effectLst/>
                <a:latin typeface="+mn-lt"/>
                <a:ea typeface="+mn-ea"/>
                <a:cs typeface="+mn-cs"/>
              </a:rPr>
              <a:t>Micheal</a:t>
            </a:r>
            <a:r>
              <a:rPr lang="en-US" sz="1200" b="0" i="0" u="none" strike="noStrike" kern="1200" dirty="0" smtClean="0">
                <a:solidFill>
                  <a:schemeClr val="tx1"/>
                </a:solidFill>
                <a:effectLst/>
                <a:latin typeface="+mn-lt"/>
                <a:ea typeface="+mn-ea"/>
                <a:cs typeface="+mn-cs"/>
              </a:rPr>
              <a:t> Bay and M. Night Shyamalan are notorious for making a bad blockbuster and here it can be seen that they have more negative reviews. Besides this, Woody Allen also has more negative reviews than positive and this might be because of the drama that he faced in the media recently. The rest of the directors have more positive than negative reviews and this is expected because these are famous directors that received most of the reviews.</a:t>
            </a:r>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0597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64385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30278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80677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131316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6B83F1C3-4FA3-4491-97F4-43CA9C8BDFDF}" type="slidenum">
              <a:rPr lang="en-US" smtClean="0"/>
              <a:t>13</a:t>
            </a:fld>
            <a:endParaRPr lang="en-US" dirty="0"/>
          </a:p>
        </p:txBody>
      </p:sp>
    </p:spTree>
    <p:extLst>
      <p:ext uri="{BB962C8B-B14F-4D97-AF65-F5344CB8AC3E}">
        <p14:creationId xmlns:p14="http://schemas.microsoft.com/office/powerpoint/2010/main" val="20760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smtClean="0"/>
              <a:t>Drag picture to placeholder or click icon to add</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smtClean="0"/>
              <a:t>Drag picture to placeholder or click icon to add</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xmlns=""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Drag picture to placeholder or click icon to add</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smtClean="0"/>
              <a:t>Drag picture to placeholder or click icon to add</a:t>
            </a:r>
            <a:endParaRPr lang="en-US" dirty="0"/>
          </a:p>
        </p:txBody>
      </p:sp>
      <p:sp>
        <p:nvSpPr>
          <p:cNvPr id="8" name="Rectangle 7">
            <a:extLst>
              <a:ext uri="{FF2B5EF4-FFF2-40B4-BE49-F238E27FC236}">
                <a16:creationId xmlns:a16="http://schemas.microsoft.com/office/drawing/2014/main" xmlns=""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xmlns=""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smtClean="0"/>
              <a:t>Click to edit Master title style</a:t>
            </a:r>
            <a:endParaRPr lang="en-US" dirty="0"/>
          </a:p>
        </p:txBody>
      </p:sp>
      <p:sp>
        <p:nvSpPr>
          <p:cNvPr id="14" name="Text Placeholder 9">
            <a:extLst>
              <a:ext uri="{FF2B5EF4-FFF2-40B4-BE49-F238E27FC236}">
                <a16:creationId xmlns:a16="http://schemas.microsoft.com/office/drawing/2014/main" xmlns=""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xmlns=""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xmlns=""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5/24/22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5/24/22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5/24/22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5/24/22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12.jp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xmlns=""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xmlns="" id="{08347D8D-E852-43D5-858E-2D01BE57FA93}"/>
              </a:ext>
            </a:extLst>
          </p:cNvPr>
          <p:cNvSpPr>
            <a:spLocks noGrp="1"/>
          </p:cNvSpPr>
          <p:nvPr>
            <p:ph type="title"/>
          </p:nvPr>
        </p:nvSpPr>
        <p:spPr>
          <a:xfrm>
            <a:off x="405684" y="1333952"/>
            <a:ext cx="9562563" cy="1371600"/>
          </a:xfrm>
        </p:spPr>
        <p:txBody>
          <a:bodyPr anchor="t" anchorCtr="0">
            <a:normAutofit fontScale="90000"/>
          </a:bodyPr>
          <a:lstStyle/>
          <a:p>
            <a:r>
              <a:rPr lang="en-US" dirty="0"/>
              <a:t>Sentiment Analysis on Movie Reviews with NLP and Creating a Recommendation System</a:t>
            </a:r>
            <a:r>
              <a:rPr lang="en-US" dirty="0"/>
              <a:t/>
            </a:r>
            <a:br>
              <a:rPr lang="en-US" dirty="0"/>
            </a:br>
            <a:r>
              <a:rPr lang="en-US" sz="2000" dirty="0" smtClean="0"/>
              <a:t>Amin KHOEINI</a:t>
            </a:r>
            <a:endParaRPr lang="en-US" dirty="0"/>
          </a:p>
        </p:txBody>
      </p:sp>
      <p:sp>
        <p:nvSpPr>
          <p:cNvPr id="2" name="TextBox 1"/>
          <p:cNvSpPr txBox="1"/>
          <p:nvPr/>
        </p:nvSpPr>
        <p:spPr>
          <a:xfrm>
            <a:off x="405684" y="5306096"/>
            <a:ext cx="8062175" cy="369332"/>
          </a:xfrm>
          <a:prstGeom prst="rect">
            <a:avLst/>
          </a:prstGeom>
          <a:noFill/>
        </p:spPr>
        <p:txBody>
          <a:bodyPr wrap="square" rtlCol="0">
            <a:spAutoFit/>
          </a:bodyPr>
          <a:lstStyle/>
          <a:p>
            <a:r>
              <a:rPr lang="en-US" dirty="0">
                <a:solidFill>
                  <a:schemeClr val="bg1"/>
                </a:solidFill>
              </a:rPr>
              <a:t>Data Science Career Track Capstone Project September 2021 Cohort</a:t>
            </a:r>
            <a:endParaRPr lang="en-US" dirty="0">
              <a:solidFill>
                <a:schemeClr val="bg1"/>
              </a:solidFill>
            </a:endParaRPr>
          </a:p>
        </p:txBody>
      </p:sp>
    </p:spTree>
    <p:extLst>
      <p:ext uri="{BB962C8B-B14F-4D97-AF65-F5344CB8AC3E}">
        <p14:creationId xmlns:p14="http://schemas.microsoft.com/office/powerpoint/2010/main" val="1558315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18323"/>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Review Sentiment analysis:</a:t>
            </a:r>
            <a:endParaRPr lang="en-US" dirty="0">
              <a:latin typeface="+mn-lt"/>
            </a:endParaRPr>
          </a:p>
        </p:txBody>
      </p:sp>
      <p:sp>
        <p:nvSpPr>
          <p:cNvPr id="9" name="Text Placeholder 8"/>
          <p:cNvSpPr>
            <a:spLocks noGrp="1"/>
          </p:cNvSpPr>
          <p:nvPr>
            <p:ph type="body" sz="quarter" idx="14"/>
          </p:nvPr>
        </p:nvSpPr>
        <p:spPr>
          <a:xfrm>
            <a:off x="1027234" y="2009428"/>
            <a:ext cx="4441582" cy="4562821"/>
          </a:xfrm>
        </p:spPr>
        <p:txBody>
          <a:bodyPr/>
          <a:lstStyle/>
          <a:p>
            <a:pPr marL="285750" indent="-285750">
              <a:buFont typeface="Arial" charset="0"/>
              <a:buChar char="•"/>
            </a:pPr>
            <a:r>
              <a:rPr lang="en-US" dirty="0" smtClean="0"/>
              <a:t>Liner SVC with hyper parameters  ( </a:t>
            </a:r>
            <a:r>
              <a:rPr lang="en-US" dirty="0"/>
              <a:t>C = 1, loss = hinge, penalty = l2</a:t>
            </a:r>
            <a:r>
              <a:rPr lang="en-US" dirty="0" smtClean="0"/>
              <a:t>)</a:t>
            </a:r>
          </a:p>
          <a:p>
            <a:pPr marL="285750" indent="-285750">
              <a:buFont typeface="Arial" charset="0"/>
              <a:buChar char="•"/>
            </a:pPr>
            <a:r>
              <a:rPr lang="en-US" dirty="0" smtClean="0"/>
              <a:t>Best performance with 81% accuracy</a:t>
            </a:r>
            <a:endParaRPr lang="en-US" dirty="0">
              <a:effectLst/>
            </a:endParaRPr>
          </a:p>
        </p:txBody>
      </p:sp>
      <p:pic>
        <p:nvPicPr>
          <p:cNvPr id="3076" name="Picture 4" descr="https://lh5.googleusercontent.com/dOUt0r5ALGZqk1-GTpN4FepXPO_SUH0wVIoQ7nqiXF9MDyzqSFO_MqFQgpttjEYoE-M4QMQQHNHf1fhKqbLsv0LzcLUFcsGJIHTaNdsSAhASb5c4lgwbH7Shau9tuNNPoHYP07LUK4hbkJwNB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541" y="3695351"/>
            <a:ext cx="3724275" cy="2790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6.googleusercontent.com/wqqrh9jUh0fGuKyTHIQVrBa87hghXPJnxcN3Wh6003pW6f4FR5gzBpzUwoaFh71pcFO1oZM6XedAFSvhCbz0GOivepaTmRsWHKmtC952Mm4g3E4hgJH0pSbIHCnN5EZLx1NqpludtQveAv0YW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6333" y="1970601"/>
            <a:ext cx="424815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4183" y="4523800"/>
            <a:ext cx="5632450" cy="1340225"/>
          </a:xfrm>
          <a:prstGeom prst="rect">
            <a:avLst/>
          </a:prstGeom>
        </p:spPr>
      </p:pic>
    </p:spTree>
    <p:extLst>
      <p:ext uri="{BB962C8B-B14F-4D97-AF65-F5344CB8AC3E}">
        <p14:creationId xmlns:p14="http://schemas.microsoft.com/office/powerpoint/2010/main" val="1110750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18323"/>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Recommendation system:</a:t>
            </a:r>
            <a:endParaRPr lang="en-US" dirty="0">
              <a:latin typeface="+mn-lt"/>
            </a:endParaRPr>
          </a:p>
        </p:txBody>
      </p:sp>
      <p:sp>
        <p:nvSpPr>
          <p:cNvPr id="2" name="Text Placeholder 1"/>
          <p:cNvSpPr>
            <a:spLocks noGrp="1"/>
          </p:cNvSpPr>
          <p:nvPr>
            <p:ph type="body" sz="quarter" idx="14"/>
          </p:nvPr>
        </p:nvSpPr>
        <p:spPr>
          <a:xfrm>
            <a:off x="438150" y="3172206"/>
            <a:ext cx="2552700" cy="485394"/>
          </a:xfrm>
        </p:spPr>
        <p:txBody>
          <a:bodyPr/>
          <a:lstStyle/>
          <a:p>
            <a:r>
              <a:rPr lang="en-US" sz="2400" dirty="0" smtClean="0"/>
              <a:t>User (Reviewer)</a:t>
            </a:r>
            <a:endParaRPr lang="en-US" sz="2400" dirty="0"/>
          </a:p>
        </p:txBody>
      </p:sp>
      <p:sp>
        <p:nvSpPr>
          <p:cNvPr id="7" name="Terminator 6"/>
          <p:cNvSpPr/>
          <p:nvPr/>
        </p:nvSpPr>
        <p:spPr>
          <a:xfrm>
            <a:off x="4653052" y="1847847"/>
            <a:ext cx="3086100" cy="628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Content-based Filtering</a:t>
            </a:r>
            <a:endParaRPr lang="en-US" dirty="0"/>
          </a:p>
        </p:txBody>
      </p:sp>
      <p:sp>
        <p:nvSpPr>
          <p:cNvPr id="11" name="Terminator 10"/>
          <p:cNvSpPr/>
          <p:nvPr/>
        </p:nvSpPr>
        <p:spPr>
          <a:xfrm>
            <a:off x="4705351" y="4253690"/>
            <a:ext cx="3086100" cy="628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Collaborative Filtering</a:t>
            </a:r>
            <a:endParaRPr lang="en-US" dirty="0"/>
          </a:p>
        </p:txBody>
      </p:sp>
      <p:sp>
        <p:nvSpPr>
          <p:cNvPr id="8" name="Up Arrow 7"/>
          <p:cNvSpPr/>
          <p:nvPr/>
        </p:nvSpPr>
        <p:spPr>
          <a:xfrm rot="3443427">
            <a:off x="3703828" y="1821858"/>
            <a:ext cx="246799" cy="19270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rot="3584614">
            <a:off x="2989027" y="3469911"/>
            <a:ext cx="1676400" cy="1155700"/>
          </a:xfrm>
          <a:prstGeom prst="rect">
            <a:avLst/>
          </a:prstGeom>
        </p:spPr>
      </p:pic>
      <p:sp>
        <p:nvSpPr>
          <p:cNvPr id="14" name="TextBox 13"/>
          <p:cNvSpPr txBox="1"/>
          <p:nvPr/>
        </p:nvSpPr>
        <p:spPr>
          <a:xfrm rot="19622551">
            <a:off x="2814563" y="2331292"/>
            <a:ext cx="1842960" cy="369332"/>
          </a:xfrm>
          <a:prstGeom prst="rect">
            <a:avLst/>
          </a:prstGeom>
          <a:noFill/>
        </p:spPr>
        <p:txBody>
          <a:bodyPr wrap="square" rtlCol="0">
            <a:spAutoFit/>
          </a:bodyPr>
          <a:lstStyle/>
          <a:p>
            <a:r>
              <a:rPr lang="en-US" dirty="0" smtClean="0">
                <a:solidFill>
                  <a:schemeClr val="bg1"/>
                </a:solidFill>
              </a:rPr>
              <a:t>Movie Metadata</a:t>
            </a:r>
            <a:endParaRPr lang="en-US" dirty="0">
              <a:solidFill>
                <a:schemeClr val="bg1"/>
              </a:solidFill>
            </a:endParaRPr>
          </a:p>
        </p:txBody>
      </p:sp>
      <p:sp>
        <p:nvSpPr>
          <p:cNvPr id="16" name="TextBox 15"/>
          <p:cNvSpPr txBox="1"/>
          <p:nvPr/>
        </p:nvSpPr>
        <p:spPr>
          <a:xfrm rot="1566309">
            <a:off x="2856198" y="4069389"/>
            <a:ext cx="1714500" cy="369332"/>
          </a:xfrm>
          <a:prstGeom prst="rect">
            <a:avLst/>
          </a:prstGeom>
          <a:noFill/>
        </p:spPr>
        <p:txBody>
          <a:bodyPr wrap="square" rtlCol="0">
            <a:spAutoFit/>
          </a:bodyPr>
          <a:lstStyle/>
          <a:p>
            <a:r>
              <a:rPr lang="en-US" dirty="0" smtClean="0">
                <a:solidFill>
                  <a:schemeClr val="bg1"/>
                </a:solidFill>
              </a:rPr>
              <a:t>Rating Dataset</a:t>
            </a:r>
            <a:endParaRPr lang="en-US" dirty="0">
              <a:solidFill>
                <a:schemeClr val="bg1"/>
              </a:solidFill>
            </a:endParaRPr>
          </a:p>
        </p:txBody>
      </p:sp>
      <p:sp>
        <p:nvSpPr>
          <p:cNvPr id="17" name="Terminator 16"/>
          <p:cNvSpPr/>
          <p:nvPr/>
        </p:nvSpPr>
        <p:spPr>
          <a:xfrm>
            <a:off x="8572500" y="2989365"/>
            <a:ext cx="3162300" cy="6600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Recommendation</a:t>
            </a:r>
            <a:endParaRPr lang="en-US" dirty="0"/>
          </a:p>
        </p:txBody>
      </p:sp>
      <p:sp>
        <p:nvSpPr>
          <p:cNvPr id="18" name="Terminator 17"/>
          <p:cNvSpPr/>
          <p:nvPr/>
        </p:nvSpPr>
        <p:spPr>
          <a:xfrm>
            <a:off x="8572500" y="5486400"/>
            <a:ext cx="3314700" cy="6096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 Movies</a:t>
            </a:r>
            <a:endParaRPr lang="en-US" dirty="0"/>
          </a:p>
        </p:txBody>
      </p:sp>
      <p:pic>
        <p:nvPicPr>
          <p:cNvPr id="19" name="Picture 18"/>
          <p:cNvPicPr>
            <a:picLocks noChangeAspect="1"/>
          </p:cNvPicPr>
          <p:nvPr/>
        </p:nvPicPr>
        <p:blipFill>
          <a:blip r:embed="rId6"/>
          <a:stretch>
            <a:fillRect/>
          </a:stretch>
        </p:blipFill>
        <p:spPr>
          <a:xfrm rot="4798373">
            <a:off x="7816759" y="2096880"/>
            <a:ext cx="937564" cy="943954"/>
          </a:xfrm>
          <a:prstGeom prst="rect">
            <a:avLst/>
          </a:prstGeom>
        </p:spPr>
      </p:pic>
      <p:pic>
        <p:nvPicPr>
          <p:cNvPr id="20" name="Picture 19"/>
          <p:cNvPicPr>
            <a:picLocks noChangeAspect="1"/>
          </p:cNvPicPr>
          <p:nvPr/>
        </p:nvPicPr>
        <p:blipFill>
          <a:blip r:embed="rId7"/>
          <a:stretch>
            <a:fillRect/>
          </a:stretch>
        </p:blipFill>
        <p:spPr>
          <a:xfrm rot="17282057">
            <a:off x="7714652" y="3495310"/>
            <a:ext cx="1104900" cy="1104900"/>
          </a:xfrm>
          <a:prstGeom prst="rect">
            <a:avLst/>
          </a:prstGeom>
        </p:spPr>
      </p:pic>
      <p:sp>
        <p:nvSpPr>
          <p:cNvPr id="22" name="Down Arrow 21"/>
          <p:cNvSpPr/>
          <p:nvPr/>
        </p:nvSpPr>
        <p:spPr>
          <a:xfrm>
            <a:off x="10020300" y="3848100"/>
            <a:ext cx="313182" cy="16135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888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Content-base filter:</a:t>
            </a:r>
            <a:endParaRPr lang="en-US" dirty="0">
              <a:latin typeface="+mn-lt"/>
            </a:endParaRPr>
          </a:p>
        </p:txBody>
      </p:sp>
      <p:sp>
        <p:nvSpPr>
          <p:cNvPr id="4" name="Text Placeholder 3"/>
          <p:cNvSpPr>
            <a:spLocks noGrp="1"/>
          </p:cNvSpPr>
          <p:nvPr>
            <p:ph type="body" sz="quarter" idx="14"/>
          </p:nvPr>
        </p:nvSpPr>
        <p:spPr>
          <a:xfrm>
            <a:off x="781050" y="1647479"/>
            <a:ext cx="4645152" cy="4197096"/>
          </a:xfrm>
        </p:spPr>
        <p:txBody>
          <a:bodyPr/>
          <a:lstStyle/>
          <a:p>
            <a:pPr marL="285750" indent="-285750">
              <a:buFont typeface="Arial" charset="0"/>
              <a:buChar char="•"/>
            </a:pPr>
            <a:r>
              <a:rPr lang="en-US" dirty="0" smtClean="0"/>
              <a:t>Using movie properties to make a item based filter</a:t>
            </a:r>
          </a:p>
          <a:p>
            <a:pPr marL="285750" indent="-285750">
              <a:buFont typeface="Arial" charset="0"/>
              <a:buChar char="•"/>
            </a:pPr>
            <a:r>
              <a:rPr lang="en-US" dirty="0" smtClean="0"/>
              <a:t>Create a  mix of all the movie data columns</a:t>
            </a:r>
          </a:p>
          <a:p>
            <a:pPr marL="285750" indent="-285750">
              <a:buFont typeface="Arial" charset="0"/>
              <a:buChar char="•"/>
            </a:pPr>
            <a:r>
              <a:rPr lang="en-US" dirty="0" smtClean="0"/>
              <a:t>Called it soup</a:t>
            </a:r>
          </a:p>
          <a:p>
            <a:pPr marL="285750" indent="-285750">
              <a:buFont typeface="Arial" charset="0"/>
              <a:buChar char="•"/>
            </a:pPr>
            <a:r>
              <a:rPr lang="en-US" dirty="0" smtClean="0"/>
              <a:t>Do the </a:t>
            </a:r>
            <a:r>
              <a:rPr lang="en-US" dirty="0" err="1" smtClean="0"/>
              <a:t>Tfidf</a:t>
            </a:r>
            <a:r>
              <a:rPr lang="en-US" dirty="0" smtClean="0"/>
              <a:t> vectorization</a:t>
            </a:r>
          </a:p>
          <a:p>
            <a:pPr marL="285750" indent="-285750">
              <a:buFont typeface="Arial" charset="0"/>
              <a:buChar char="•"/>
            </a:pPr>
            <a:r>
              <a:rPr lang="en-US" dirty="0" smtClean="0"/>
              <a:t>Use cousin similarity to make a matrix</a:t>
            </a:r>
          </a:p>
          <a:p>
            <a:pPr marL="285750" indent="-285750">
              <a:buFont typeface="Arial" charset="0"/>
              <a:buChar char="•"/>
            </a:pPr>
            <a:r>
              <a:rPr lang="en-US" dirty="0" smtClean="0"/>
              <a:t>Create a list of 30 movies closest to the target.</a:t>
            </a:r>
            <a:endParaRPr lang="en-US"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6651" y="1466850"/>
            <a:ext cx="3644900" cy="3924300"/>
          </a:xfrm>
          <a:prstGeom prst="rect">
            <a:avLst/>
          </a:prstGeom>
        </p:spPr>
      </p:pic>
    </p:spTree>
    <p:extLst>
      <p:ext uri="{BB962C8B-B14F-4D97-AF65-F5344CB8AC3E}">
        <p14:creationId xmlns:p14="http://schemas.microsoft.com/office/powerpoint/2010/main" val="1983245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Content-base filter:</a:t>
            </a:r>
            <a:endParaRPr lang="en-US" dirty="0">
              <a:latin typeface="+mn-lt"/>
            </a:endParaRPr>
          </a:p>
        </p:txBody>
      </p:sp>
      <p:sp>
        <p:nvSpPr>
          <p:cNvPr id="4" name="Text Placeholder 3"/>
          <p:cNvSpPr>
            <a:spLocks noGrp="1"/>
          </p:cNvSpPr>
          <p:nvPr>
            <p:ph type="body" sz="quarter" idx="14"/>
          </p:nvPr>
        </p:nvSpPr>
        <p:spPr>
          <a:xfrm>
            <a:off x="899309" y="2199929"/>
            <a:ext cx="4645152" cy="4197096"/>
          </a:xfrm>
        </p:spPr>
        <p:txBody>
          <a:bodyPr/>
          <a:lstStyle/>
          <a:p>
            <a:pPr marL="285750" lvl="0" indent="-285750">
              <a:lnSpc>
                <a:spcPct val="100000"/>
              </a:lnSpc>
            </a:pPr>
            <a:r>
              <a:rPr lang="en-US" dirty="0"/>
              <a:t>Gangs of New </a:t>
            </a:r>
            <a:r>
              <a:rPr lang="en-US" dirty="0" smtClean="0"/>
              <a:t>York</a:t>
            </a:r>
          </a:p>
          <a:p>
            <a:pPr marL="285750" lvl="0" indent="-285750">
              <a:lnSpc>
                <a:spcPct val="100000"/>
              </a:lnSpc>
              <a:buFont typeface="Arial" charset="0"/>
              <a:buChar char="•"/>
            </a:pPr>
            <a:r>
              <a:rPr lang="en-US" dirty="0" smtClean="0"/>
              <a:t>2002</a:t>
            </a:r>
          </a:p>
          <a:p>
            <a:pPr marL="285750" lvl="0" indent="-285750">
              <a:lnSpc>
                <a:spcPct val="100000"/>
              </a:lnSpc>
              <a:buFont typeface="Arial" charset="0"/>
              <a:buChar char="•"/>
            </a:pPr>
            <a:r>
              <a:rPr lang="en-US" dirty="0" smtClean="0"/>
              <a:t>Crime/Drama </a:t>
            </a:r>
          </a:p>
          <a:p>
            <a:pPr marL="285750" lvl="0" indent="-285750">
              <a:lnSpc>
                <a:spcPct val="100000"/>
              </a:lnSpc>
              <a:buFont typeface="Arial" charset="0"/>
              <a:buChar char="•"/>
            </a:pPr>
            <a:r>
              <a:rPr lang="en-US" dirty="0"/>
              <a:t>Martin </a:t>
            </a:r>
            <a:r>
              <a:rPr lang="en-US" dirty="0" smtClean="0"/>
              <a:t>Scorsese</a:t>
            </a:r>
          </a:p>
          <a:p>
            <a:pPr marL="285750" lvl="0" indent="-285750">
              <a:lnSpc>
                <a:spcPct val="100000"/>
              </a:lnSpc>
              <a:buFont typeface="Arial" charset="0"/>
              <a:buChar char="•"/>
            </a:pPr>
            <a:r>
              <a:rPr lang="en-US" dirty="0"/>
              <a:t>Leonardo </a:t>
            </a:r>
            <a:r>
              <a:rPr lang="en-US" dirty="0" smtClean="0"/>
              <a:t>DiCaprio</a:t>
            </a:r>
            <a:endParaRPr lang="en-US" dirty="0"/>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dirty="0"/>
          </a:p>
        </p:txBody>
      </p:sp>
      <p:pic>
        <p:nvPicPr>
          <p:cNvPr id="6150" name="Picture 6" descr="https://lh3.googleusercontent.com/FRH7fdlqA3tqJK6WcP9F_jH4BtXto3Cqf3z_I6DsSoZmVrEzZiHp8raTLR_igIin1_YqtHv_eYAIvV3CNNGl4l6AHfo16DLH8vS-lC2ziEZuglAdVtKPRM4vh1Jv7w5pHfpOW73fTL7hcCG-_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252" y="1128539"/>
            <a:ext cx="3789832" cy="502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695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Collaborative Filtering:</a:t>
            </a:r>
            <a:endParaRPr lang="en-US" dirty="0">
              <a:latin typeface="+mn-lt"/>
            </a:endParaRPr>
          </a:p>
        </p:txBody>
      </p:sp>
      <p:sp>
        <p:nvSpPr>
          <p:cNvPr id="4" name="Text Placeholder 3"/>
          <p:cNvSpPr>
            <a:spLocks noGrp="1"/>
          </p:cNvSpPr>
          <p:nvPr>
            <p:ph type="body" sz="quarter" idx="14"/>
          </p:nvPr>
        </p:nvSpPr>
        <p:spPr>
          <a:xfrm>
            <a:off x="556409" y="1514129"/>
            <a:ext cx="4645152" cy="1533871"/>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Using the Surprise library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Rating Data (User ID, Movie ID, Rating)</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err="1" smtClean="0"/>
              <a:t>KNNBaseline</a:t>
            </a:r>
            <a:r>
              <a:rPr lang="en-US" dirty="0" smtClean="0"/>
              <a:t> algorithms has the least RMSE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7935" y="823739"/>
            <a:ext cx="3416300" cy="2387600"/>
          </a:xfrm>
          <a:prstGeom prst="rect">
            <a:avLst/>
          </a:prstGeom>
        </p:spPr>
      </p:pic>
      <p:pic>
        <p:nvPicPr>
          <p:cNvPr id="7172" name="Picture 4" descr="https://lh3.googleusercontent.com/-QZcmS0XGq8i2NPTwHkTvahKMRkAR8lwXE-8-kQP8xhRbRRkWtfe3-dOeVVcDZQ9aDqyu86QH96tBH4Dv-TuQEGL-MatTSk2ET6kC1FQHuWVTFc_-djL0NALXIdMEPILXdhLBTklsIIZCHj69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399" y="3048000"/>
            <a:ext cx="400358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23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Collaborative Filtering:</a:t>
            </a:r>
            <a:endParaRPr lang="en-US" dirty="0">
              <a:latin typeface="+mn-lt"/>
            </a:endParaRPr>
          </a:p>
        </p:txBody>
      </p:sp>
      <p:sp>
        <p:nvSpPr>
          <p:cNvPr id="4" name="Text Placeholder 3"/>
          <p:cNvSpPr>
            <a:spLocks noGrp="1"/>
          </p:cNvSpPr>
          <p:nvPr>
            <p:ph type="body" sz="quarter" idx="14"/>
          </p:nvPr>
        </p:nvSpPr>
        <p:spPr>
          <a:xfrm>
            <a:off x="556409" y="1514129"/>
            <a:ext cx="4645152" cy="1533871"/>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Getting the top 20 movie based on the rating for user ID of 2.</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5749" y="1275623"/>
            <a:ext cx="6502470" cy="5205790"/>
          </a:xfrm>
          <a:prstGeom prst="rect">
            <a:avLst/>
          </a:prstGeom>
        </p:spPr>
      </p:pic>
    </p:spTree>
    <p:extLst>
      <p:ext uri="{BB962C8B-B14F-4D97-AF65-F5344CB8AC3E}">
        <p14:creationId xmlns:p14="http://schemas.microsoft.com/office/powerpoint/2010/main" val="173333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Hybrid recommendation:</a:t>
            </a:r>
            <a:endParaRPr lang="en-US" dirty="0">
              <a:latin typeface="+mn-lt"/>
            </a:endParaRPr>
          </a:p>
        </p:txBody>
      </p:sp>
      <p:sp>
        <p:nvSpPr>
          <p:cNvPr id="4" name="Text Placeholder 3"/>
          <p:cNvSpPr>
            <a:spLocks noGrp="1"/>
          </p:cNvSpPr>
          <p:nvPr>
            <p:ph type="body" sz="quarter" idx="14"/>
          </p:nvPr>
        </p:nvSpPr>
        <p:spPr>
          <a:xfrm>
            <a:off x="556409" y="1514129"/>
            <a:ext cx="3005941" cy="4524721"/>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First Used the content-base filter to get the 30 movie that closest to the target movie.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Use the collaborative filter to predict the rating for this list for the target user</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Sort the list based on the predicted rating</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Print the top 10 as the final recommendation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8859" y="2082444"/>
            <a:ext cx="6380563" cy="3388089"/>
          </a:xfrm>
          <a:prstGeom prst="rect">
            <a:avLst/>
          </a:prstGeom>
        </p:spPr>
      </p:pic>
    </p:spTree>
    <p:extLst>
      <p:ext uri="{BB962C8B-B14F-4D97-AF65-F5344CB8AC3E}">
        <p14:creationId xmlns:p14="http://schemas.microsoft.com/office/powerpoint/2010/main" val="192485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smtClean="0">
                <a:latin typeface="+mn-lt"/>
              </a:rPr>
              <a:t>Modeling:</a:t>
            </a:r>
            <a:endParaRPr lang="en-US" dirty="0">
              <a:latin typeface="+mn-lt"/>
            </a:endParaRPr>
          </a:p>
        </p:txBody>
      </p:sp>
      <p:sp>
        <p:nvSpPr>
          <p:cNvPr id="4" name="Text Placeholder 3"/>
          <p:cNvSpPr>
            <a:spLocks noGrp="1"/>
          </p:cNvSpPr>
          <p:nvPr>
            <p:ph type="body" sz="quarter" idx="14"/>
          </p:nvPr>
        </p:nvSpPr>
        <p:spPr>
          <a:xfrm>
            <a:off x="556409" y="1514129"/>
            <a:ext cx="3005941" cy="4524721"/>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The  final stage is to combine the NLP model with the Hybrid recommendation.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Input:</a:t>
            </a:r>
          </a:p>
          <a:p>
            <a:pPr marL="742950" lvl="1" indent="-285750">
              <a:lnSpc>
                <a:spcPct val="100000"/>
              </a:lnSpc>
              <a:spcBef>
                <a:spcPts val="0"/>
              </a:spcBef>
              <a:buFont typeface="Arial" charset="0"/>
              <a:buChar char="•"/>
            </a:pPr>
            <a:r>
              <a:rPr lang="en-US" sz="1800" dirty="0" smtClean="0">
                <a:solidFill>
                  <a:schemeClr val="bg1"/>
                </a:solidFill>
              </a:rPr>
              <a:t>User ID</a:t>
            </a:r>
          </a:p>
          <a:p>
            <a:pPr marL="742950" lvl="1" indent="-285750">
              <a:lnSpc>
                <a:spcPct val="100000"/>
              </a:lnSpc>
              <a:spcBef>
                <a:spcPts val="0"/>
              </a:spcBef>
              <a:buFont typeface="Arial" charset="0"/>
              <a:buChar char="•"/>
            </a:pPr>
            <a:r>
              <a:rPr lang="en-US" sz="1800" dirty="0" smtClean="0">
                <a:solidFill>
                  <a:schemeClr val="bg1"/>
                </a:solidFill>
              </a:rPr>
              <a:t>Movie Title</a:t>
            </a:r>
          </a:p>
          <a:p>
            <a:pPr marL="742950" lvl="1" indent="-285750">
              <a:lnSpc>
                <a:spcPct val="100000"/>
              </a:lnSpc>
              <a:spcBef>
                <a:spcPts val="0"/>
              </a:spcBef>
              <a:buFont typeface="Arial" charset="0"/>
              <a:buChar char="•"/>
            </a:pPr>
            <a:r>
              <a:rPr lang="en-US" sz="1800" dirty="0" smtClean="0">
                <a:solidFill>
                  <a:schemeClr val="bg1"/>
                </a:solidFill>
              </a:rPr>
              <a:t>Review</a:t>
            </a:r>
            <a:endParaRPr lang="en-US" sz="1800" dirty="0">
              <a:solidFill>
                <a:schemeClr val="bg1"/>
              </a:solidFill>
            </a:endParaRPr>
          </a:p>
          <a:p>
            <a:pPr marL="285750" indent="-285750">
              <a:lnSpc>
                <a:spcPct val="100000"/>
              </a:lnSpc>
              <a:buFont typeface="Arial" charset="0"/>
              <a:buChar char="•"/>
            </a:pPr>
            <a:r>
              <a:rPr lang="en-US" dirty="0" smtClean="0"/>
              <a:t>Output:</a:t>
            </a:r>
          </a:p>
          <a:p>
            <a:pPr marL="742950" lvl="1" indent="-285750">
              <a:lnSpc>
                <a:spcPct val="100000"/>
              </a:lnSpc>
              <a:buFont typeface="Arial" charset="0"/>
              <a:buChar char="•"/>
            </a:pPr>
            <a:r>
              <a:rPr lang="en-US" sz="1800" dirty="0" smtClean="0">
                <a:solidFill>
                  <a:schemeClr val="bg1"/>
                </a:solidFill>
              </a:rPr>
              <a:t>In case of negative review, no recommendation</a:t>
            </a:r>
          </a:p>
          <a:p>
            <a:pPr marL="742950" lvl="1" indent="-285750">
              <a:lnSpc>
                <a:spcPct val="100000"/>
              </a:lnSpc>
              <a:buFont typeface="Arial" charset="0"/>
              <a:buChar char="•"/>
            </a:pPr>
            <a:r>
              <a:rPr lang="en-US" sz="1800" dirty="0" smtClean="0">
                <a:solidFill>
                  <a:schemeClr val="bg1"/>
                </a:solidFill>
              </a:rPr>
              <a:t>In case of positive review print the recommendation list</a:t>
            </a:r>
          </a:p>
        </p:txBody>
      </p:sp>
      <p:pic>
        <p:nvPicPr>
          <p:cNvPr id="10244" name="Picture 4" descr="https://lh5.googleusercontent.com/eHtFpK9mVsfkJ0nbcnoWyXSylnLQqsrVM2lXmJXAEL76NcWUSKVGlkDNpXJD8BCZtl7KINPqj9I_xD-B1qqNkyxaoM9i04KAe9__mwDm01G6zrH5oZEJzSc67O8Uy4SlaGFW3pVq6bSf8ezMj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5825" y="1275623"/>
            <a:ext cx="636270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lh5.googleusercontent.com/Ha5ySnYFzrtEWceLC0wmpFtxjonlmQfRyR54KrzxtdA8BdI3AhA3KxL3pfjmF1nHMW1aQPllVO-0U_UG4OEzsdSJXwCu6j77wqWNdQDRt4VP58tt74nP3liHLg3R0iV4X8z9_gcYQouyhB9y9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3040" y="3580310"/>
            <a:ext cx="594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58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3" name="Title 2"/>
          <p:cNvSpPr>
            <a:spLocks noGrp="1"/>
          </p:cNvSpPr>
          <p:nvPr>
            <p:ph type="title"/>
          </p:nvPr>
        </p:nvSpPr>
        <p:spPr>
          <a:xfrm>
            <a:off x="259416" y="371856"/>
            <a:ext cx="11174819" cy="903767"/>
          </a:xfrm>
        </p:spPr>
        <p:txBody>
          <a:bodyPr/>
          <a:lstStyle/>
          <a:p>
            <a:r>
              <a:rPr lang="en-US" dirty="0"/>
              <a:t>Future </a:t>
            </a:r>
            <a:r>
              <a:rPr lang="en-US" dirty="0" smtClean="0"/>
              <a:t>Improvements:</a:t>
            </a:r>
            <a:endParaRPr lang="en-US" dirty="0">
              <a:latin typeface="+mn-lt"/>
            </a:endParaRPr>
          </a:p>
        </p:txBody>
      </p:sp>
      <p:sp>
        <p:nvSpPr>
          <p:cNvPr id="4" name="Text Placeholder 3"/>
          <p:cNvSpPr>
            <a:spLocks noGrp="1"/>
          </p:cNvSpPr>
          <p:nvPr>
            <p:ph type="body" sz="quarter" idx="14"/>
          </p:nvPr>
        </p:nvSpPr>
        <p:spPr>
          <a:xfrm>
            <a:off x="1299359" y="1647479"/>
            <a:ext cx="3005941" cy="4524721"/>
          </a:xfrm>
        </p:spPr>
        <p:txBody>
          <a:bodyPr/>
          <a:lstStyle/>
          <a:p>
            <a:pPr marL="285750" indent="-285750" fontAlgn="base">
              <a:buFont typeface="Arial" charset="0"/>
              <a:buChar char="•"/>
            </a:pPr>
            <a:r>
              <a:rPr lang="en-US" dirty="0"/>
              <a:t>In NLP model and sentiment analysis, it is optimal to have an accuracy above 90% </a:t>
            </a:r>
            <a:endParaRPr lang="en-US" dirty="0" smtClean="0"/>
          </a:p>
          <a:p>
            <a:pPr marL="285750" indent="-285750" fontAlgn="base">
              <a:buFont typeface="Arial" charset="0"/>
              <a:buChar char="•"/>
            </a:pPr>
            <a:r>
              <a:rPr lang="en-US" dirty="0" smtClean="0"/>
              <a:t>Having </a:t>
            </a:r>
            <a:r>
              <a:rPr lang="en-US" dirty="0"/>
              <a:t>more reviews, better hardware to run </a:t>
            </a:r>
            <a:r>
              <a:rPr lang="en-US" dirty="0" smtClean="0"/>
              <a:t>hyper parameters </a:t>
            </a:r>
            <a:r>
              <a:rPr lang="en-US" dirty="0"/>
              <a:t>tuning for even more different algorithms, would help to improve the NLP performance.</a:t>
            </a:r>
          </a:p>
        </p:txBody>
      </p:sp>
      <p:sp>
        <p:nvSpPr>
          <p:cNvPr id="2" name="TextBox 1"/>
          <p:cNvSpPr txBox="1"/>
          <p:nvPr/>
        </p:nvSpPr>
        <p:spPr>
          <a:xfrm>
            <a:off x="6610350" y="1647479"/>
            <a:ext cx="3219450" cy="2862322"/>
          </a:xfrm>
          <a:prstGeom prst="rect">
            <a:avLst/>
          </a:prstGeom>
          <a:noFill/>
        </p:spPr>
        <p:txBody>
          <a:bodyPr wrap="square" rtlCol="0">
            <a:spAutoFit/>
          </a:bodyPr>
          <a:lstStyle/>
          <a:p>
            <a:pPr marL="285750" indent="-285750">
              <a:buFont typeface="Arial" charset="0"/>
              <a:buChar char="•"/>
            </a:pPr>
            <a:r>
              <a:rPr lang="en-US" dirty="0">
                <a:solidFill>
                  <a:schemeClr val="bg1"/>
                </a:solidFill>
              </a:rPr>
              <a:t>There is only data about 4000 movies in the dataset. Because of that the recommendation engine was limited to those only. </a:t>
            </a:r>
            <a:endParaRPr lang="en-US" dirty="0" smtClean="0">
              <a:solidFill>
                <a:schemeClr val="bg1"/>
              </a:solidFill>
            </a:endParaRPr>
          </a:p>
          <a:p>
            <a:pPr marL="285750" indent="-285750">
              <a:buFont typeface="Arial" charset="0"/>
              <a:buChar char="•"/>
            </a:pPr>
            <a:r>
              <a:rPr lang="en-US" dirty="0" smtClean="0">
                <a:solidFill>
                  <a:schemeClr val="bg1"/>
                </a:solidFill>
              </a:rPr>
              <a:t>Having more score </a:t>
            </a:r>
            <a:r>
              <a:rPr lang="en-US" dirty="0">
                <a:solidFill>
                  <a:schemeClr val="bg1"/>
                </a:solidFill>
              </a:rPr>
              <a:t>and user data created more reliable recommendations for the user.</a:t>
            </a:r>
          </a:p>
          <a:p>
            <a:endParaRPr lang="en-US" dirty="0"/>
          </a:p>
        </p:txBody>
      </p:sp>
    </p:spTree>
    <p:extLst>
      <p:ext uri="{BB962C8B-B14F-4D97-AF65-F5344CB8AC3E}">
        <p14:creationId xmlns:p14="http://schemas.microsoft.com/office/powerpoint/2010/main" val="205235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alphaModFix amt="89000"/>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t>Problem:</a:t>
            </a:r>
            <a:endParaRPr lang="en-US" dirty="0"/>
          </a:p>
        </p:txBody>
      </p:sp>
      <p:sp>
        <p:nvSpPr>
          <p:cNvPr id="4" name="Text Placeholder 3"/>
          <p:cNvSpPr>
            <a:spLocks noGrp="1"/>
          </p:cNvSpPr>
          <p:nvPr>
            <p:ph type="body" sz="quarter" idx="14"/>
          </p:nvPr>
        </p:nvSpPr>
        <p:spPr>
          <a:xfrm>
            <a:off x="1450848" y="1275622"/>
            <a:ext cx="5521452" cy="4915628"/>
          </a:xfrm>
        </p:spPr>
        <p:txBody>
          <a:bodyPr/>
          <a:lstStyle/>
          <a:p>
            <a:pPr marL="285750" indent="-285750">
              <a:buFont typeface="Arial" charset="0"/>
              <a:buChar char="•"/>
            </a:pPr>
            <a:r>
              <a:rPr lang="en-US" dirty="0" smtClean="0"/>
              <a:t>Streaming site tries </a:t>
            </a:r>
            <a:r>
              <a:rPr lang="en-US" dirty="0"/>
              <a:t>to </a:t>
            </a:r>
            <a:r>
              <a:rPr lang="en-US" dirty="0" smtClean="0"/>
              <a:t>make user to engage more with platform.</a:t>
            </a:r>
            <a:endParaRPr lang="en-US" dirty="0"/>
          </a:p>
          <a:p>
            <a:pPr marL="285750" indent="-285750">
              <a:buFont typeface="Arial" charset="0"/>
              <a:buChar char="•"/>
            </a:pPr>
            <a:r>
              <a:rPr lang="en-US" dirty="0" smtClean="0"/>
              <a:t>Recommending movie, more movie watch more time spends on the platform.</a:t>
            </a:r>
          </a:p>
          <a:p>
            <a:pPr marL="285750" indent="-285750">
              <a:buFont typeface="Arial" charset="0"/>
              <a:buChar char="•"/>
            </a:pPr>
            <a:r>
              <a:rPr lang="en-US" dirty="0" smtClean="0"/>
              <a:t>Netflix </a:t>
            </a:r>
            <a:r>
              <a:rPr lang="en-US" dirty="0"/>
              <a:t>uses thumbs up and double thumbs up for this feature and then creates a list specific to the user’s liking to watch</a:t>
            </a:r>
            <a:r>
              <a:rPr lang="en-US" dirty="0" smtClean="0"/>
              <a:t>.</a:t>
            </a:r>
          </a:p>
          <a:p>
            <a:pPr marL="285750" indent="-285750">
              <a:buFont typeface="Arial" charset="0"/>
              <a:buChar char="•"/>
            </a:pPr>
            <a:r>
              <a:rPr lang="en-US" dirty="0" smtClean="0"/>
              <a:t>IMDB as biggest movie database can imply same same </a:t>
            </a:r>
            <a:r>
              <a:rPr lang="en-US" dirty="0"/>
              <a:t>recommendation </a:t>
            </a:r>
            <a:r>
              <a:rPr lang="en-US" dirty="0" smtClean="0"/>
              <a:t>system.</a:t>
            </a:r>
          </a:p>
          <a:p>
            <a:pPr marL="285750" indent="-285750">
              <a:buFont typeface="Arial" charset="0"/>
              <a:buChar char="•"/>
            </a:pPr>
            <a:r>
              <a:rPr lang="en-US" dirty="0" smtClean="0"/>
              <a:t>This </a:t>
            </a:r>
            <a:r>
              <a:rPr lang="en-US" dirty="0"/>
              <a:t>means that people have more clicks and spend more time on the website which further suggests more user engagement and ad revenues for IMDB.</a:t>
            </a:r>
            <a:endParaRPr lang="en-US" dirty="0" smtClean="0"/>
          </a:p>
          <a:p>
            <a:pPr marL="285750" indent="-285750">
              <a:buFont typeface="Arial" charset="0"/>
              <a:buChar char="•"/>
            </a:pP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169" y="1181100"/>
            <a:ext cx="3819961" cy="4495800"/>
          </a:xfrm>
          <a:prstGeom prst="rect">
            <a:avLst/>
          </a:prstGeom>
        </p:spPr>
      </p:pic>
    </p:spTree>
    <p:extLst>
      <p:ext uri="{BB962C8B-B14F-4D97-AF65-F5344CB8AC3E}">
        <p14:creationId xmlns:p14="http://schemas.microsoft.com/office/powerpoint/2010/main" val="926144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alphaModFix amt="89000"/>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Goal and Utility:</a:t>
            </a:r>
            <a:endParaRPr lang="en-US" dirty="0">
              <a:latin typeface="+mn-lt"/>
            </a:endParaRPr>
          </a:p>
        </p:txBody>
      </p:sp>
      <p:sp>
        <p:nvSpPr>
          <p:cNvPr id="4" name="Text Placeholder 3"/>
          <p:cNvSpPr>
            <a:spLocks noGrp="1"/>
          </p:cNvSpPr>
          <p:nvPr>
            <p:ph type="body" sz="quarter" idx="14"/>
          </p:nvPr>
        </p:nvSpPr>
        <p:spPr>
          <a:xfrm>
            <a:off x="259416" y="1608997"/>
            <a:ext cx="3874434" cy="4915628"/>
          </a:xfrm>
        </p:spPr>
        <p:txBody>
          <a:bodyPr/>
          <a:lstStyle/>
          <a:p>
            <a:pPr marL="742950" lvl="1" indent="-285750">
              <a:buFont typeface="Arial" charset="0"/>
              <a:buChar char="•"/>
            </a:pPr>
            <a:r>
              <a:rPr lang="en-US" dirty="0" smtClean="0">
                <a:solidFill>
                  <a:schemeClr val="bg1"/>
                </a:solidFill>
              </a:rPr>
              <a:t>Make a NLP model predict the sentiment of the user review. User Love the movie or not interested in it.</a:t>
            </a:r>
          </a:p>
          <a:p>
            <a:pPr marL="742950" lvl="1" indent="-285750">
              <a:buFont typeface="Arial" charset="0"/>
              <a:buChar char="•"/>
            </a:pPr>
            <a:endParaRPr lang="en-US" dirty="0">
              <a:solidFill>
                <a:schemeClr val="bg1"/>
              </a:solidFill>
            </a:endParaRPr>
          </a:p>
          <a:p>
            <a:pPr marL="742950" lvl="1" indent="-285750">
              <a:buFont typeface="Arial" charset="0"/>
              <a:buChar char="•"/>
            </a:pPr>
            <a:r>
              <a:rPr lang="en-US" dirty="0" smtClean="0">
                <a:solidFill>
                  <a:schemeClr val="bg1"/>
                </a:solidFill>
              </a:rPr>
              <a:t>In the case that the user love the movie, create a recommendation list for user to watch and probably write more review on the website.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3266" y="1647479"/>
            <a:ext cx="3878416" cy="167228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266" y="3996421"/>
            <a:ext cx="3910297" cy="2080529"/>
          </a:xfrm>
          <a:prstGeom prst="rect">
            <a:avLst/>
          </a:prstGeom>
        </p:spPr>
      </p:pic>
      <p:cxnSp>
        <p:nvCxnSpPr>
          <p:cNvPr id="9" name="Straight Arrow Connector 8"/>
          <p:cNvCxnSpPr/>
          <p:nvPr/>
        </p:nvCxnSpPr>
        <p:spPr>
          <a:xfrm>
            <a:off x="8271682" y="2495371"/>
            <a:ext cx="1440000" cy="1440000"/>
          </a:xfrm>
          <a:prstGeom prst="straightConnector1">
            <a:avLst/>
          </a:prstGeom>
          <a:ln>
            <a:solidFill>
              <a:schemeClr val="accent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8325682" y="3940984"/>
            <a:ext cx="1332000" cy="144000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801" y="2185946"/>
            <a:ext cx="1918502" cy="3498850"/>
          </a:xfrm>
          <a:prstGeom prst="rect">
            <a:avLst/>
          </a:prstGeom>
        </p:spPr>
      </p:pic>
    </p:spTree>
    <p:extLst>
      <p:ext uri="{BB962C8B-B14F-4D97-AF65-F5344CB8AC3E}">
        <p14:creationId xmlns:p14="http://schemas.microsoft.com/office/powerpoint/2010/main" val="122506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alphaModFix amt="89000"/>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Data Wrangling:</a:t>
            </a:r>
            <a:endParaRPr lang="en-US" dirty="0">
              <a:latin typeface="+mn-lt"/>
            </a:endParaRPr>
          </a:p>
        </p:txBody>
      </p:sp>
      <p:sp>
        <p:nvSpPr>
          <p:cNvPr id="8" name="Text Placeholder 7"/>
          <p:cNvSpPr>
            <a:spLocks noGrp="1"/>
          </p:cNvSpPr>
          <p:nvPr>
            <p:ph type="body" sz="quarter" idx="14"/>
          </p:nvPr>
        </p:nvSpPr>
        <p:spPr>
          <a:xfrm>
            <a:off x="259416" y="2029747"/>
            <a:ext cx="4893609" cy="4197096"/>
          </a:xfrm>
        </p:spPr>
        <p:txBody>
          <a:bodyPr/>
          <a:lstStyle/>
          <a:p>
            <a:pPr marL="285750" indent="-285750" fontAlgn="base">
              <a:buFont typeface="Arial" charset="0"/>
              <a:buChar char="•"/>
            </a:pPr>
            <a:r>
              <a:rPr lang="en-US" sz="2400" b="1" dirty="0" smtClean="0"/>
              <a:t>User ID : created from reviewer user name</a:t>
            </a:r>
          </a:p>
          <a:p>
            <a:pPr marL="285750" indent="-285750" fontAlgn="base">
              <a:buFont typeface="Arial" charset="0"/>
              <a:buChar char="•"/>
            </a:pPr>
            <a:r>
              <a:rPr lang="en-US" sz="2400" b="1" dirty="0" smtClean="0"/>
              <a:t>Movie ID : extracted  form the IMDB link</a:t>
            </a:r>
          </a:p>
          <a:p>
            <a:pPr marL="285750" indent="-285750" fontAlgn="base">
              <a:buFont typeface="Arial" charset="0"/>
              <a:buChar char="•"/>
            </a:pPr>
            <a:r>
              <a:rPr lang="en-US" sz="2400" b="1" dirty="0" smtClean="0"/>
              <a:t>Review: processed, Lemmatize and Stem</a:t>
            </a:r>
          </a:p>
          <a:p>
            <a:pPr marL="285750" indent="-285750" fontAlgn="base">
              <a:buFont typeface="Arial" charset="0"/>
              <a:buChar char="•"/>
            </a:pPr>
            <a:r>
              <a:rPr lang="en-US" sz="2400" b="1" dirty="0" smtClean="0"/>
              <a:t>Label: created from the rating </a:t>
            </a:r>
          </a:p>
          <a:p>
            <a:pPr marL="742950" lvl="1" indent="-285750" fontAlgn="base">
              <a:buFont typeface="Arial" charset="0"/>
              <a:buChar char="•"/>
            </a:pPr>
            <a:r>
              <a:rPr lang="en-US" sz="2800" dirty="0" smtClean="0">
                <a:solidFill>
                  <a:schemeClr val="bg1"/>
                </a:solidFill>
              </a:rPr>
              <a:t>Love it and Not Love It</a:t>
            </a:r>
            <a:endParaRPr lang="en-US" sz="2800" b="1" dirty="0" smtClean="0">
              <a:solidFill>
                <a:schemeClr val="bg1"/>
              </a:solidFill>
            </a:endParaRPr>
          </a:p>
        </p:txBody>
      </p:sp>
      <p:sp>
        <p:nvSpPr>
          <p:cNvPr id="11" name="Content Placeholder 2"/>
          <p:cNvSpPr txBox="1">
            <a:spLocks/>
          </p:cNvSpPr>
          <p:nvPr/>
        </p:nvSpPr>
        <p:spPr>
          <a:xfrm>
            <a:off x="916128" y="1372703"/>
            <a:ext cx="1522272" cy="549552"/>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dirty="0" smtClean="0">
                <a:solidFill>
                  <a:schemeClr val="bg1"/>
                </a:solidFill>
              </a:rPr>
              <a:t>Reviews</a:t>
            </a:r>
            <a:endParaRPr lang="en-US" dirty="0">
              <a:solidFill>
                <a:schemeClr val="bg1"/>
              </a:solidFill>
            </a:endParaRPr>
          </a:p>
        </p:txBody>
      </p:sp>
      <p:sp>
        <p:nvSpPr>
          <p:cNvPr id="13" name="Rectangle 12"/>
          <p:cNvSpPr/>
          <p:nvPr/>
        </p:nvSpPr>
        <p:spPr>
          <a:xfrm>
            <a:off x="6496050" y="1462813"/>
            <a:ext cx="2686050" cy="523220"/>
          </a:xfrm>
          <a:prstGeom prst="rect">
            <a:avLst/>
          </a:prstGeom>
        </p:spPr>
        <p:txBody>
          <a:bodyPr wrap="square">
            <a:spAutoFit/>
          </a:bodyPr>
          <a:lstStyle/>
          <a:p>
            <a:pPr>
              <a:defRPr/>
            </a:pPr>
            <a:r>
              <a:rPr lang="en-US" sz="2800" dirty="0" smtClean="0">
                <a:solidFill>
                  <a:schemeClr val="bg1"/>
                </a:solidFill>
              </a:rPr>
              <a:t>Movie Metadata</a:t>
            </a:r>
            <a:endParaRPr lang="en-US" sz="2800" dirty="0">
              <a:solidFill>
                <a:schemeClr val="bg1"/>
              </a:solidFill>
            </a:endParaRPr>
          </a:p>
        </p:txBody>
      </p:sp>
      <p:sp>
        <p:nvSpPr>
          <p:cNvPr id="14" name="Text Placeholder 7"/>
          <p:cNvSpPr>
            <a:spLocks noGrp="1"/>
          </p:cNvSpPr>
          <p:nvPr>
            <p:ph type="body" sz="quarter" idx="14"/>
          </p:nvPr>
        </p:nvSpPr>
        <p:spPr>
          <a:xfrm>
            <a:off x="6829425" y="2277362"/>
            <a:ext cx="2019300" cy="2789938"/>
          </a:xfrm>
        </p:spPr>
        <p:txBody>
          <a:bodyPr/>
          <a:lstStyle/>
          <a:p>
            <a:pPr marL="285750" indent="-285750" fontAlgn="base">
              <a:buFont typeface="Arial" charset="0"/>
              <a:buChar char="•"/>
            </a:pPr>
            <a:r>
              <a:rPr lang="en-US" sz="2400" b="1" dirty="0" smtClean="0"/>
              <a:t>Movie ID</a:t>
            </a:r>
          </a:p>
          <a:p>
            <a:pPr marL="285750" indent="-285750" fontAlgn="base">
              <a:buFont typeface="Arial" charset="0"/>
              <a:buChar char="•"/>
            </a:pPr>
            <a:r>
              <a:rPr lang="en-US" sz="2400" b="1" dirty="0" smtClean="0"/>
              <a:t>Movie Title</a:t>
            </a:r>
          </a:p>
          <a:p>
            <a:pPr marL="285750" indent="-285750" fontAlgn="base">
              <a:buFont typeface="Arial" charset="0"/>
              <a:buChar char="•"/>
            </a:pPr>
            <a:r>
              <a:rPr lang="en-US" sz="2400" b="1" dirty="0" smtClean="0"/>
              <a:t>Year</a:t>
            </a:r>
          </a:p>
          <a:p>
            <a:pPr marL="285750" indent="-285750" fontAlgn="base">
              <a:buFont typeface="Arial" charset="0"/>
              <a:buChar char="•"/>
            </a:pPr>
            <a:r>
              <a:rPr lang="en-US" sz="2400" b="1" dirty="0" smtClean="0"/>
              <a:t>Director</a:t>
            </a:r>
          </a:p>
          <a:p>
            <a:pPr marL="285750" indent="-285750" fontAlgn="base">
              <a:buFont typeface="Arial" charset="0"/>
              <a:buChar char="•"/>
            </a:pPr>
            <a:r>
              <a:rPr lang="en-US" sz="2400" b="1" dirty="0" smtClean="0"/>
              <a:t>Genre</a:t>
            </a:r>
          </a:p>
          <a:p>
            <a:pPr marL="285750" indent="-285750" fontAlgn="base">
              <a:buFont typeface="Arial" charset="0"/>
              <a:buChar char="•"/>
            </a:pPr>
            <a:r>
              <a:rPr lang="en-US" sz="2400" b="1" dirty="0" smtClean="0"/>
              <a:t>Actors</a:t>
            </a:r>
          </a:p>
          <a:p>
            <a:pPr marL="285750" indent="-285750" fontAlgn="base">
              <a:buFont typeface="Arial" charset="0"/>
              <a:buChar char="•"/>
            </a:pPr>
            <a:r>
              <a:rPr lang="en-US" sz="2400" b="1" dirty="0" smtClean="0"/>
              <a:t>Description</a:t>
            </a:r>
          </a:p>
        </p:txBody>
      </p:sp>
    </p:spTree>
    <p:extLst>
      <p:ext uri="{BB962C8B-B14F-4D97-AF65-F5344CB8AC3E}">
        <p14:creationId xmlns:p14="http://schemas.microsoft.com/office/powerpoint/2010/main" val="1047885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alphaModFix amt="89000"/>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Data Exploration:       Label</a:t>
            </a:r>
            <a:endParaRPr lang="en-US" dirty="0">
              <a:latin typeface="+mn-lt"/>
            </a:endParaRPr>
          </a:p>
        </p:txBody>
      </p:sp>
      <p:sp>
        <p:nvSpPr>
          <p:cNvPr id="2" name="Text Placeholder 1"/>
          <p:cNvSpPr>
            <a:spLocks noGrp="1"/>
          </p:cNvSpPr>
          <p:nvPr>
            <p:ph type="body" sz="quarter" idx="14"/>
          </p:nvPr>
        </p:nvSpPr>
        <p:spPr>
          <a:xfrm>
            <a:off x="539712" y="1648987"/>
            <a:ext cx="5975388" cy="621773"/>
          </a:xfrm>
        </p:spPr>
        <p:txBody>
          <a:bodyPr/>
          <a:lstStyle/>
          <a:p>
            <a:r>
              <a:rPr lang="en-US" dirty="0" smtClean="0"/>
              <a:t>Most of the user wrote </a:t>
            </a:r>
            <a:r>
              <a:rPr lang="en-US" smtClean="0"/>
              <a:t>less than 10 review on the website</a:t>
            </a:r>
            <a:endParaRPr lang="en-US"/>
          </a:p>
        </p:txBody>
      </p:sp>
      <p:sp>
        <p:nvSpPr>
          <p:cNvPr id="4" name="Text Placeholder 3"/>
          <p:cNvSpPr>
            <a:spLocks noGrp="1"/>
          </p:cNvSpPr>
          <p:nvPr>
            <p:ph type="body" sz="quarter" idx="14"/>
          </p:nvPr>
        </p:nvSpPr>
        <p:spPr>
          <a:xfrm>
            <a:off x="7958044" y="1963725"/>
            <a:ext cx="4016338" cy="636632"/>
          </a:xfrm>
        </p:spPr>
        <p:txBody>
          <a:bodyPr/>
          <a:lstStyle/>
          <a:p>
            <a:r>
              <a:rPr lang="en-US" dirty="0" smtClean="0"/>
              <a:t>Good balanced distribution of label</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700" y="2862053"/>
            <a:ext cx="4109574" cy="378563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045" y="2240280"/>
            <a:ext cx="4709585" cy="4307547"/>
          </a:xfrm>
          <a:prstGeom prst="rect">
            <a:avLst/>
          </a:prstGeom>
        </p:spPr>
      </p:pic>
    </p:spTree>
    <p:extLst>
      <p:ext uri="{BB962C8B-B14F-4D97-AF65-F5344CB8AC3E}">
        <p14:creationId xmlns:p14="http://schemas.microsoft.com/office/powerpoint/2010/main" val="1793452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Data Exploration:       Movies</a:t>
            </a:r>
            <a:endParaRPr lang="en-US" dirty="0">
              <a:latin typeface="+mn-lt"/>
            </a:endParaRPr>
          </a:p>
        </p:txBody>
      </p:sp>
      <p:sp>
        <p:nvSpPr>
          <p:cNvPr id="9" name="Text Placeholder 8"/>
          <p:cNvSpPr>
            <a:spLocks noGrp="1"/>
          </p:cNvSpPr>
          <p:nvPr>
            <p:ph type="body" sz="quarter" idx="14"/>
          </p:nvPr>
        </p:nvSpPr>
        <p:spPr>
          <a:xfrm>
            <a:off x="1028324" y="1819656"/>
            <a:ext cx="4645152" cy="4197096"/>
          </a:xfrm>
        </p:spPr>
        <p:txBody>
          <a:bodyPr/>
          <a:lstStyle/>
          <a:p>
            <a:pPr marL="285750" indent="-285750">
              <a:buFont typeface="Arial" charset="0"/>
              <a:buChar char="•"/>
            </a:pPr>
            <a:r>
              <a:rPr lang="en-US" dirty="0"/>
              <a:t>Popular movies have considerably more positive </a:t>
            </a:r>
            <a:r>
              <a:rPr lang="en-US" dirty="0" smtClean="0"/>
              <a:t>reviews</a:t>
            </a:r>
          </a:p>
          <a:p>
            <a:pPr marL="285750" indent="-285750">
              <a:buFont typeface="Arial" charset="0"/>
              <a:buChar char="•"/>
            </a:pPr>
            <a:r>
              <a:rPr lang="en-US" dirty="0" smtClean="0"/>
              <a:t>there </a:t>
            </a:r>
            <a:r>
              <a:rPr lang="en-US" dirty="0"/>
              <a:t>are a large number of negative reviews for I am Legend, Indiana Jones and the Kingdom of the Crystal </a:t>
            </a:r>
            <a:r>
              <a:rPr lang="en-US" dirty="0" smtClean="0"/>
              <a:t>Skull.</a:t>
            </a:r>
          </a:p>
          <a:p>
            <a:pPr marL="285750" indent="-285750">
              <a:buFont typeface="Arial" charset="0"/>
              <a:buChar char="•"/>
            </a:pPr>
            <a:r>
              <a:rPr lang="en-US" dirty="0" smtClean="0"/>
              <a:t> </a:t>
            </a:r>
            <a:r>
              <a:rPr lang="en-US" dirty="0"/>
              <a:t>Indiana Jones was the reboot of the famous series which apparently viewers did not like. </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0399" y="823739"/>
            <a:ext cx="4723252" cy="5765146"/>
          </a:xfrm>
          <a:prstGeom prst="rect">
            <a:avLst/>
          </a:prstGeom>
        </p:spPr>
      </p:pic>
    </p:spTree>
    <p:extLst>
      <p:ext uri="{BB962C8B-B14F-4D97-AF65-F5344CB8AC3E}">
        <p14:creationId xmlns:p14="http://schemas.microsoft.com/office/powerpoint/2010/main" val="101959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Data Exploration:       Years</a:t>
            </a:r>
            <a:endParaRPr lang="en-US" dirty="0">
              <a:latin typeface="+mn-lt"/>
            </a:endParaRPr>
          </a:p>
        </p:txBody>
      </p:sp>
      <p:sp>
        <p:nvSpPr>
          <p:cNvPr id="9" name="Text Placeholder 8"/>
          <p:cNvSpPr>
            <a:spLocks noGrp="1"/>
          </p:cNvSpPr>
          <p:nvPr>
            <p:ph type="body" sz="quarter" idx="14"/>
          </p:nvPr>
        </p:nvSpPr>
        <p:spPr>
          <a:xfrm>
            <a:off x="1406768" y="2633853"/>
            <a:ext cx="3734176" cy="1590294"/>
          </a:xfrm>
        </p:spPr>
        <p:txBody>
          <a:bodyPr/>
          <a:lstStyle/>
          <a:p>
            <a:pPr marL="285750" indent="-285750">
              <a:buFont typeface="Arial" charset="0"/>
              <a:buChar char="•"/>
            </a:pPr>
            <a:r>
              <a:rPr lang="en-US" dirty="0" smtClean="0"/>
              <a:t>Jump in reviews in 2020</a:t>
            </a:r>
          </a:p>
          <a:p>
            <a:pPr marL="285750" indent="-285750">
              <a:buFont typeface="Arial" charset="0"/>
              <a:buChar char="•"/>
            </a:pPr>
            <a:r>
              <a:rPr lang="en-US" dirty="0" smtClean="0"/>
              <a:t>Also positive reviews are more than negative for first time</a:t>
            </a: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295" y="1275623"/>
            <a:ext cx="5603468" cy="5122926"/>
          </a:xfrm>
          <a:prstGeom prst="rect">
            <a:avLst/>
          </a:prstGeom>
        </p:spPr>
      </p:pic>
    </p:spTree>
    <p:extLst>
      <p:ext uri="{BB962C8B-B14F-4D97-AF65-F5344CB8AC3E}">
        <p14:creationId xmlns:p14="http://schemas.microsoft.com/office/powerpoint/2010/main" val="800904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Data Exploration:       Directors</a:t>
            </a:r>
            <a:endParaRPr lang="en-US" dirty="0">
              <a:latin typeface="+mn-lt"/>
            </a:endParaRPr>
          </a:p>
        </p:txBody>
      </p:sp>
      <p:sp>
        <p:nvSpPr>
          <p:cNvPr id="9" name="Text Placeholder 8"/>
          <p:cNvSpPr>
            <a:spLocks noGrp="1"/>
          </p:cNvSpPr>
          <p:nvPr>
            <p:ph type="body" sz="quarter" idx="14"/>
          </p:nvPr>
        </p:nvSpPr>
        <p:spPr>
          <a:xfrm>
            <a:off x="1406768" y="2633853"/>
            <a:ext cx="3734176" cy="1590294"/>
          </a:xfrm>
        </p:spPr>
        <p:txBody>
          <a:bodyPr/>
          <a:lstStyle/>
          <a:p>
            <a:pPr marL="285750" indent="-285750">
              <a:buFont typeface="Arial" charset="0"/>
              <a:buChar char="•"/>
            </a:pPr>
            <a:r>
              <a:rPr lang="en-US" dirty="0" smtClean="0"/>
              <a:t>Famous directors </a:t>
            </a:r>
            <a:r>
              <a:rPr lang="en-US" dirty="0"/>
              <a:t>have the most reviews about </a:t>
            </a:r>
            <a:r>
              <a:rPr lang="en-US" dirty="0" smtClean="0"/>
              <a:t>them.</a:t>
            </a:r>
          </a:p>
          <a:p>
            <a:pPr marL="285750" indent="-285750">
              <a:buFont typeface="Arial" charset="0"/>
              <a:buChar char="•"/>
            </a:pPr>
            <a:r>
              <a:rPr lang="en-US" dirty="0" smtClean="0"/>
              <a:t>Michael </a:t>
            </a:r>
            <a:r>
              <a:rPr lang="en-US" dirty="0"/>
              <a:t>Bay and M. Night Shyamalan are notorious for making a bad </a:t>
            </a:r>
            <a:r>
              <a:rPr lang="en-US" dirty="0" smtClean="0"/>
              <a:t>blockbuster.</a:t>
            </a:r>
          </a:p>
          <a:p>
            <a:pPr marL="285750" indent="-285750">
              <a:buFont typeface="Arial" charset="0"/>
              <a:buChar char="•"/>
            </a:pPr>
            <a:r>
              <a:rPr lang="en-US" dirty="0" smtClean="0"/>
              <a:t>Woody </a:t>
            </a:r>
            <a:r>
              <a:rPr lang="en-US" dirty="0"/>
              <a:t>Allen also has more negative </a:t>
            </a:r>
            <a:r>
              <a:rPr lang="en-US" dirty="0" smtClean="0"/>
              <a:t>reviews</a:t>
            </a:r>
            <a:endParaRPr lang="en-US" dirty="0"/>
          </a:p>
        </p:txBody>
      </p:sp>
      <p:pic>
        <p:nvPicPr>
          <p:cNvPr id="1026" name="Picture 2" descr="https://lh4.googleusercontent.com/tZATjSgeR26Xpt9jcIv7NCe1rDofBwNWPsN40UrxqFARP8n4rEaYdhk1twdepI-vJ9dDot-BsQj4HnM-l9Bioae43l4zgGmtHmW4NHZsYTfqZLBpwXJ-TtLWaxdMvC8eG3bKK9pvsfM2fk1_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747" y="1647479"/>
            <a:ext cx="5505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722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a:alphaModFix amt="89000"/>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9526"/>
                    </a14:imgEffect>
                  </a14:imgLayer>
                </a14:imgProps>
              </a:ex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259416" y="371856"/>
            <a:ext cx="11174819" cy="903767"/>
          </a:xfrm>
        </p:spPr>
        <p:txBody>
          <a:bodyPr/>
          <a:lstStyle/>
          <a:p>
            <a:r>
              <a:rPr lang="en-US" dirty="0" smtClean="0">
                <a:latin typeface="+mn-lt"/>
              </a:rPr>
              <a:t>Review Sentiment analysis:</a:t>
            </a:r>
            <a:endParaRPr lang="en-US" dirty="0">
              <a:latin typeface="+mn-lt"/>
            </a:endParaRPr>
          </a:p>
        </p:txBody>
      </p:sp>
      <p:sp>
        <p:nvSpPr>
          <p:cNvPr id="9" name="Text Placeholder 8"/>
          <p:cNvSpPr>
            <a:spLocks noGrp="1"/>
          </p:cNvSpPr>
          <p:nvPr>
            <p:ph type="body" sz="quarter" idx="14"/>
          </p:nvPr>
        </p:nvSpPr>
        <p:spPr>
          <a:xfrm>
            <a:off x="1027234" y="2009428"/>
            <a:ext cx="4441582" cy="4562821"/>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NLTK library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Tokenize the review corpus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Remove the stop word and punctuation</a:t>
            </a:r>
          </a:p>
          <a:p>
            <a:pPr marL="285750" lvl="0" indent="-285750">
              <a:lnSpc>
                <a:spcPct val="100000"/>
              </a:lnSpc>
              <a:buFont typeface="Arial" charset="0"/>
              <a:buChar char="•"/>
            </a:pPr>
            <a:r>
              <a:rPr lang="en-US" dirty="0" smtClean="0"/>
              <a:t>Lemmatized </a:t>
            </a:r>
            <a:r>
              <a:rPr lang="en-US" dirty="0"/>
              <a:t>using </a:t>
            </a:r>
            <a:r>
              <a:rPr lang="en-US" dirty="0" err="1" smtClean="0"/>
              <a:t>WordNetLemmatizer</a:t>
            </a:r>
            <a:endParaRPr lang="en-US" dirty="0" smtClean="0"/>
          </a:p>
          <a:p>
            <a:pPr marL="285750" lvl="0" indent="-285750">
              <a:lnSpc>
                <a:spcPct val="100000"/>
              </a:lnSpc>
              <a:buFont typeface="Arial" charset="0"/>
              <a:buChar char="•"/>
            </a:pPr>
            <a:r>
              <a:rPr lang="en-US" dirty="0"/>
              <a:t>Stem using </a:t>
            </a:r>
            <a:r>
              <a:rPr lang="en-US" dirty="0" err="1" smtClean="0"/>
              <a:t>SnowballStemmer</a:t>
            </a:r>
            <a:endParaRPr lang="en-US" dirty="0" smtClean="0"/>
          </a:p>
          <a:p>
            <a:pPr marL="285750" lvl="0" indent="-285750">
              <a:lnSpc>
                <a:spcPct val="100000"/>
              </a:lnSpc>
              <a:buFont typeface="Arial" charset="0"/>
              <a:buChar char="•"/>
            </a:pPr>
            <a:endParaRPr lang="en-US" dirty="0"/>
          </a:p>
          <a:p>
            <a:pPr marL="285750" lvl="0" indent="-285750">
              <a:lnSpc>
                <a:spcPct val="100000"/>
              </a:lnSpc>
              <a:buFont typeface="Arial" charset="0"/>
              <a:buChar char="•"/>
            </a:pPr>
            <a:endParaRPr lang="en-US" dirty="0" smtClean="0"/>
          </a:p>
          <a:p>
            <a:pPr marL="285750" lvl="0" indent="-285750">
              <a:lnSpc>
                <a:spcPct val="100000"/>
              </a:lnSpc>
              <a:buFont typeface="Arial" charset="0"/>
              <a:buChar char="•"/>
            </a:pPr>
            <a:r>
              <a:rPr lang="en-US" dirty="0" err="1" smtClean="0"/>
              <a:t>Sklearn</a:t>
            </a:r>
            <a:r>
              <a:rPr lang="en-US" dirty="0" smtClean="0"/>
              <a:t> Library</a:t>
            </a:r>
          </a:p>
          <a:p>
            <a:pPr marL="285750" lvl="0" indent="-285750">
              <a:lnSpc>
                <a:spcPct val="100000"/>
              </a:lnSpc>
              <a:buFont typeface="Arial" charset="0"/>
              <a:buChar char="•"/>
            </a:pPr>
            <a:r>
              <a:rPr lang="en-US" dirty="0" smtClean="0"/>
              <a:t>TFIDF </a:t>
            </a:r>
            <a:r>
              <a:rPr lang="en-US" dirty="0" err="1" smtClean="0"/>
              <a:t>vectorizer</a:t>
            </a:r>
            <a:endParaRPr lang="en-US" dirty="0" smtClean="0"/>
          </a:p>
          <a:p>
            <a:pPr marL="285750" lvl="0" indent="-285750">
              <a:lnSpc>
                <a:spcPct val="100000"/>
              </a:lnSpc>
              <a:buFont typeface="Arial" charset="0"/>
              <a:buChar char="•"/>
            </a:pPr>
            <a:r>
              <a:rPr lang="en-US" dirty="0" err="1"/>
              <a:t>MultinomialNB</a:t>
            </a:r>
            <a:r>
              <a:rPr lang="en-US" dirty="0"/>
              <a:t>, </a:t>
            </a:r>
            <a:r>
              <a:rPr lang="en-US" dirty="0" err="1"/>
              <a:t>LogisticRegression</a:t>
            </a:r>
            <a:r>
              <a:rPr lang="en-US" dirty="0"/>
              <a:t> and Linear SVC</a:t>
            </a: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690" y="1440723"/>
            <a:ext cx="3949700" cy="20574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6440" y="4081653"/>
            <a:ext cx="3886200" cy="2095500"/>
          </a:xfrm>
          <a:prstGeom prst="rect">
            <a:avLst/>
          </a:prstGeom>
        </p:spPr>
      </p:pic>
    </p:spTree>
    <p:extLst>
      <p:ext uri="{BB962C8B-B14F-4D97-AF65-F5344CB8AC3E}">
        <p14:creationId xmlns:p14="http://schemas.microsoft.com/office/powerpoint/2010/main" val="928054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0</TotalTime>
  <Words>988</Words>
  <Application>Microsoft Macintosh PowerPoint</Application>
  <PresentationFormat>Widescreen</PresentationFormat>
  <Paragraphs>118</Paragraphs>
  <Slides>18</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Calibri</vt:lpstr>
      <vt:lpstr>Segoe UI</vt:lpstr>
      <vt:lpstr>Segoe UI Light</vt:lpstr>
      <vt:lpstr>Arial</vt:lpstr>
      <vt:lpstr>Balancing Act</vt:lpstr>
      <vt:lpstr>Wellspring</vt:lpstr>
      <vt:lpstr>Star of the show</vt:lpstr>
      <vt:lpstr>Amusements</vt:lpstr>
      <vt:lpstr>Sentiment Analysis on Movie Reviews with NLP and Creating a Recommendation System Amin KHOEINI</vt:lpstr>
      <vt:lpstr>Problem:</vt:lpstr>
      <vt:lpstr>Goal and Utility:</vt:lpstr>
      <vt:lpstr>Data Wrangling:</vt:lpstr>
      <vt:lpstr>Data Exploration:       Label</vt:lpstr>
      <vt:lpstr>Data Exploration:       Movies</vt:lpstr>
      <vt:lpstr>Data Exploration:       Years</vt:lpstr>
      <vt:lpstr>Data Exploration:       Directors</vt:lpstr>
      <vt:lpstr>Review Sentiment analysis:</vt:lpstr>
      <vt:lpstr>Review Sentiment analysis:</vt:lpstr>
      <vt:lpstr>Recommendation system:</vt:lpstr>
      <vt:lpstr>Content-base filter:</vt:lpstr>
      <vt:lpstr>Content-base filter:</vt:lpstr>
      <vt:lpstr>Collaborative Filtering:</vt:lpstr>
      <vt:lpstr>Collaborative Filtering:</vt:lpstr>
      <vt:lpstr>Hybrid recommendation:</vt:lpstr>
      <vt:lpstr>Modeling:</vt:lpstr>
      <vt:lpstr>Future Improvements: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Shemirani, Rozana</dc:creator>
  <cp:lastModifiedBy/>
  <cp:revision>1</cp:revision>
  <dcterms:created xsi:type="dcterms:W3CDTF">2022-05-24T16:44:10Z</dcterms:created>
  <dcterms:modified xsi:type="dcterms:W3CDTF">2022-05-25T04:00:03Z</dcterms:modified>
</cp:coreProperties>
</file>