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68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378C-68CD-3192-F1A1-3F8FB021F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4C8A8-EB65-E19D-9D7A-97D161E29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3493-8E20-3EC1-2665-67F27A6C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E443-84F1-5092-794D-681CEBFC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09FD-2A66-41F4-A37B-207C3F82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CD7B-ADCC-C24B-C150-2FA8A6DE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E6D40-8DF7-0F94-FBE3-76DDE6D1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AEC3-40B2-197C-9C39-74E22214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63E1-91A8-0287-5CF5-0F81385E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AB8B-6FB0-DFE2-A5DA-7F4932CE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6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9E1F8-45FF-1BAA-9368-8324907E3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7F131-7977-5F98-6744-F5CE8596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81452-0509-F45A-A805-1F452303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0B2F-AC8D-AF44-BC41-CDF2F1E9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ED9A-462E-873F-9B29-09D7823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3155-D640-92B6-FB94-A4C81963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2643-286E-6B3A-3038-7CA71C0E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827D-DD2B-16E1-352B-68B9AB7F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BC1E-59F6-8662-5951-F13F099E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CC4E-F99D-958E-C183-2844E5B1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C121-EA87-81F6-B208-DAE75253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D813-39F3-5024-1065-70A6AC56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CF80-5C27-7718-F17B-09A4A81F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C89E-2952-C929-DED5-499AE178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D78B-A2E9-1922-8483-EA25A498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4FFD-4DE2-B748-1EAB-249F8D18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8F52-4F16-BAE1-769D-938499F79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18263-D702-537B-3092-89E98FAD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31A7B-0561-0CAA-039F-9A745A5B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C48A-2D6D-B3FD-29B0-53DE3F15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0852-AE0B-4EA7-5076-6A88C29E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33A8-A37B-736A-A359-CC295A3C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2A083-9F3B-F5ED-9AB0-FE68AE89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B0AA7-ABC0-6738-3CB1-118F075B0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ECC16-AE07-D1B0-89D8-BD5E12D0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BCCA-249C-993A-8690-B58560901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FD6E3-E739-1D9F-AD77-10DF1B77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5C0BC-125F-B8DB-C8FD-710C5D2A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4E057-93EB-4C57-CF0D-B751A0A3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8319-58D7-7841-0752-82078A6D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99460-2571-2D4D-0F8D-DB97AA51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CB63C-6B44-05A2-0D75-103645C5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CF75F-B199-074F-D436-1A1B8727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514E6-C964-E541-2240-FD27752B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65A06-2943-F259-BCB2-D728CD83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C2399-8A46-B5DD-D058-360F90D4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748-9B83-16CF-347F-56F77469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3A33-75D0-4E96-7687-B0B0FA37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006C-6D7E-A01B-7989-A78AE690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7E23-A023-7787-3816-AFC14675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7939-4C97-7A34-1E3F-9521D3A7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1194-C2FB-7F4B-B9F3-9521DFE2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1B5-ED21-A4B0-271A-ACB18FB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1E302-75F6-06B6-A33F-5F16FF00A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0C51D-8F4E-080F-A7AA-508290D1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0DB9-6E06-214C-7893-40A153B2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88CED-AB4E-7A9C-36EE-B1420B1F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02FCB-DF75-C5C7-6800-8ED28D3A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27744-123E-CF24-2341-B02A2B5D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C8C9A-6D3F-14D8-3E61-A80290FC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0BEB-561D-71C0-2A04-81D552570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9FB1-B833-8943-6556-2C86B8C42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CFAE-EE2E-3664-CDF9-F303F44F3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8C4BFE58-5EF3-1376-6F66-22F62CDEDD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9" y="1211637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50505"/>
                </a:solidFill>
                <a:effectLst/>
                <a:latin typeface="Tw Cen MT" panose="020B0602020104020603" pitchFamily="34" charset="0"/>
              </a:rPr>
              <a:t>Leaders' School &amp; College Chattogram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E5F57-323B-7E97-6FEA-A84CAB9AF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41" y="82693"/>
            <a:ext cx="1213717" cy="1211290"/>
          </a:xfrm>
          <a:prstGeom prst="rect">
            <a:avLst/>
          </a:prstGeom>
        </p:spPr>
      </p:pic>
      <p:sp>
        <p:nvSpPr>
          <p:cNvPr id="4" name="Subtitle 12">
            <a:extLst>
              <a:ext uri="{FF2B5EF4-FFF2-40B4-BE49-F238E27FC236}">
                <a16:creationId xmlns:a16="http://schemas.microsoft.com/office/drawing/2014/main" id="{52CAA0E0-3978-DD52-E1C9-4CF286C4BCC1}"/>
              </a:ext>
            </a:extLst>
          </p:cNvPr>
          <p:cNvSpPr txBox="1">
            <a:spLocks/>
          </p:cNvSpPr>
          <p:nvPr/>
        </p:nvSpPr>
        <p:spPr>
          <a:xfrm>
            <a:off x="1343890" y="4968659"/>
            <a:ext cx="9144000" cy="18066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Md. Amin Kaiser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B.Sc. in CSE, DUET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Assistant Teacher(ICT)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E-mail: aminkaiser90@gmail.com</a:t>
            </a:r>
          </a:p>
        </p:txBody>
      </p:sp>
      <p:sp>
        <p:nvSpPr>
          <p:cNvPr id="8" name="Subtitle 12">
            <a:extLst>
              <a:ext uri="{FF2B5EF4-FFF2-40B4-BE49-F238E27FC236}">
                <a16:creationId xmlns:a16="http://schemas.microsoft.com/office/drawing/2014/main" id="{7A026345-0A84-9243-135E-EDF86468481B}"/>
              </a:ext>
            </a:extLst>
          </p:cNvPr>
          <p:cNvSpPr txBox="1">
            <a:spLocks/>
          </p:cNvSpPr>
          <p:nvPr/>
        </p:nvSpPr>
        <p:spPr>
          <a:xfrm>
            <a:off x="1523999" y="3161234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Topic Name: Introduction to Python Programming</a:t>
            </a:r>
          </a:p>
        </p:txBody>
      </p:sp>
      <p:sp>
        <p:nvSpPr>
          <p:cNvPr id="9" name="Subtitle 12">
            <a:extLst>
              <a:ext uri="{FF2B5EF4-FFF2-40B4-BE49-F238E27FC236}">
                <a16:creationId xmlns:a16="http://schemas.microsoft.com/office/drawing/2014/main" id="{DAB3B4AA-171C-A9E2-DC72-B57B96E18620}"/>
              </a:ext>
            </a:extLst>
          </p:cNvPr>
          <p:cNvSpPr txBox="1">
            <a:spLocks/>
          </p:cNvSpPr>
          <p:nvPr/>
        </p:nvSpPr>
        <p:spPr>
          <a:xfrm>
            <a:off x="1523999" y="1735284"/>
            <a:ext cx="91440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50505"/>
                </a:solidFill>
                <a:latin typeface="Tw Cen MT" panose="020B0602020104020603" pitchFamily="34" charset="0"/>
              </a:rPr>
              <a:t>Class: VIII (Bangla Version)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56B85A10-BAFD-159B-DC27-4B9FF2DD633E}"/>
              </a:ext>
            </a:extLst>
          </p:cNvPr>
          <p:cNvSpPr txBox="1">
            <a:spLocks/>
          </p:cNvSpPr>
          <p:nvPr/>
        </p:nvSpPr>
        <p:spPr>
          <a:xfrm>
            <a:off x="1657926" y="2554617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L#01</a:t>
            </a:r>
          </a:p>
        </p:txBody>
      </p:sp>
    </p:spTree>
    <p:extLst>
      <p:ext uri="{BB962C8B-B14F-4D97-AF65-F5344CB8AC3E}">
        <p14:creationId xmlns:p14="http://schemas.microsoft.com/office/powerpoint/2010/main" val="366658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Your First Python Project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4867564" cy="293516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In the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tool window, select the project root (typically, it is the root node in the project tree), right-click it, and select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File | New&gt; Python File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19191C"/>
                </a:solidFill>
                <a:latin typeface="Tw Cen MT" panose="020B0602020104020603" pitchFamily="34" charset="0"/>
              </a:rPr>
              <a:t>Type a File name.py(test.py)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B0903D-4531-C06F-3EDA-8E867561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4" y="4896282"/>
            <a:ext cx="3609975" cy="160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00B703-6006-DA2A-87EA-ABFB6432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54" y="1577638"/>
            <a:ext cx="7462982" cy="469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Your First Python Program: Print a Message!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2D3AB6-E0C7-5EB8-3673-82BC0074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6" y="2335019"/>
            <a:ext cx="8550469" cy="2671089"/>
          </a:xfrm>
          <a:prstGeom prst="rect">
            <a:avLst/>
          </a:prstGeom>
        </p:spPr>
      </p:pic>
      <p:sp>
        <p:nvSpPr>
          <p:cNvPr id="17" name="Subtitle 12">
            <a:extLst>
              <a:ext uri="{FF2B5EF4-FFF2-40B4-BE49-F238E27FC236}">
                <a16:creationId xmlns:a16="http://schemas.microsoft.com/office/drawing/2014/main" id="{ABCD1621-6F12-3416-EF06-3F4AF0DE7A23}"/>
              </a:ext>
            </a:extLst>
          </p:cNvPr>
          <p:cNvSpPr txBox="1">
            <a:spLocks/>
          </p:cNvSpPr>
          <p:nvPr/>
        </p:nvSpPr>
        <p:spPr>
          <a:xfrm>
            <a:off x="310633" y="1543002"/>
            <a:ext cx="4867564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print(“Your Message”)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5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Your Program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6191192" cy="267560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Right-click the editor and select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Run ‘test'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from the context menu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Press Ctrl+Shift+F10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Since this Python script contains a main function, you can click an icon          in the gutter.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55AFD-599A-63C6-8F9B-02722E79B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696" y="1195983"/>
            <a:ext cx="5763142" cy="5611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007E67-44E3-BCA2-F240-4BC29B95E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" y="4800232"/>
            <a:ext cx="8414327" cy="1867790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875468C7-9F21-CE25-6DB9-373722328850}"/>
              </a:ext>
            </a:extLst>
          </p:cNvPr>
          <p:cNvSpPr txBox="1">
            <a:spLocks/>
          </p:cNvSpPr>
          <p:nvPr/>
        </p:nvSpPr>
        <p:spPr>
          <a:xfrm>
            <a:off x="0" y="4312135"/>
            <a:ext cx="4867564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pic>
        <p:nvPicPr>
          <p:cNvPr id="1026" name="Picture 2" descr="Run icon in the left gutter">
            <a:extLst>
              <a:ext uri="{FF2B5EF4-FFF2-40B4-BE49-F238E27FC236}">
                <a16:creationId xmlns:a16="http://schemas.microsoft.com/office/drawing/2014/main" id="{D9FE1C9F-D02B-07B0-3CEE-2EB04B451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09" y="3420858"/>
            <a:ext cx="4572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1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Mathematical Operations on print()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F42203-F2CF-6B31-64DF-97DF1B7A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58" y="1674018"/>
            <a:ext cx="4982998" cy="3509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3CD131-F524-023E-B847-87C683A6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107" y="2296337"/>
            <a:ext cx="2053475" cy="2686050"/>
          </a:xfrm>
          <a:prstGeom prst="rect">
            <a:avLst/>
          </a:prstGeom>
        </p:spPr>
      </p:pic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8463337" y="1674018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65794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How Python Code is Executed?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539905" y="1549929"/>
            <a:ext cx="11924146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We are writing our code that’s human-readable, but we know computers only understand 0/1. So how do computers understand our code?</a:t>
            </a:r>
          </a:p>
        </p:txBody>
      </p:sp>
      <p:pic>
        <p:nvPicPr>
          <p:cNvPr id="2050" name="Picture 2" descr="How Does Python Code Run: CPython And Python Difference">
            <a:extLst>
              <a:ext uri="{FF2B5EF4-FFF2-40B4-BE49-F238E27FC236}">
                <a16:creationId xmlns:a16="http://schemas.microsoft.com/office/drawing/2014/main" id="{83C7CC1F-724B-8864-75E6-071302379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26" y="2593350"/>
            <a:ext cx="7421931" cy="417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0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55662" y="33174"/>
            <a:ext cx="5880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Test!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495819" y="1526145"/>
            <a:ext cx="11009745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Prin</a:t>
            </a: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t Your Name, Roll, Class, School Name on Output Screen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8F0A4E-E479-9981-8F34-9179E3EE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79" y="2556284"/>
            <a:ext cx="10526053" cy="26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3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1981171" y="16895"/>
            <a:ext cx="803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Solution!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495818" y="1531457"/>
            <a:ext cx="11009745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Prin</a:t>
            </a: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t Your Name, Roll, Class, School Name on Output Screen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39C4A-D64D-E388-C53C-0AE84871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3" y="2473557"/>
            <a:ext cx="11047576" cy="23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More About print()</a:t>
            </a:r>
          </a:p>
        </p:txBody>
      </p:sp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1082386" y="3818474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97527" y="1240590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10x Print Your Name: Simple Solution!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57371-6FB0-E935-693C-E5C88302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32" y="1776723"/>
            <a:ext cx="5076825" cy="1466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1C1D50-F691-304C-E250-9AE0A7D2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4474096"/>
            <a:ext cx="7810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0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Escape Sequences</a:t>
            </a:r>
          </a:p>
        </p:txBody>
      </p:sp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58" y="4854078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49068" y="3656049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10x Print Your Name: Simple Solution!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03C85A-5BD8-30FF-86CF-4B6FFF51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3" y="4262888"/>
            <a:ext cx="4381500" cy="51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E6B27-5792-5943-387D-75C43E67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5943"/>
            <a:ext cx="12192000" cy="563069"/>
          </a:xfrm>
          <a:prstGeom prst="rect">
            <a:avLst/>
          </a:prstGeom>
        </p:spPr>
      </p:pic>
      <p:sp>
        <p:nvSpPr>
          <p:cNvPr id="16" name="Subtitle 12">
            <a:extLst>
              <a:ext uri="{FF2B5EF4-FFF2-40B4-BE49-F238E27FC236}">
                <a16:creationId xmlns:a16="http://schemas.microsoft.com/office/drawing/2014/main" id="{3AFF0D57-1B99-E502-D1B4-622759FC99B1}"/>
              </a:ext>
            </a:extLst>
          </p:cNvPr>
          <p:cNvSpPr txBox="1">
            <a:spLocks/>
          </p:cNvSpPr>
          <p:nvPr/>
        </p:nvSpPr>
        <p:spPr>
          <a:xfrm>
            <a:off x="95250" y="1059530"/>
            <a:ext cx="1082213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Escape sequences allow you to insert special characters in strings.</a:t>
            </a:r>
          </a:p>
        </p:txBody>
      </p:sp>
      <p:sp>
        <p:nvSpPr>
          <p:cNvPr id="18" name="Subtitle 12">
            <a:extLst>
              <a:ext uri="{FF2B5EF4-FFF2-40B4-BE49-F238E27FC236}">
                <a16:creationId xmlns:a16="http://schemas.microsoft.com/office/drawing/2014/main" id="{B8371EBB-0D78-E39C-B00B-F38279D47156}"/>
              </a:ext>
            </a:extLst>
          </p:cNvPr>
          <p:cNvSpPr txBox="1">
            <a:spLocks/>
          </p:cNvSpPr>
          <p:nvPr/>
        </p:nvSpPr>
        <p:spPr>
          <a:xfrm>
            <a:off x="95250" y="1565996"/>
            <a:ext cx="1082213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Put a backslash (\) before the character you want to escape.</a:t>
            </a:r>
          </a:p>
        </p:txBody>
      </p:sp>
      <p:sp>
        <p:nvSpPr>
          <p:cNvPr id="21" name="Subtitle 12">
            <a:extLst>
              <a:ext uri="{FF2B5EF4-FFF2-40B4-BE49-F238E27FC236}">
                <a16:creationId xmlns:a16="http://schemas.microsoft.com/office/drawing/2014/main" id="{85E80458-EE93-192B-52B0-2DF3CF7B7BFE}"/>
              </a:ext>
            </a:extLst>
          </p:cNvPr>
          <p:cNvSpPr txBox="1">
            <a:spLocks/>
          </p:cNvSpPr>
          <p:nvPr/>
        </p:nvSpPr>
        <p:spPr>
          <a:xfrm>
            <a:off x="95250" y="2070497"/>
            <a:ext cx="10822132" cy="15122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\n: Newline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\t: Tab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\”: Double Quote</a:t>
            </a:r>
          </a:p>
        </p:txBody>
      </p:sp>
    </p:spTree>
    <p:extLst>
      <p:ext uri="{BB962C8B-B14F-4D97-AF65-F5344CB8AC3E}">
        <p14:creationId xmlns:p14="http://schemas.microsoft.com/office/powerpoint/2010/main" val="81701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Escape Sequences: New Line</a:t>
            </a:r>
          </a:p>
        </p:txBody>
      </p:sp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1403986" y="2615155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1477819" y="1325839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10x Print Your Name: Simple Solution!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CE427-B030-DF99-3ACA-8ADBCD7C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217" y="1887704"/>
            <a:ext cx="4400550" cy="50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E478BD-C155-BD1C-CFEE-C45A3567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14" y="3201714"/>
            <a:ext cx="1000125" cy="2905125"/>
          </a:xfrm>
          <a:prstGeom prst="rect">
            <a:avLst/>
          </a:prstGeom>
        </p:spPr>
      </p:pic>
      <p:sp>
        <p:nvSpPr>
          <p:cNvPr id="16" name="Subtitle 12">
            <a:extLst>
              <a:ext uri="{FF2B5EF4-FFF2-40B4-BE49-F238E27FC236}">
                <a16:creationId xmlns:a16="http://schemas.microsoft.com/office/drawing/2014/main" id="{899C3204-626B-C88D-4C87-9B97636C5046}"/>
              </a:ext>
            </a:extLst>
          </p:cNvPr>
          <p:cNvSpPr txBox="1">
            <a:spLocks/>
          </p:cNvSpPr>
          <p:nvPr/>
        </p:nvSpPr>
        <p:spPr>
          <a:xfrm>
            <a:off x="2293215" y="5861830"/>
            <a:ext cx="1595063" cy="9961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…</a:t>
            </a:r>
          </a:p>
          <a:p>
            <a:pPr algn="l" fontAlgn="base"/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…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0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36123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494726" y="1443411"/>
            <a:ext cx="6964777" cy="453560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What is Programming?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What is Programming Language?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Why We Choose Python?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Creating Environment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Your First Python Program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How to Run Your Program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How Python Code is Executed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A Simple Test!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9B29E3FF-EF65-44EE-BD97-4E552D4DD9B8}"/>
              </a:ext>
            </a:extLst>
          </p:cNvPr>
          <p:cNvSpPr txBox="1">
            <a:spLocks/>
          </p:cNvSpPr>
          <p:nvPr/>
        </p:nvSpPr>
        <p:spPr>
          <a:xfrm>
            <a:off x="6909847" y="1443411"/>
            <a:ext cx="5208262" cy="28212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More About print()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Use of Escape Sequences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Comments on Python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Variables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4285571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Comments on Python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12101600" cy="228780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Used to include explanatory or descriptive text within the code that is not executed as part of the program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They are intended to provide additional information to readers and developers of the code.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Single Line Comments: Start with #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E41E3-2492-F0E6-A5D3-E2494104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0" y="3588212"/>
            <a:ext cx="6372225" cy="571500"/>
          </a:xfrm>
          <a:prstGeom prst="rect">
            <a:avLst/>
          </a:prstGeom>
        </p:spPr>
      </p:pic>
      <p:sp>
        <p:nvSpPr>
          <p:cNvPr id="12" name="Subtitle 12">
            <a:extLst>
              <a:ext uri="{FF2B5EF4-FFF2-40B4-BE49-F238E27FC236}">
                <a16:creationId xmlns:a16="http://schemas.microsoft.com/office/drawing/2014/main" id="{837BB3F7-C2C7-A0A0-A5A9-4A67C62AEF65}"/>
              </a:ext>
            </a:extLst>
          </p:cNvPr>
          <p:cNvSpPr txBox="1">
            <a:spLocks/>
          </p:cNvSpPr>
          <p:nvPr/>
        </p:nvSpPr>
        <p:spPr>
          <a:xfrm>
            <a:off x="36947" y="4272243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Multi-line Comments: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40A11F-1329-67E5-FD07-B0248654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0" y="4752374"/>
            <a:ext cx="6477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4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Variables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12101600" cy="190000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Variables are used to store values in memory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Python does not require you to explicitly declare the data type of a variable.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When you assign a value to a variable, Python automatically assigns a data type based on the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295E6-5AED-B049-44B9-5D68AEAC291F}"/>
              </a:ext>
            </a:extLst>
          </p:cNvPr>
          <p:cNvSpPr txBox="1"/>
          <p:nvPr/>
        </p:nvSpPr>
        <p:spPr>
          <a:xfrm>
            <a:off x="3391633" y="4166638"/>
            <a:ext cx="4052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w Cen MT" panose="020B0602020104020603" pitchFamily="34" charset="0"/>
              </a:rPr>
              <a:t>variable_name</a:t>
            </a:r>
            <a:r>
              <a:rPr lang="en-US" sz="2800" b="1" dirty="0">
                <a:latin typeface="Tw Cen MT" panose="020B0602020104020603" pitchFamily="34" charset="0"/>
              </a:rPr>
              <a:t> =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68192-DA91-F811-E331-0689A318DDE0}"/>
              </a:ext>
            </a:extLst>
          </p:cNvPr>
          <p:cNvSpPr txBox="1"/>
          <p:nvPr/>
        </p:nvSpPr>
        <p:spPr>
          <a:xfrm>
            <a:off x="1154546" y="3084954"/>
            <a:ext cx="117948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You can assign a value to a variable using the assignment operator (=). </a:t>
            </a:r>
          </a:p>
          <a:p>
            <a:r>
              <a:rPr lang="en-US" sz="2800" dirty="0">
                <a:latin typeface="Tw Cen MT" panose="020B0602020104020603" pitchFamily="34" charset="0"/>
              </a:rPr>
              <a:t>The general syntax is:</a:t>
            </a:r>
          </a:p>
          <a:p>
            <a:endParaRPr lang="en-US" sz="2800" dirty="0">
              <a:latin typeface="Tw Cen MT" panose="020B06020201040206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E0E181-D516-2A43-94D5-9D9A70E56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93" y="4689858"/>
            <a:ext cx="5191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10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Variables: Some Rules to Follow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140392" y="1480511"/>
            <a:ext cx="12101600" cy="37184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Variable names must start with a letter or underscore (_), but not with a number. 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Variable names can only contain letters, numbers, and underscores. 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Variable names are case sensitive. For example, "</a:t>
            </a:r>
            <a:r>
              <a:rPr lang="en-US" sz="2800" dirty="0" err="1">
                <a:effectLst/>
                <a:latin typeface="Tw Cen MT" panose="020B0602020104020603" pitchFamily="34" charset="0"/>
              </a:rPr>
              <a:t>myVar</a:t>
            </a:r>
            <a:r>
              <a:rPr lang="en-US" sz="2800" dirty="0">
                <a:effectLst/>
                <a:latin typeface="Tw Cen MT" panose="020B0602020104020603" pitchFamily="34" charset="0"/>
              </a:rPr>
              <a:t>" and "</a:t>
            </a:r>
            <a:r>
              <a:rPr lang="en-US" sz="2800" dirty="0" err="1">
                <a:effectLst/>
                <a:latin typeface="Tw Cen MT" panose="020B0602020104020603" pitchFamily="34" charset="0"/>
              </a:rPr>
              <a:t>myvar</a:t>
            </a:r>
            <a:r>
              <a:rPr lang="en-US" sz="2800" dirty="0">
                <a:effectLst/>
                <a:latin typeface="Tw Cen MT" panose="020B0602020104020603" pitchFamily="34" charset="0"/>
              </a:rPr>
              <a:t>" are two different variables. 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You cannot use reserved keywords as variable names, such as "if," "while," "for," "and," "or," "not," and "else.“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It's a good practice to use descriptive and meaningful variable names, so it's easy to understand the purpose of the variable.</a:t>
            </a:r>
          </a:p>
        </p:txBody>
      </p:sp>
    </p:spTree>
    <p:extLst>
      <p:ext uri="{BB962C8B-B14F-4D97-AF65-F5344CB8AC3E}">
        <p14:creationId xmlns:p14="http://schemas.microsoft.com/office/powerpoint/2010/main" val="3773494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Variables: Some Rules to Follow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9B6D6-CFAA-76EE-8269-04DE5D6D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0" y="1355361"/>
            <a:ext cx="10907244" cy="31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86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4708786" y="96982"/>
            <a:ext cx="2774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Data Types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12101600" cy="20282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Integer: Whole numbers without decimals (e.g., 5, -10).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Float: Real numbers with decimals (e.g., 3.14, -2.5).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String: A sequence of characters (e.g., "Hello", 'Python').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Boolean: Represents either True or False.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E47F2-5B9F-14E0-6687-3794F1E9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27" y="3213195"/>
            <a:ext cx="8791358" cy="35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21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800580" y="65389"/>
            <a:ext cx="4590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Check Data Type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9690909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type(): function is used to determine the type of an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CB36A-5E74-BD67-65E7-5F0BE104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46" y="2011650"/>
            <a:ext cx="9376707" cy="44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31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1981171" y="16895"/>
            <a:ext cx="803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Q/A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41AB8-84F4-0A0C-CDE9-CCFBDA94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86" y="2080094"/>
            <a:ext cx="3621827" cy="36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8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Have you Ever Made a Recipe?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mple Pancake Recipe Card | Recipe Card Template">
            <a:extLst>
              <a:ext uri="{FF2B5EF4-FFF2-40B4-BE49-F238E27FC236}">
                <a16:creationId xmlns:a16="http://schemas.microsoft.com/office/drawing/2014/main" id="{63C5808B-A222-6B10-6F55-3DDD8976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0" y="1136073"/>
            <a:ext cx="4295468" cy="55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4996873" y="2023246"/>
            <a:ext cx="6964777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need to Follow some instructions!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4525818" y="4137632"/>
            <a:ext cx="7435832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Finally, we will be able to make a delicious item.</a:t>
            </a:r>
          </a:p>
        </p:txBody>
      </p:sp>
    </p:spTree>
    <p:extLst>
      <p:ext uri="{BB962C8B-B14F-4D97-AF65-F5344CB8AC3E}">
        <p14:creationId xmlns:p14="http://schemas.microsoft.com/office/powerpoint/2010/main" val="110578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What is Programming?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777374"/>
            <a:ext cx="6696364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Computer only understand 0 and 1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41" y="2640771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need to give instructions to a computer on what to do</a:t>
            </a:r>
          </a:p>
        </p:txBody>
      </p:sp>
      <p:sp>
        <p:nvSpPr>
          <p:cNvPr id="4" name="Subtitle 12">
            <a:extLst>
              <a:ext uri="{FF2B5EF4-FFF2-40B4-BE49-F238E27FC236}">
                <a16:creationId xmlns:a16="http://schemas.microsoft.com/office/drawing/2014/main" id="{C4C5DE3C-525C-67DB-1B8C-B78090BC1BA2}"/>
              </a:ext>
            </a:extLst>
          </p:cNvPr>
          <p:cNvSpPr txBox="1">
            <a:spLocks/>
          </p:cNvSpPr>
          <p:nvPr/>
        </p:nvSpPr>
        <p:spPr>
          <a:xfrm>
            <a:off x="554140" y="3747626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Program is a set of instructions to do a particular task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A19E90-D798-F6BE-2FD1-5A85C7BB2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24" y="1246214"/>
            <a:ext cx="4207121" cy="42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1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What is Programming Language?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586874"/>
            <a:ext cx="6696364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use language to communicate with each other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39" y="2593624"/>
            <a:ext cx="7075055" cy="14219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communicate with computer: for giving instructions, we need to use a language</a:t>
            </a:r>
          </a:p>
        </p:txBody>
      </p:sp>
      <p:sp>
        <p:nvSpPr>
          <p:cNvPr id="4" name="Subtitle 12">
            <a:extLst>
              <a:ext uri="{FF2B5EF4-FFF2-40B4-BE49-F238E27FC236}">
                <a16:creationId xmlns:a16="http://schemas.microsoft.com/office/drawing/2014/main" id="{C4C5DE3C-525C-67DB-1B8C-B78090BC1BA2}"/>
              </a:ext>
            </a:extLst>
          </p:cNvPr>
          <p:cNvSpPr txBox="1">
            <a:spLocks/>
          </p:cNvSpPr>
          <p:nvPr/>
        </p:nvSpPr>
        <p:spPr>
          <a:xfrm>
            <a:off x="480249" y="4015552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Python is one kind of Programming Language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1AF476-76C8-2E8B-6F71-A90BEE65B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64" y="1586874"/>
            <a:ext cx="3904368" cy="3904368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3BB8687F-EAF2-B910-ABC4-95E305A591CF}"/>
              </a:ext>
            </a:extLst>
          </p:cNvPr>
          <p:cNvSpPr txBox="1">
            <a:spLocks/>
          </p:cNvSpPr>
          <p:nvPr/>
        </p:nvSpPr>
        <p:spPr>
          <a:xfrm>
            <a:off x="480249" y="5156243"/>
            <a:ext cx="7075055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C, C++, Java, C#, JavaScript etc.</a:t>
            </a:r>
          </a:p>
        </p:txBody>
      </p:sp>
    </p:spTree>
    <p:extLst>
      <p:ext uri="{BB962C8B-B14F-4D97-AF65-F5344CB8AC3E}">
        <p14:creationId xmlns:p14="http://schemas.microsoft.com/office/powerpoint/2010/main" val="110926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Why we choose Python?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586874"/>
            <a:ext cx="4692114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Easy to learn and read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41" y="2366677"/>
            <a:ext cx="4461205" cy="275152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Versatile: </a:t>
            </a:r>
            <a:r>
              <a:rPr lang="en-US" sz="3200" b="1" dirty="0">
                <a:latin typeface="Tw Cen MT" panose="020B0602020104020603" pitchFamily="34" charset="0"/>
              </a:rPr>
              <a:t>Web Development, Data Analysis, Scientific Computing, Artificial Intelligence, Machine Learning, Automation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2050" name="Picture 2" descr="Why Is Python So Popular?. Python is the most popular programming… | by  Doga Ozgon | Becoming Human: Artificial Intelligence Magazine">
            <a:extLst>
              <a:ext uri="{FF2B5EF4-FFF2-40B4-BE49-F238E27FC236}">
                <a16:creationId xmlns:a16="http://schemas.microsoft.com/office/drawing/2014/main" id="{F78BC086-CEDC-B758-33EE-B0436169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46" y="1719269"/>
            <a:ext cx="6973454" cy="42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6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310633" y="171102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Installing Python and PyCharm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97946" y="1586874"/>
            <a:ext cx="5855895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install Python: visit </a:t>
            </a:r>
            <a:r>
              <a:rPr lang="en-US" dirty="0">
                <a:latin typeface="Tw Cen MT" panose="020B0602020104020603" pitchFamily="34" charset="0"/>
                <a:hlinkClick r:id="rId2"/>
              </a:rPr>
              <a:t>https://www.python.org/downloads/ - 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517443-0E5D-CBF0-BDA4-A2D6958D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25" y="2547195"/>
            <a:ext cx="10348383" cy="42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8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97946" y="1586874"/>
            <a:ext cx="6715299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install PyCharm: visit </a:t>
            </a:r>
            <a:r>
              <a:rPr lang="en-US" dirty="0">
                <a:hlinkClick r:id="rId2"/>
              </a:rPr>
              <a:t>https://www.jetbrains.com/pycharm/download/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357A1A-6449-5C96-D4E7-9F99880C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" y="2454804"/>
            <a:ext cx="10886057" cy="4306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Installing Python and PyCharm</a:t>
            </a:r>
          </a:p>
        </p:txBody>
      </p:sp>
    </p:spTree>
    <p:extLst>
      <p:ext uri="{BB962C8B-B14F-4D97-AF65-F5344CB8AC3E}">
        <p14:creationId xmlns:p14="http://schemas.microsoft.com/office/powerpoint/2010/main" val="265107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Your First Python Project</a:t>
            </a:r>
          </a:p>
        </p:txBody>
      </p:sp>
      <p:pic>
        <p:nvPicPr>
          <p:cNvPr id="1026" name="Picture 2" descr="Create a new project">
            <a:extLst>
              <a:ext uri="{FF2B5EF4-FFF2-40B4-BE49-F238E27FC236}">
                <a16:creationId xmlns:a16="http://schemas.microsoft.com/office/drawing/2014/main" id="{9DD29B51-A95F-F42A-DBF5-CB70E2E0F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6" y="1069488"/>
            <a:ext cx="8233077" cy="571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12">
            <a:extLst>
              <a:ext uri="{FF2B5EF4-FFF2-40B4-BE49-F238E27FC236}">
                <a16:creationId xmlns:a16="http://schemas.microsoft.com/office/drawing/2014/main" id="{BA309884-1160-83F4-3173-6EDB7242EE4C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3639127" cy="332296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If you’re on the </a:t>
            </a:r>
            <a:r>
              <a:rPr lang="en-US" sz="2800" b="0" i="0" u="none" strike="noStrike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Welcome screen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, click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New 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If you’ve already got any project open, choose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File | New 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from the main menu.</a:t>
            </a:r>
          </a:p>
        </p:txBody>
      </p:sp>
    </p:spTree>
    <p:extLst>
      <p:ext uri="{BB962C8B-B14F-4D97-AF65-F5344CB8AC3E}">
        <p14:creationId xmlns:p14="http://schemas.microsoft.com/office/powerpoint/2010/main" val="226784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873</Words>
  <Application>Microsoft Office PowerPoint</Application>
  <PresentationFormat>Widescreen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Kaiser</dc:creator>
  <cp:lastModifiedBy>Amin Kaiser</cp:lastModifiedBy>
  <cp:revision>36</cp:revision>
  <dcterms:created xsi:type="dcterms:W3CDTF">2023-06-04T14:05:58Z</dcterms:created>
  <dcterms:modified xsi:type="dcterms:W3CDTF">2023-06-10T04:45:19Z</dcterms:modified>
</cp:coreProperties>
</file>