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Introduction to Python Programming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VIII (</a:t>
            </a:r>
            <a:r>
              <a:rPr lang="en-US" sz="4000" b="1" dirty="0" err="1">
                <a:solidFill>
                  <a:srgbClr val="050505"/>
                </a:solidFill>
                <a:latin typeface="Tw Cen MT" panose="020B0602020104020603" pitchFamily="34" charset="0"/>
              </a:rPr>
              <a:t>Enlish</a:t>
            </a:r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L#01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4867564" cy="2935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In the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tool window, select the project root (typically, it is the root node in the project tree), right-click it, and select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New&gt; Python File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19191C"/>
                </a:solidFill>
                <a:latin typeface="Tw Cen MT" panose="020B0602020104020603" pitchFamily="34" charset="0"/>
              </a:rPr>
              <a:t>Type a File name.py(test.py)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903D-4531-C06F-3EDA-8E867561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4896282"/>
            <a:ext cx="360997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0B703-6006-DA2A-87EA-ABFB6432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4" y="1577638"/>
            <a:ext cx="7462982" cy="4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Your First Python Program: Print a Message!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D3AB6-E0C7-5EB8-3673-82BC0074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" y="2335019"/>
            <a:ext cx="8550469" cy="2671089"/>
          </a:xfrm>
          <a:prstGeom prst="rect">
            <a:avLst/>
          </a:prstGeom>
        </p:spPr>
      </p:pic>
      <p:sp>
        <p:nvSpPr>
          <p:cNvPr id="17" name="Subtitle 12">
            <a:extLst>
              <a:ext uri="{FF2B5EF4-FFF2-40B4-BE49-F238E27FC236}">
                <a16:creationId xmlns:a16="http://schemas.microsoft.com/office/drawing/2014/main" id="{ABCD1621-6F12-3416-EF06-3F4AF0DE7A23}"/>
              </a:ext>
            </a:extLst>
          </p:cNvPr>
          <p:cNvSpPr txBox="1">
            <a:spLocks/>
          </p:cNvSpPr>
          <p:nvPr/>
        </p:nvSpPr>
        <p:spPr>
          <a:xfrm>
            <a:off x="310633" y="1543002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print(“Your Message”)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Your Program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6191192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Right-click the editor and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Run ‘test'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context menu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Press Ctrl+Shift+F10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Since this Python script contains a main function, you can click an icon          in the gutter.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5AFD-599A-63C6-8F9B-02722E7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96" y="1195983"/>
            <a:ext cx="5763142" cy="561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07E67-44E3-BCA2-F240-4BC29B9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" y="4800232"/>
            <a:ext cx="8414327" cy="18677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875468C7-9F21-CE25-6DB9-373722328850}"/>
              </a:ext>
            </a:extLst>
          </p:cNvPr>
          <p:cNvSpPr txBox="1">
            <a:spLocks/>
          </p:cNvSpPr>
          <p:nvPr/>
        </p:nvSpPr>
        <p:spPr>
          <a:xfrm>
            <a:off x="0" y="4312135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026" name="Picture 2" descr="Run icon in the left gutter">
            <a:extLst>
              <a:ext uri="{FF2B5EF4-FFF2-40B4-BE49-F238E27FC236}">
                <a16:creationId xmlns:a16="http://schemas.microsoft.com/office/drawing/2014/main" id="{D9FE1C9F-D02B-07B0-3CEE-2EB04B45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9" y="3420858"/>
            <a:ext cx="457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Mathematical Operations on print()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42203-F2CF-6B31-64DF-97DF1B7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" y="1674018"/>
            <a:ext cx="4982998" cy="3509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CD131-F524-023E-B847-87C683A6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07" y="2296337"/>
            <a:ext cx="2053475" cy="2686050"/>
          </a:xfrm>
          <a:prstGeom prst="rect">
            <a:avLst/>
          </a:prstGeom>
        </p:spPr>
      </p:pic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8463337" y="167401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579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How Python Code is Executed?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539905" y="1549929"/>
            <a:ext cx="11924146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 are writing our code that’s human-readable, but we know computers only understand 0/1. So how do computers understand our code?</a:t>
            </a:r>
          </a:p>
        </p:txBody>
      </p:sp>
      <p:pic>
        <p:nvPicPr>
          <p:cNvPr id="2050" name="Picture 2" descr="How Does Python Code Run: CPython And Python Difference">
            <a:extLst>
              <a:ext uri="{FF2B5EF4-FFF2-40B4-BE49-F238E27FC236}">
                <a16:creationId xmlns:a16="http://schemas.microsoft.com/office/drawing/2014/main" id="{83C7CC1F-724B-8864-75E6-07130237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26" y="2593350"/>
            <a:ext cx="7421931" cy="41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55662" y="33174"/>
            <a:ext cx="588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9" y="1526145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F0A4E-E479-9981-8F34-9179E3EE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9" y="2556284"/>
            <a:ext cx="10526053" cy="26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8" y="1531457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39C4A-D64D-E388-C53C-0AE84871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3" y="2473557"/>
            <a:ext cx="11047576" cy="23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More About print()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082386" y="3818474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97527" y="1240590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7371-6FB0-E935-693C-E5C88302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2" y="1776723"/>
            <a:ext cx="5076825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C1D50-F691-304C-E250-9AE0A7D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4474096"/>
            <a:ext cx="781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58" y="485407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49068" y="365604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3C85A-5BD8-30FF-86CF-4B6FFF51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3" y="4262888"/>
            <a:ext cx="4381500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E6B27-5792-5943-387D-75C43E67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943"/>
            <a:ext cx="12192000" cy="563069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3AFF0D57-1B99-E502-D1B4-622759FC99B1}"/>
              </a:ext>
            </a:extLst>
          </p:cNvPr>
          <p:cNvSpPr txBox="1">
            <a:spLocks/>
          </p:cNvSpPr>
          <p:nvPr/>
        </p:nvSpPr>
        <p:spPr>
          <a:xfrm>
            <a:off x="95250" y="1059530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Escape sequences allow you to insert special characters in strings.</a:t>
            </a:r>
          </a:p>
        </p:txBody>
      </p:sp>
      <p:sp>
        <p:nvSpPr>
          <p:cNvPr id="18" name="Subtitle 12">
            <a:extLst>
              <a:ext uri="{FF2B5EF4-FFF2-40B4-BE49-F238E27FC236}">
                <a16:creationId xmlns:a16="http://schemas.microsoft.com/office/drawing/2014/main" id="{B8371EBB-0D78-E39C-B00B-F38279D47156}"/>
              </a:ext>
            </a:extLst>
          </p:cNvPr>
          <p:cNvSpPr txBox="1">
            <a:spLocks/>
          </p:cNvSpPr>
          <p:nvPr/>
        </p:nvSpPr>
        <p:spPr>
          <a:xfrm>
            <a:off x="95250" y="1565996"/>
            <a:ext cx="1082213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Put a backslash (\) before the character you want to escape.</a:t>
            </a:r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85E80458-EE93-192B-52B0-2DF3CF7B7BFE}"/>
              </a:ext>
            </a:extLst>
          </p:cNvPr>
          <p:cNvSpPr txBox="1">
            <a:spLocks/>
          </p:cNvSpPr>
          <p:nvPr/>
        </p:nvSpPr>
        <p:spPr>
          <a:xfrm>
            <a:off x="95250" y="2070497"/>
            <a:ext cx="10822132" cy="15122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\n: Newline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\t: Tab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\”: Double Quote</a:t>
            </a:r>
          </a:p>
        </p:txBody>
      </p:sp>
    </p:spTree>
    <p:extLst>
      <p:ext uri="{BB962C8B-B14F-4D97-AF65-F5344CB8AC3E}">
        <p14:creationId xmlns:p14="http://schemas.microsoft.com/office/powerpoint/2010/main" val="81701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Escape Sequences: New Line</a:t>
            </a: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1403986" y="2615155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77819" y="1325839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10x Print Your Name: Simple Solution!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E427-B030-DF99-3ACA-8ADBCD7C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17" y="1887704"/>
            <a:ext cx="44005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E478BD-C155-BD1C-CFEE-C45A3567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14" y="3201714"/>
            <a:ext cx="1000125" cy="2905125"/>
          </a:xfrm>
          <a:prstGeom prst="rect">
            <a:avLst/>
          </a:prstGeom>
        </p:spPr>
      </p:pic>
      <p:sp>
        <p:nvSpPr>
          <p:cNvPr id="16" name="Subtitle 12">
            <a:extLst>
              <a:ext uri="{FF2B5EF4-FFF2-40B4-BE49-F238E27FC236}">
                <a16:creationId xmlns:a16="http://schemas.microsoft.com/office/drawing/2014/main" id="{899C3204-626B-C88D-4C87-9B97636C5046}"/>
              </a:ext>
            </a:extLst>
          </p:cNvPr>
          <p:cNvSpPr txBox="1">
            <a:spLocks/>
          </p:cNvSpPr>
          <p:nvPr/>
        </p:nvSpPr>
        <p:spPr>
          <a:xfrm>
            <a:off x="2293215" y="5861830"/>
            <a:ext cx="1595063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…</a:t>
            </a:r>
          </a:p>
          <a:p>
            <a:pPr algn="l" fontAlgn="base"/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…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0907" y="1443411"/>
            <a:ext cx="6964777" cy="45356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 Language?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Why We Choose Python?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Creating Environment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Your First Python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to Run Your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Python Code is Executed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A Simple Test!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9B29E3FF-EF65-44EE-BD97-4E552D4DD9B8}"/>
              </a:ext>
            </a:extLst>
          </p:cNvPr>
          <p:cNvSpPr txBox="1">
            <a:spLocks/>
          </p:cNvSpPr>
          <p:nvPr/>
        </p:nvSpPr>
        <p:spPr>
          <a:xfrm>
            <a:off x="6813245" y="1443411"/>
            <a:ext cx="5188255" cy="2821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More About print()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Use of Escape Sequences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Comments on Python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Variables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Comments on Python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2878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Used to include explanatory or descriptive text within the code that is not executed as part of the program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They are intended to provide additional information to readers and developers of the code.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Single Line Comments: Start with #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E41E3-2492-F0E6-A5D3-E249410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0" y="3588212"/>
            <a:ext cx="6372225" cy="571500"/>
          </a:xfrm>
          <a:prstGeom prst="rect">
            <a:avLst/>
          </a:prstGeom>
        </p:spPr>
      </p:pic>
      <p:sp>
        <p:nvSpPr>
          <p:cNvPr id="12" name="Subtitle 12">
            <a:extLst>
              <a:ext uri="{FF2B5EF4-FFF2-40B4-BE49-F238E27FC236}">
                <a16:creationId xmlns:a16="http://schemas.microsoft.com/office/drawing/2014/main" id="{837BB3F7-C2C7-A0A0-A5A9-4A67C62AEF65}"/>
              </a:ext>
            </a:extLst>
          </p:cNvPr>
          <p:cNvSpPr txBox="1">
            <a:spLocks/>
          </p:cNvSpPr>
          <p:nvPr/>
        </p:nvSpPr>
        <p:spPr>
          <a:xfrm>
            <a:off x="36947" y="4272243"/>
            <a:ext cx="6000692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Multi-line Comments: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40A11F-1329-67E5-FD07-B024865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0" y="4752374"/>
            <a:ext cx="647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19000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Variables are used to store values in memory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Python does not require you to explicitly declare the data type of a variable.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When you assign a value to a variable, Python automatically assigns a data type based on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95E6-5AED-B049-44B9-5D68AEAC291F}"/>
              </a:ext>
            </a:extLst>
          </p:cNvPr>
          <p:cNvSpPr txBox="1"/>
          <p:nvPr/>
        </p:nvSpPr>
        <p:spPr>
          <a:xfrm>
            <a:off x="3391633" y="4166638"/>
            <a:ext cx="4052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</a:rPr>
              <a:t>variable_name</a:t>
            </a:r>
            <a:r>
              <a:rPr lang="en-US" sz="2800" b="1" dirty="0">
                <a:latin typeface="Tw Cen MT" panose="020B0602020104020603" pitchFamily="34" charset="0"/>
              </a:rPr>
              <a:t> =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68192-DA91-F811-E331-0689A318DDE0}"/>
              </a:ext>
            </a:extLst>
          </p:cNvPr>
          <p:cNvSpPr txBox="1"/>
          <p:nvPr/>
        </p:nvSpPr>
        <p:spPr>
          <a:xfrm>
            <a:off x="1154546" y="3084954"/>
            <a:ext cx="11794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You can assign a value to a variable using the assignment operator (=). 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The general syntax is: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E0E181-D516-2A43-94D5-9D9A70E5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3" y="4689858"/>
            <a:ext cx="5191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140392" y="1480511"/>
            <a:ext cx="12101600" cy="37184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must start with a letter or underscore (_), but not with a number.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can only contain letters, numbers, and underscores.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Variable names are case sensitive. For example,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and "</a:t>
            </a:r>
            <a:r>
              <a:rPr lang="en-US" sz="2800" dirty="0" err="1">
                <a:effectLst/>
                <a:latin typeface="Tw Cen MT" panose="020B0602020104020603" pitchFamily="34" charset="0"/>
              </a:rPr>
              <a:t>myvar</a:t>
            </a:r>
            <a:r>
              <a:rPr lang="en-US" sz="2800" dirty="0">
                <a:effectLst/>
                <a:latin typeface="Tw Cen MT" panose="020B0602020104020603" pitchFamily="34" charset="0"/>
              </a:rPr>
              <a:t>" are two different variables. 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w Cen MT" panose="020B0602020104020603" pitchFamily="34" charset="0"/>
              </a:rPr>
              <a:t>You cannot use reserved keywords as variable names, such as "if," "while," "for," "and," "or," "not," and "</a:t>
            </a:r>
            <a:r>
              <a:rPr lang="en-US" sz="2800">
                <a:effectLst/>
                <a:latin typeface="Tw Cen MT" panose="020B0602020104020603" pitchFamily="34" charset="0"/>
              </a:rPr>
              <a:t>else.“</a:t>
            </a:r>
          </a:p>
          <a:p>
            <a:pPr marL="457200" indent="-457200" algn="l" fontAlgn="t">
              <a:buFont typeface="Wingdings" panose="05000000000000000000" pitchFamily="2" charset="2"/>
              <a:buChar char="q"/>
            </a:pPr>
            <a:r>
              <a:rPr lang="en-US" sz="2800">
                <a:effectLst/>
                <a:latin typeface="Tw Cen MT" panose="020B0602020104020603" pitchFamily="34" charset="0"/>
              </a:rPr>
              <a:t>It's </a:t>
            </a:r>
            <a:r>
              <a:rPr lang="en-US" sz="2800" dirty="0">
                <a:effectLst/>
                <a:latin typeface="Tw Cen MT" panose="020B0602020104020603" pitchFamily="34" charset="0"/>
              </a:rPr>
              <a:t>a good practice to use descriptive and meaningful variable names, so it's easy to understand the purpose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77349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Variables: Some Rules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B6D6-CFAA-76EE-8269-04DE5D6D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" y="1355361"/>
            <a:ext cx="10907244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4708786" y="96982"/>
            <a:ext cx="2774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Data Types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12101600" cy="20282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Integer: Whole numbers without decimals (e.g., 5, -10).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Float: Real numbers with decimals (e.g., 3.14, -2.5).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String: A sequence of characters (e.g., "Hello", 'Python').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Boolean: Represents either True or False.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E47F2-5B9F-14E0-6687-3794F1E9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7" y="3213195"/>
            <a:ext cx="8791358" cy="35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1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800580" y="65389"/>
            <a:ext cx="459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Check Data Type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4CA55AE9-7B2B-DE9E-FABC-B273493EB031}"/>
              </a:ext>
            </a:extLst>
          </p:cNvPr>
          <p:cNvSpPr txBox="1">
            <a:spLocks/>
          </p:cNvSpPr>
          <p:nvPr/>
        </p:nvSpPr>
        <p:spPr>
          <a:xfrm>
            <a:off x="90400" y="1184947"/>
            <a:ext cx="9690909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type(): function is used to determine the type of an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B36A-5E74-BD67-65E7-5F0BE104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6" y="2011650"/>
            <a:ext cx="9376707" cy="44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86" y="2080094"/>
            <a:ext cx="3621827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Have you Ever Made a Recipe?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 Pancake Recipe Card | Recipe Card Template">
            <a:extLst>
              <a:ext uri="{FF2B5EF4-FFF2-40B4-BE49-F238E27FC236}">
                <a16:creationId xmlns:a16="http://schemas.microsoft.com/office/drawing/2014/main" id="{63C5808B-A222-6B10-6F55-3DDD897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1136073"/>
            <a:ext cx="4295468" cy="55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96873" y="2023246"/>
            <a:ext cx="6964777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Follow some instructions!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4525818" y="4137632"/>
            <a:ext cx="7435832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Finally, we will be able to make a delicious item.</a:t>
            </a:r>
          </a:p>
        </p:txBody>
      </p:sp>
    </p:spTree>
    <p:extLst>
      <p:ext uri="{BB962C8B-B14F-4D97-AF65-F5344CB8AC3E}">
        <p14:creationId xmlns:p14="http://schemas.microsoft.com/office/powerpoint/2010/main" val="11057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777374"/>
            <a:ext cx="669636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Computer only understand 0 and 1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640771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give instructions to a computer on what to do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554140" y="3747626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Program is a set of instructions to do a particular 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19E90-D798-F6BE-2FD1-5A85C7B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24" y="1246214"/>
            <a:ext cx="4207121" cy="4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 Language?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669636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use language to communicate with each other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39" y="2593624"/>
            <a:ext cx="707505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communicate with computer: for giving instructions, we need to use a language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480249" y="4015552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Python is one kind of Programming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476-76C8-2E8B-6F71-A90BEE65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64" y="1586874"/>
            <a:ext cx="3904368" cy="3904368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3BB8687F-EAF2-B910-ABC4-95E305A591CF}"/>
              </a:ext>
            </a:extLst>
          </p:cNvPr>
          <p:cNvSpPr txBox="1">
            <a:spLocks/>
          </p:cNvSpPr>
          <p:nvPr/>
        </p:nvSpPr>
        <p:spPr>
          <a:xfrm>
            <a:off x="480249" y="5156243"/>
            <a:ext cx="707505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C, C++, Java, C#, JavaScript etc.</a:t>
            </a:r>
          </a:p>
        </p:txBody>
      </p:sp>
    </p:spTree>
    <p:extLst>
      <p:ext uri="{BB962C8B-B14F-4D97-AF65-F5344CB8AC3E}">
        <p14:creationId xmlns:p14="http://schemas.microsoft.com/office/powerpoint/2010/main" val="1109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Why we choose Python?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469211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Easy to learn and read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366677"/>
            <a:ext cx="4461205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Versatile: </a:t>
            </a:r>
            <a:r>
              <a:rPr lang="en-US" sz="3200" b="1" dirty="0">
                <a:latin typeface="Tw Cen MT" panose="020B0602020104020603" pitchFamily="34" charset="0"/>
              </a:rPr>
              <a:t>Web Development, Data Analysis, Scientific Computing, Artificial Intelligence, Machine Learning, Automation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2050" name="Picture 2" descr="Why Is Python So Popular?. Python is the most popular programming… | by  Doga Ozgon | Becoming Human: Artificial Intelligence Magazine">
            <a:extLst>
              <a:ext uri="{FF2B5EF4-FFF2-40B4-BE49-F238E27FC236}">
                <a16:creationId xmlns:a16="http://schemas.microsoft.com/office/drawing/2014/main" id="{F78BC086-CEDC-B758-33EE-B0436169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6" y="1719269"/>
            <a:ext cx="6973454" cy="4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310633" y="171102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5855895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Python: visit </a:t>
            </a:r>
            <a:r>
              <a:rPr lang="en-US" dirty="0">
                <a:latin typeface="Tw Cen MT" panose="020B0602020104020603" pitchFamily="34" charset="0"/>
                <a:hlinkClick r:id="rId2"/>
              </a:rPr>
              <a:t>https://www.python.org/downloads/ - 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17443-0E5D-CBF0-BDA4-A2D6958D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5" y="2547195"/>
            <a:ext cx="10348383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6715299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PyCharm: 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A1A-6449-5C96-D4E7-9F99880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2454804"/>
            <a:ext cx="10886057" cy="430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</p:spTree>
    <p:extLst>
      <p:ext uri="{BB962C8B-B14F-4D97-AF65-F5344CB8AC3E}">
        <p14:creationId xmlns:p14="http://schemas.microsoft.com/office/powerpoint/2010/main" val="26510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pic>
        <p:nvPicPr>
          <p:cNvPr id="1026" name="Picture 2" descr="Create a new project">
            <a:extLst>
              <a:ext uri="{FF2B5EF4-FFF2-40B4-BE49-F238E27FC236}">
                <a16:creationId xmlns:a16="http://schemas.microsoft.com/office/drawing/2014/main" id="{9DD29B51-A95F-F42A-DBF5-CB70E2E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1069488"/>
            <a:ext cx="8233077" cy="571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2">
            <a:extLst>
              <a:ext uri="{FF2B5EF4-FFF2-40B4-BE49-F238E27FC236}">
                <a16:creationId xmlns:a16="http://schemas.microsoft.com/office/drawing/2014/main" id="{BA309884-1160-83F4-3173-6EDB7242EE4C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3639127" cy="332296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you’re on the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Welcome screen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, click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you’ve already got any project open, choose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267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873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37</cp:revision>
  <dcterms:created xsi:type="dcterms:W3CDTF">2023-06-04T14:05:58Z</dcterms:created>
  <dcterms:modified xsi:type="dcterms:W3CDTF">2023-06-10T07:56:54Z</dcterms:modified>
</cp:coreProperties>
</file>