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2" r:id="rId4"/>
    <p:sldId id="273" r:id="rId5"/>
    <p:sldId id="274" r:id="rId6"/>
    <p:sldId id="275" r:id="rId7"/>
    <p:sldId id="276" r:id="rId8"/>
    <p:sldId id="277" r:id="rId9"/>
    <p:sldId id="279" r:id="rId10"/>
    <p:sldId id="278" r:id="rId11"/>
    <p:sldId id="28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378C-68CD-3192-F1A1-3F8FB021F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4C8A8-EB65-E19D-9D7A-97D161E29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73493-8E20-3EC1-2665-67F27A6C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FE443-84F1-5092-794D-681CEBFC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F09FD-2A66-41F4-A37B-207C3F82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0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7CD7B-ADCC-C24B-C150-2FA8A6DE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E6D40-8DF7-0F94-FBE3-76DDE6D14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8AEC3-40B2-197C-9C39-74E22214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263E1-91A8-0287-5CF5-0F81385E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BAB8B-6FB0-DFE2-A5DA-7F4932CE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6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9E1F8-45FF-1BAA-9368-8324907E3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7F131-7977-5F98-6744-F5CE85963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81452-0509-F45A-A805-1F452303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C0B2F-AC8D-AF44-BC41-CDF2F1E9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BED9A-462E-873F-9B29-09D7823D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2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3155-D640-92B6-FB94-A4C81963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12643-286E-6B3A-3038-7CA71C0E3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D827D-DD2B-16E1-352B-68B9AB7F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FBC1E-59F6-8662-5951-F13F099E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CCC4E-F99D-958E-C183-2844E5B1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DC121-EA87-81F6-B208-DAE75253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ED813-39F3-5024-1065-70A6AC562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8CF80-5C27-7718-F17B-09A4A81F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BC89E-2952-C929-DED5-499AE178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1D78B-A2E9-1922-8483-EA25A498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8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4FFD-4DE2-B748-1EAB-249F8D18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E8F52-4F16-BAE1-769D-938499F79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18263-D702-537B-3092-89E98FAD2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31A7B-0561-0CAA-039F-9A745A5B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3C48A-2D6D-B3FD-29B0-53DE3F15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60852-AE0B-4EA7-5076-6A88C29E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0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33A8-A37B-736A-A359-CC295A3C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2A083-9F3B-F5ED-9AB0-FE68AE89C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B0AA7-ABC0-6738-3CB1-118F075B0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ECC16-AE07-D1B0-89D8-BD5E12D02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1BCCA-249C-993A-8690-B58560901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4FD6E3-E739-1D9F-AD77-10DF1B77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5C0BC-125F-B8DB-C8FD-710C5D2A9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4E057-93EB-4C57-CF0D-B751A0A3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5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8319-58D7-7841-0752-82078A6D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B99460-2571-2D4D-0F8D-DB97AA511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CB63C-6B44-05A2-0D75-103645C5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CF75F-B199-074F-D436-1A1B8727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2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514E6-C964-E541-2240-FD27752B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65A06-2943-F259-BCB2-D728CD83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C2399-8A46-B5DD-D058-360F90D4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B748-9B83-16CF-347F-56F77469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D3A33-75D0-4E96-7687-B0B0FA377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4006C-6D7E-A01B-7989-A78AE690D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B7E23-A023-7787-3816-AFC14675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07939-4C97-7A34-1E3F-9521D3A7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21194-C2FB-7F4B-B9F3-9521DFE2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3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A1B5-ED21-A4B0-271A-ACB18FB0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21E302-75F6-06B6-A33F-5F16FF00A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0C51D-8F4E-080F-A7AA-508290D1F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50DB9-6E06-214C-7893-40A153B2B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88CED-AB4E-7A9C-36EE-B1420B1F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02FCB-DF75-C5C7-6800-8ED28D3A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8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627744-123E-CF24-2341-B02A2B5D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C8C9A-6D3F-14D8-3E61-A80290FC0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60BEB-561D-71C0-2A04-81D552570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29FB1-B833-8943-6556-2C86B8C42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0CFAE-EE2E-3664-CDF9-F303F44F3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7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>
            <a:extLst>
              <a:ext uri="{FF2B5EF4-FFF2-40B4-BE49-F238E27FC236}">
                <a16:creationId xmlns:a16="http://schemas.microsoft.com/office/drawing/2014/main" id="{8C4BFE58-5EF3-1376-6F66-22F62CDEDDB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3999" y="1211637"/>
            <a:ext cx="9144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050505"/>
                </a:solidFill>
                <a:effectLst/>
                <a:latin typeface="Tw Cen MT" panose="020B0602020104020603" pitchFamily="34" charset="0"/>
              </a:rPr>
              <a:t>Leaders' School &amp; College Chattogram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7E5F57-323B-7E97-6FEA-A84CAB9AF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41" y="82693"/>
            <a:ext cx="1213717" cy="1211290"/>
          </a:xfrm>
          <a:prstGeom prst="rect">
            <a:avLst/>
          </a:prstGeom>
        </p:spPr>
      </p:pic>
      <p:sp>
        <p:nvSpPr>
          <p:cNvPr id="4" name="Subtitle 12">
            <a:extLst>
              <a:ext uri="{FF2B5EF4-FFF2-40B4-BE49-F238E27FC236}">
                <a16:creationId xmlns:a16="http://schemas.microsoft.com/office/drawing/2014/main" id="{52CAA0E0-3978-DD52-E1C9-4CF286C4BCC1}"/>
              </a:ext>
            </a:extLst>
          </p:cNvPr>
          <p:cNvSpPr txBox="1">
            <a:spLocks/>
          </p:cNvSpPr>
          <p:nvPr/>
        </p:nvSpPr>
        <p:spPr>
          <a:xfrm>
            <a:off x="1343890" y="4968659"/>
            <a:ext cx="9144000" cy="180664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50505"/>
                </a:solidFill>
                <a:latin typeface="Tw Cen MT" panose="020B0602020104020603" pitchFamily="34" charset="0"/>
              </a:rPr>
              <a:t>Md. Amin Kaiser</a:t>
            </a:r>
          </a:p>
          <a:p>
            <a:r>
              <a:rPr lang="en-US" b="1" dirty="0">
                <a:solidFill>
                  <a:srgbClr val="050505"/>
                </a:solidFill>
                <a:latin typeface="Tw Cen MT" panose="020B0602020104020603" pitchFamily="34" charset="0"/>
              </a:rPr>
              <a:t>B.Sc. in CSE, DUET</a:t>
            </a:r>
          </a:p>
          <a:p>
            <a:r>
              <a:rPr lang="en-US" b="1" dirty="0">
                <a:solidFill>
                  <a:srgbClr val="050505"/>
                </a:solidFill>
                <a:latin typeface="Tw Cen MT" panose="020B0602020104020603" pitchFamily="34" charset="0"/>
              </a:rPr>
              <a:t>Assistant Teacher(ICT)</a:t>
            </a:r>
          </a:p>
          <a:p>
            <a:r>
              <a:rPr lang="en-US" b="1" dirty="0">
                <a:solidFill>
                  <a:srgbClr val="050505"/>
                </a:solidFill>
                <a:latin typeface="Tw Cen MT" panose="020B0602020104020603" pitchFamily="34" charset="0"/>
              </a:rPr>
              <a:t>E-mail: aminkaiser90@gmail.com</a:t>
            </a:r>
          </a:p>
        </p:txBody>
      </p:sp>
      <p:sp>
        <p:nvSpPr>
          <p:cNvPr id="8" name="Subtitle 12">
            <a:extLst>
              <a:ext uri="{FF2B5EF4-FFF2-40B4-BE49-F238E27FC236}">
                <a16:creationId xmlns:a16="http://schemas.microsoft.com/office/drawing/2014/main" id="{7A026345-0A84-9243-135E-EDF86468481B}"/>
              </a:ext>
            </a:extLst>
          </p:cNvPr>
          <p:cNvSpPr txBox="1">
            <a:spLocks/>
          </p:cNvSpPr>
          <p:nvPr/>
        </p:nvSpPr>
        <p:spPr>
          <a:xfrm>
            <a:off x="1523999" y="3161234"/>
            <a:ext cx="9144000" cy="97872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Topic Name: Escape Sequences, Variables and Data Types </a:t>
            </a:r>
          </a:p>
        </p:txBody>
      </p:sp>
      <p:sp>
        <p:nvSpPr>
          <p:cNvPr id="9" name="Subtitle 12">
            <a:extLst>
              <a:ext uri="{FF2B5EF4-FFF2-40B4-BE49-F238E27FC236}">
                <a16:creationId xmlns:a16="http://schemas.microsoft.com/office/drawing/2014/main" id="{DAB3B4AA-171C-A9E2-DC72-B57B96E18620}"/>
              </a:ext>
            </a:extLst>
          </p:cNvPr>
          <p:cNvSpPr txBox="1">
            <a:spLocks/>
          </p:cNvSpPr>
          <p:nvPr/>
        </p:nvSpPr>
        <p:spPr>
          <a:xfrm>
            <a:off x="1523999" y="1735284"/>
            <a:ext cx="9144000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50505"/>
                </a:solidFill>
                <a:latin typeface="Tw Cen MT" panose="020B0602020104020603" pitchFamily="34" charset="0"/>
              </a:rPr>
              <a:t>Class: IX (Bangla Version)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56B85A10-BAFD-159B-DC27-4B9FF2DD633E}"/>
              </a:ext>
            </a:extLst>
          </p:cNvPr>
          <p:cNvSpPr txBox="1">
            <a:spLocks/>
          </p:cNvSpPr>
          <p:nvPr/>
        </p:nvSpPr>
        <p:spPr>
          <a:xfrm>
            <a:off x="1657926" y="2554617"/>
            <a:ext cx="9144000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L#02</a:t>
            </a:r>
          </a:p>
        </p:txBody>
      </p:sp>
    </p:spTree>
    <p:extLst>
      <p:ext uri="{BB962C8B-B14F-4D97-AF65-F5344CB8AC3E}">
        <p14:creationId xmlns:p14="http://schemas.microsoft.com/office/powerpoint/2010/main" val="3666584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4708786" y="96982"/>
            <a:ext cx="2774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Data Types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4CA55AE9-7B2B-DE9E-FABC-B273493EB031}"/>
              </a:ext>
            </a:extLst>
          </p:cNvPr>
          <p:cNvSpPr txBox="1">
            <a:spLocks/>
          </p:cNvSpPr>
          <p:nvPr/>
        </p:nvSpPr>
        <p:spPr>
          <a:xfrm>
            <a:off x="90400" y="1184947"/>
            <a:ext cx="12101600" cy="202824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Integer: Whole numbers without decimals (e.g., 5, -10).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Float: Real numbers with decimals (e.g., 3.14, -2.5).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String: A sequence of characters (e.g., "Hello", 'Python').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Boolean: Represents either True or False.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9AE47F2-5B9F-14E0-6687-3794F1E98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727" y="3213195"/>
            <a:ext cx="8791358" cy="354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21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800580" y="65389"/>
            <a:ext cx="4590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Check Data Type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4CA55AE9-7B2B-DE9E-FABC-B273493EB031}"/>
              </a:ext>
            </a:extLst>
          </p:cNvPr>
          <p:cNvSpPr txBox="1">
            <a:spLocks/>
          </p:cNvSpPr>
          <p:nvPr/>
        </p:nvSpPr>
        <p:spPr>
          <a:xfrm>
            <a:off x="90400" y="1184947"/>
            <a:ext cx="9690909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type(): function is used to determine the type of an object.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CB36A-5E74-BD67-65E7-5F0BE104C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646" y="2011650"/>
            <a:ext cx="9376707" cy="447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31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1981171" y="16895"/>
            <a:ext cx="8039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Q/A Session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341AB8-84F4-0A0C-CDE9-CCFBDA945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20" y="2138452"/>
            <a:ext cx="3840560" cy="38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8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AD8830-BABF-4759-ACB1-A651EC28A45E}"/>
              </a:ext>
            </a:extLst>
          </p:cNvPr>
          <p:cNvSpPr txBox="1"/>
          <p:nvPr/>
        </p:nvSpPr>
        <p:spPr>
          <a:xfrm>
            <a:off x="2361234" y="17110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Contents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29830338-ECE8-5C0E-6420-7FD0496082A0}"/>
              </a:ext>
            </a:extLst>
          </p:cNvPr>
          <p:cNvSpPr txBox="1">
            <a:spLocks/>
          </p:cNvSpPr>
          <p:nvPr/>
        </p:nvSpPr>
        <p:spPr>
          <a:xfrm>
            <a:off x="3963891" y="1586874"/>
            <a:ext cx="5838869" cy="282128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More About print()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Use of Escape Sequences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Comments on Python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Variables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428557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More About print()</a:t>
            </a:r>
          </a:p>
        </p:txBody>
      </p:sp>
      <p:sp>
        <p:nvSpPr>
          <p:cNvPr id="14" name="Subtitle 12">
            <a:extLst>
              <a:ext uri="{FF2B5EF4-FFF2-40B4-BE49-F238E27FC236}">
                <a16:creationId xmlns:a16="http://schemas.microsoft.com/office/drawing/2014/main" id="{9996C992-0571-91C8-69D4-E6FF84132114}"/>
              </a:ext>
            </a:extLst>
          </p:cNvPr>
          <p:cNvSpPr txBox="1">
            <a:spLocks/>
          </p:cNvSpPr>
          <p:nvPr/>
        </p:nvSpPr>
        <p:spPr>
          <a:xfrm>
            <a:off x="1082386" y="3818474"/>
            <a:ext cx="1595063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Output: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4CA55AE9-7B2B-DE9E-FABC-B273493EB031}"/>
              </a:ext>
            </a:extLst>
          </p:cNvPr>
          <p:cNvSpPr txBox="1">
            <a:spLocks/>
          </p:cNvSpPr>
          <p:nvPr/>
        </p:nvSpPr>
        <p:spPr>
          <a:xfrm>
            <a:off x="997527" y="1240590"/>
            <a:ext cx="6000692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10x Print Your Name: Simple Solution!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57371-6FB0-E935-693C-E5C88302C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32" y="1776723"/>
            <a:ext cx="5076825" cy="14668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1C1D50-F691-304C-E250-9AE0A7D2F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132" y="4474096"/>
            <a:ext cx="78105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0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Escape Sequences</a:t>
            </a:r>
          </a:p>
        </p:txBody>
      </p:sp>
      <p:sp>
        <p:nvSpPr>
          <p:cNvPr id="14" name="Subtitle 12">
            <a:extLst>
              <a:ext uri="{FF2B5EF4-FFF2-40B4-BE49-F238E27FC236}">
                <a16:creationId xmlns:a16="http://schemas.microsoft.com/office/drawing/2014/main" id="{9996C992-0571-91C8-69D4-E6FF84132114}"/>
              </a:ext>
            </a:extLst>
          </p:cNvPr>
          <p:cNvSpPr txBox="1">
            <a:spLocks/>
          </p:cNvSpPr>
          <p:nvPr/>
        </p:nvSpPr>
        <p:spPr>
          <a:xfrm>
            <a:off x="58" y="4854078"/>
            <a:ext cx="1595063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Output: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4CA55AE9-7B2B-DE9E-FABC-B273493EB031}"/>
              </a:ext>
            </a:extLst>
          </p:cNvPr>
          <p:cNvSpPr txBox="1">
            <a:spLocks/>
          </p:cNvSpPr>
          <p:nvPr/>
        </p:nvSpPr>
        <p:spPr>
          <a:xfrm>
            <a:off x="49068" y="3656049"/>
            <a:ext cx="6000692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10x Print Your Name: Simple Solution!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03C85A-5BD8-30FF-86CF-4B6FFF515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3" y="4262888"/>
            <a:ext cx="4381500" cy="514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9E6B27-5792-5943-387D-75C43E678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15943"/>
            <a:ext cx="12192000" cy="563069"/>
          </a:xfrm>
          <a:prstGeom prst="rect">
            <a:avLst/>
          </a:prstGeom>
        </p:spPr>
      </p:pic>
      <p:sp>
        <p:nvSpPr>
          <p:cNvPr id="16" name="Subtitle 12">
            <a:extLst>
              <a:ext uri="{FF2B5EF4-FFF2-40B4-BE49-F238E27FC236}">
                <a16:creationId xmlns:a16="http://schemas.microsoft.com/office/drawing/2014/main" id="{3AFF0D57-1B99-E502-D1B4-622759FC99B1}"/>
              </a:ext>
            </a:extLst>
          </p:cNvPr>
          <p:cNvSpPr txBox="1">
            <a:spLocks/>
          </p:cNvSpPr>
          <p:nvPr/>
        </p:nvSpPr>
        <p:spPr>
          <a:xfrm>
            <a:off x="95250" y="1059530"/>
            <a:ext cx="10822132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Escape sequences allow you to insert special characters in strings.</a:t>
            </a:r>
          </a:p>
        </p:txBody>
      </p:sp>
      <p:sp>
        <p:nvSpPr>
          <p:cNvPr id="18" name="Subtitle 12">
            <a:extLst>
              <a:ext uri="{FF2B5EF4-FFF2-40B4-BE49-F238E27FC236}">
                <a16:creationId xmlns:a16="http://schemas.microsoft.com/office/drawing/2014/main" id="{B8371EBB-0D78-E39C-B00B-F38279D47156}"/>
              </a:ext>
            </a:extLst>
          </p:cNvPr>
          <p:cNvSpPr txBox="1">
            <a:spLocks/>
          </p:cNvSpPr>
          <p:nvPr/>
        </p:nvSpPr>
        <p:spPr>
          <a:xfrm>
            <a:off x="95250" y="1565996"/>
            <a:ext cx="10822132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Put a backslash (\) before the character you want to escape.</a:t>
            </a:r>
          </a:p>
        </p:txBody>
      </p:sp>
      <p:sp>
        <p:nvSpPr>
          <p:cNvPr id="21" name="Subtitle 12">
            <a:extLst>
              <a:ext uri="{FF2B5EF4-FFF2-40B4-BE49-F238E27FC236}">
                <a16:creationId xmlns:a16="http://schemas.microsoft.com/office/drawing/2014/main" id="{85E80458-EE93-192B-52B0-2DF3CF7B7BFE}"/>
              </a:ext>
            </a:extLst>
          </p:cNvPr>
          <p:cNvSpPr txBox="1">
            <a:spLocks/>
          </p:cNvSpPr>
          <p:nvPr/>
        </p:nvSpPr>
        <p:spPr>
          <a:xfrm>
            <a:off x="95250" y="2070497"/>
            <a:ext cx="10822132" cy="151220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\n: Newline</a:t>
            </a: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\t: Tab</a:t>
            </a: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\”: Double Quote</a:t>
            </a:r>
          </a:p>
        </p:txBody>
      </p:sp>
    </p:spTree>
    <p:extLst>
      <p:ext uri="{BB962C8B-B14F-4D97-AF65-F5344CB8AC3E}">
        <p14:creationId xmlns:p14="http://schemas.microsoft.com/office/powerpoint/2010/main" val="81701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Escape Sequences: New Line</a:t>
            </a:r>
          </a:p>
        </p:txBody>
      </p:sp>
      <p:sp>
        <p:nvSpPr>
          <p:cNvPr id="14" name="Subtitle 12">
            <a:extLst>
              <a:ext uri="{FF2B5EF4-FFF2-40B4-BE49-F238E27FC236}">
                <a16:creationId xmlns:a16="http://schemas.microsoft.com/office/drawing/2014/main" id="{9996C992-0571-91C8-69D4-E6FF84132114}"/>
              </a:ext>
            </a:extLst>
          </p:cNvPr>
          <p:cNvSpPr txBox="1">
            <a:spLocks/>
          </p:cNvSpPr>
          <p:nvPr/>
        </p:nvSpPr>
        <p:spPr>
          <a:xfrm>
            <a:off x="1403986" y="2615155"/>
            <a:ext cx="1595063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Output: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4CA55AE9-7B2B-DE9E-FABC-B273493EB031}"/>
              </a:ext>
            </a:extLst>
          </p:cNvPr>
          <p:cNvSpPr txBox="1">
            <a:spLocks/>
          </p:cNvSpPr>
          <p:nvPr/>
        </p:nvSpPr>
        <p:spPr>
          <a:xfrm>
            <a:off x="1477819" y="1325839"/>
            <a:ext cx="6000692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10x Print Your Name: Simple Solution!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CE427-B030-DF99-3ACA-8ADBCD7CB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217" y="1887704"/>
            <a:ext cx="4400550" cy="5048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E478BD-C155-BD1C-CFEE-C45A35671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514" y="3201714"/>
            <a:ext cx="1000125" cy="2905125"/>
          </a:xfrm>
          <a:prstGeom prst="rect">
            <a:avLst/>
          </a:prstGeom>
        </p:spPr>
      </p:pic>
      <p:sp>
        <p:nvSpPr>
          <p:cNvPr id="16" name="Subtitle 12">
            <a:extLst>
              <a:ext uri="{FF2B5EF4-FFF2-40B4-BE49-F238E27FC236}">
                <a16:creationId xmlns:a16="http://schemas.microsoft.com/office/drawing/2014/main" id="{899C3204-626B-C88D-4C87-9B97636C5046}"/>
              </a:ext>
            </a:extLst>
          </p:cNvPr>
          <p:cNvSpPr txBox="1">
            <a:spLocks/>
          </p:cNvSpPr>
          <p:nvPr/>
        </p:nvSpPr>
        <p:spPr>
          <a:xfrm>
            <a:off x="2293215" y="5861830"/>
            <a:ext cx="1595063" cy="99617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…</a:t>
            </a:r>
          </a:p>
          <a:p>
            <a:pPr algn="l" fontAlgn="base"/>
            <a:r>
              <a:rPr lang="en-US" sz="2800" dirty="0">
                <a:solidFill>
                  <a:srgbClr val="19191C"/>
                </a:solidFill>
                <a:latin typeface="Tw Cen MT" panose="020B0602020104020603" pitchFamily="34" charset="0"/>
              </a:rPr>
              <a:t>…</a:t>
            </a:r>
            <a:endParaRPr lang="en-US" sz="2800" b="0" i="0" dirty="0">
              <a:solidFill>
                <a:srgbClr val="19191C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70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Comments on Python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4CA55AE9-7B2B-DE9E-FABC-B273493EB031}"/>
              </a:ext>
            </a:extLst>
          </p:cNvPr>
          <p:cNvSpPr txBox="1">
            <a:spLocks/>
          </p:cNvSpPr>
          <p:nvPr/>
        </p:nvSpPr>
        <p:spPr>
          <a:xfrm>
            <a:off x="90400" y="1184947"/>
            <a:ext cx="12101600" cy="228780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Used to include explanatory or descriptive text within the code that is not executed as part of the program</a:t>
            </a: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They are intended to provide additional information to readers and developers of the code.</a:t>
            </a: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Single Line Comments: Start with #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0E41E3-2492-F0E6-A5D3-E24941043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20" y="3588212"/>
            <a:ext cx="6372225" cy="571500"/>
          </a:xfrm>
          <a:prstGeom prst="rect">
            <a:avLst/>
          </a:prstGeom>
        </p:spPr>
      </p:pic>
      <p:sp>
        <p:nvSpPr>
          <p:cNvPr id="12" name="Subtitle 12">
            <a:extLst>
              <a:ext uri="{FF2B5EF4-FFF2-40B4-BE49-F238E27FC236}">
                <a16:creationId xmlns:a16="http://schemas.microsoft.com/office/drawing/2014/main" id="{837BB3F7-C2C7-A0A0-A5A9-4A67C62AEF65}"/>
              </a:ext>
            </a:extLst>
          </p:cNvPr>
          <p:cNvSpPr txBox="1">
            <a:spLocks/>
          </p:cNvSpPr>
          <p:nvPr/>
        </p:nvSpPr>
        <p:spPr>
          <a:xfrm>
            <a:off x="36947" y="4272243"/>
            <a:ext cx="6000692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Multi-line Comments: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C40A11F-1329-67E5-FD07-B02486544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20" y="4752374"/>
            <a:ext cx="64770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5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Variables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4CA55AE9-7B2B-DE9E-FABC-B273493EB031}"/>
              </a:ext>
            </a:extLst>
          </p:cNvPr>
          <p:cNvSpPr txBox="1">
            <a:spLocks/>
          </p:cNvSpPr>
          <p:nvPr/>
        </p:nvSpPr>
        <p:spPr>
          <a:xfrm>
            <a:off x="90400" y="1184947"/>
            <a:ext cx="12101600" cy="190000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Variables are used to store values in memory</a:t>
            </a: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Python does not require you to explicitly declare the data type of a variable.</a:t>
            </a: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When you assign a value to a variable, Python automatically assigns a data type based on the value.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295E6-5AED-B049-44B9-5D68AEAC291F}"/>
              </a:ext>
            </a:extLst>
          </p:cNvPr>
          <p:cNvSpPr txBox="1"/>
          <p:nvPr/>
        </p:nvSpPr>
        <p:spPr>
          <a:xfrm>
            <a:off x="3391633" y="4166638"/>
            <a:ext cx="40528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Tw Cen MT" panose="020B0602020104020603" pitchFamily="34" charset="0"/>
              </a:rPr>
              <a:t>variable_name</a:t>
            </a:r>
            <a:r>
              <a:rPr lang="en-US" sz="2800" b="1" dirty="0">
                <a:latin typeface="Tw Cen MT" panose="020B0602020104020603" pitchFamily="34" charset="0"/>
              </a:rPr>
              <a:t> = value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F68192-DA91-F811-E331-0689A318DDE0}"/>
              </a:ext>
            </a:extLst>
          </p:cNvPr>
          <p:cNvSpPr txBox="1"/>
          <p:nvPr/>
        </p:nvSpPr>
        <p:spPr>
          <a:xfrm>
            <a:off x="1154546" y="3084954"/>
            <a:ext cx="117948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You can assign a value to a variable using the assignment operator (=). </a:t>
            </a:r>
          </a:p>
          <a:p>
            <a:r>
              <a:rPr lang="en-US" sz="2800" dirty="0">
                <a:latin typeface="Tw Cen MT" panose="020B0602020104020603" pitchFamily="34" charset="0"/>
              </a:rPr>
              <a:t>The general syntax is:</a:t>
            </a:r>
          </a:p>
          <a:p>
            <a:endParaRPr lang="en-US" sz="2800" dirty="0">
              <a:latin typeface="Tw Cen MT" panose="020B06020201040206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7E0E181-D516-2A43-94D5-9D9A70E56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693" y="4689858"/>
            <a:ext cx="51911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10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Variables: Some Rules to Follow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4CA55AE9-7B2B-DE9E-FABC-B273493EB031}"/>
              </a:ext>
            </a:extLst>
          </p:cNvPr>
          <p:cNvSpPr txBox="1">
            <a:spLocks/>
          </p:cNvSpPr>
          <p:nvPr/>
        </p:nvSpPr>
        <p:spPr>
          <a:xfrm>
            <a:off x="140392" y="1480511"/>
            <a:ext cx="12101600" cy="37184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fontAlgn="t">
              <a:buFont typeface="Wingdings" panose="05000000000000000000" pitchFamily="2" charset="2"/>
              <a:buChar char="q"/>
            </a:pPr>
            <a:r>
              <a:rPr lang="en-US" sz="2800" dirty="0">
                <a:effectLst/>
                <a:latin typeface="Tw Cen MT" panose="020B0602020104020603" pitchFamily="34" charset="0"/>
              </a:rPr>
              <a:t>Variable names must start with a letter or underscore (_), but not with a number. </a:t>
            </a:r>
          </a:p>
          <a:p>
            <a:pPr marL="457200" indent="-457200" algn="l" fontAlgn="t">
              <a:buFont typeface="Wingdings" panose="05000000000000000000" pitchFamily="2" charset="2"/>
              <a:buChar char="q"/>
            </a:pPr>
            <a:r>
              <a:rPr lang="en-US" sz="2800" dirty="0">
                <a:effectLst/>
                <a:latin typeface="Tw Cen MT" panose="020B0602020104020603" pitchFamily="34" charset="0"/>
              </a:rPr>
              <a:t>Variable names can only contain letters, numbers, and underscores. </a:t>
            </a:r>
          </a:p>
          <a:p>
            <a:pPr marL="457200" indent="-457200" algn="l" fontAlgn="t">
              <a:buFont typeface="Wingdings" panose="05000000000000000000" pitchFamily="2" charset="2"/>
              <a:buChar char="q"/>
            </a:pPr>
            <a:r>
              <a:rPr lang="en-US" sz="2800" dirty="0">
                <a:effectLst/>
                <a:latin typeface="Tw Cen MT" panose="020B0602020104020603" pitchFamily="34" charset="0"/>
              </a:rPr>
              <a:t>Variable names are case sensitive. For example, "</a:t>
            </a:r>
            <a:r>
              <a:rPr lang="en-US" sz="2800" dirty="0" err="1">
                <a:effectLst/>
                <a:latin typeface="Tw Cen MT" panose="020B0602020104020603" pitchFamily="34" charset="0"/>
              </a:rPr>
              <a:t>myVar</a:t>
            </a:r>
            <a:r>
              <a:rPr lang="en-US" sz="2800" dirty="0">
                <a:effectLst/>
                <a:latin typeface="Tw Cen MT" panose="020B0602020104020603" pitchFamily="34" charset="0"/>
              </a:rPr>
              <a:t>" and "</a:t>
            </a:r>
            <a:r>
              <a:rPr lang="en-US" sz="2800" dirty="0" err="1">
                <a:effectLst/>
                <a:latin typeface="Tw Cen MT" panose="020B0602020104020603" pitchFamily="34" charset="0"/>
              </a:rPr>
              <a:t>myvar</a:t>
            </a:r>
            <a:r>
              <a:rPr lang="en-US" sz="2800" dirty="0">
                <a:effectLst/>
                <a:latin typeface="Tw Cen MT" panose="020B0602020104020603" pitchFamily="34" charset="0"/>
              </a:rPr>
              <a:t>" are two different variables. </a:t>
            </a:r>
          </a:p>
          <a:p>
            <a:pPr marL="457200" indent="-457200" algn="l" fontAlgn="t">
              <a:buFont typeface="Wingdings" panose="05000000000000000000" pitchFamily="2" charset="2"/>
              <a:buChar char="q"/>
            </a:pPr>
            <a:r>
              <a:rPr lang="en-US" sz="2800" dirty="0">
                <a:effectLst/>
                <a:latin typeface="Tw Cen MT" panose="020B0602020104020603" pitchFamily="34" charset="0"/>
              </a:rPr>
              <a:t>You cannot use reserved keywords as variable names, such as "if," "while," "for," "and," "or," "not," and "else.“</a:t>
            </a:r>
          </a:p>
          <a:p>
            <a:pPr marL="457200" indent="-457200" algn="l" fontAlgn="t">
              <a:buFont typeface="Wingdings" panose="05000000000000000000" pitchFamily="2" charset="2"/>
              <a:buChar char="q"/>
            </a:pPr>
            <a:r>
              <a:rPr lang="en-US" sz="2800" dirty="0">
                <a:effectLst/>
                <a:latin typeface="Tw Cen MT" panose="020B0602020104020603" pitchFamily="34" charset="0"/>
              </a:rPr>
              <a:t>It's a good practice to use descriptive and meaningful variable names, so it's easy to understand the purpose of the variable.</a:t>
            </a:r>
          </a:p>
        </p:txBody>
      </p:sp>
    </p:spTree>
    <p:extLst>
      <p:ext uri="{BB962C8B-B14F-4D97-AF65-F5344CB8AC3E}">
        <p14:creationId xmlns:p14="http://schemas.microsoft.com/office/powerpoint/2010/main" val="3773494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Variables: Some Rules to Follow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19B6D6-CFAA-76EE-8269-04DE5D6DB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20" y="1355361"/>
            <a:ext cx="10907244" cy="319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86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451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 Kaiser</dc:creator>
  <cp:lastModifiedBy>Amin Kaiser</cp:lastModifiedBy>
  <cp:revision>29</cp:revision>
  <dcterms:created xsi:type="dcterms:W3CDTF">2023-06-04T14:05:58Z</dcterms:created>
  <dcterms:modified xsi:type="dcterms:W3CDTF">2023-06-10T04:48:08Z</dcterms:modified>
</cp:coreProperties>
</file>