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2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70" r:id="rId15"/>
    <p:sldId id="268" r:id="rId16"/>
    <p:sldId id="269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 varScale="1">
        <p:scale>
          <a:sx n="83" d="100"/>
          <a:sy n="83" d="100"/>
        </p:scale>
        <p:origin x="84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6378C-68CD-3192-F1A1-3F8FB021F0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4C8A8-EB65-E19D-9D7A-97D161E29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73493-8E20-3EC1-2665-67F27A6C2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842D-3779-409F-BB3F-D4756DF3580C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FE443-84F1-5092-794D-681CEBFCA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F09FD-2A66-41F4-A37B-207C3F823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77D1-3396-4559-86CA-A1F210CD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0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7CD7B-ADCC-C24B-C150-2FA8A6DE2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EE6D40-8DF7-0F94-FBE3-76DDE6D14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8AEC3-40B2-197C-9C39-74E22214A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842D-3779-409F-BB3F-D4756DF3580C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263E1-91A8-0287-5CF5-0F81385EE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BAB8B-6FB0-DFE2-A5DA-7F4932CE9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77D1-3396-4559-86CA-A1F210CD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6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29E1F8-45FF-1BAA-9368-8324907E33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D7F131-7977-5F98-6744-F5CE85963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81452-0509-F45A-A805-1F4523033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842D-3779-409F-BB3F-D4756DF3580C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C0B2F-AC8D-AF44-BC41-CDF2F1E98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BED9A-462E-873F-9B29-09D7823DE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77D1-3396-4559-86CA-A1F210CD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22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63155-D640-92B6-FB94-A4C819635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12643-286E-6B3A-3038-7CA71C0E3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D827D-DD2B-16E1-352B-68B9AB7F4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842D-3779-409F-BB3F-D4756DF3580C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FBC1E-59F6-8662-5951-F13F099EB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CCC4E-F99D-958E-C183-2844E5B14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77D1-3396-4559-86CA-A1F210CD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DC121-EA87-81F6-B208-DAE752532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ED813-39F3-5024-1065-70A6AC562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8CF80-5C27-7718-F17B-09A4A81F6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842D-3779-409F-BB3F-D4756DF3580C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BC89E-2952-C929-DED5-499AE178F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1D78B-A2E9-1922-8483-EA25A4984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77D1-3396-4559-86CA-A1F210CD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8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F4FFD-4DE2-B748-1EAB-249F8D18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E8F52-4F16-BAE1-769D-938499F792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018263-D702-537B-3092-89E98FAD2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31A7B-0561-0CAA-039F-9A745A5BA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842D-3779-409F-BB3F-D4756DF3580C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3C48A-2D6D-B3FD-29B0-53DE3F151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60852-AE0B-4EA7-5076-6A88C29E2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77D1-3396-4559-86CA-A1F210CD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02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D33A8-A37B-736A-A359-CC295A3C9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2A083-9F3B-F5ED-9AB0-FE68AE89C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B0AA7-ABC0-6738-3CB1-118F075B0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6ECC16-AE07-D1B0-89D8-BD5E12D021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C1BCCA-249C-993A-8690-B585609019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4FD6E3-E739-1D9F-AD77-10DF1B773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842D-3779-409F-BB3F-D4756DF3580C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95C0BC-125F-B8DB-C8FD-710C5D2A9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4E057-93EB-4C57-CF0D-B751A0A38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77D1-3396-4559-86CA-A1F210CD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5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58319-58D7-7841-0752-82078A6DF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B99460-2571-2D4D-0F8D-DB97AA511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842D-3779-409F-BB3F-D4756DF3580C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1CB63C-6B44-05A2-0D75-103645C5D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3CF75F-B199-074F-D436-1A1B87277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77D1-3396-4559-86CA-A1F210CD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24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514E6-C964-E541-2240-FD27752B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842D-3779-409F-BB3F-D4756DF3580C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865A06-2943-F259-BCB2-D728CD83C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5C2399-8A46-B5DD-D058-360F90D43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77D1-3396-4559-86CA-A1F210CD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7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0B748-9B83-16CF-347F-56F774695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D3A33-75D0-4E96-7687-B0B0FA377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4006C-6D7E-A01B-7989-A78AE690D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B7E23-A023-7787-3816-AFC146757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842D-3779-409F-BB3F-D4756DF3580C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07939-4C97-7A34-1E3F-9521D3A7D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21194-C2FB-7F4B-B9F3-9521DFE28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77D1-3396-4559-86CA-A1F210CD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39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7A1B5-ED21-A4B0-271A-ACB18FB0C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21E302-75F6-06B6-A33F-5F16FF00A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00C51D-8F4E-080F-A7AA-508290D1F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50DB9-6E06-214C-7893-40A153B2B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842D-3779-409F-BB3F-D4756DF3580C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88CED-AB4E-7A9C-36EE-B1420B1F4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02FCB-DF75-C5C7-6800-8ED28D3A5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77D1-3396-4559-86CA-A1F210CD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80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627744-123E-CF24-2341-B02A2B5D7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C8C9A-6D3F-14D8-3E61-A80290FC0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60BEB-561D-71C0-2A04-81D552570A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3842D-3779-409F-BB3F-D4756DF3580C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29FB1-B833-8943-6556-2C86B8C423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0CFAE-EE2E-3664-CDF9-F303F44F3B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F77D1-3396-4559-86CA-A1F210CD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7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jetbrains.com/pycharm/download/#section=windows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12">
            <a:extLst>
              <a:ext uri="{FF2B5EF4-FFF2-40B4-BE49-F238E27FC236}">
                <a16:creationId xmlns:a16="http://schemas.microsoft.com/office/drawing/2014/main" id="{8C4BFE58-5EF3-1376-6F66-22F62CDEDDB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3999" y="1211637"/>
            <a:ext cx="91440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rgbClr val="050505"/>
                </a:solidFill>
                <a:effectLst/>
                <a:latin typeface="Tw Cen MT" panose="020B0602020104020603" pitchFamily="34" charset="0"/>
              </a:rPr>
              <a:t>Leaders' School &amp; College Chattogram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7E5F57-323B-7E97-6FEA-A84CAB9AF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141" y="82693"/>
            <a:ext cx="1213717" cy="1211290"/>
          </a:xfrm>
          <a:prstGeom prst="rect">
            <a:avLst/>
          </a:prstGeom>
        </p:spPr>
      </p:pic>
      <p:sp>
        <p:nvSpPr>
          <p:cNvPr id="4" name="Subtitle 12">
            <a:extLst>
              <a:ext uri="{FF2B5EF4-FFF2-40B4-BE49-F238E27FC236}">
                <a16:creationId xmlns:a16="http://schemas.microsoft.com/office/drawing/2014/main" id="{52CAA0E0-3978-DD52-E1C9-4CF286C4BCC1}"/>
              </a:ext>
            </a:extLst>
          </p:cNvPr>
          <p:cNvSpPr txBox="1">
            <a:spLocks/>
          </p:cNvSpPr>
          <p:nvPr/>
        </p:nvSpPr>
        <p:spPr>
          <a:xfrm>
            <a:off x="1343890" y="4968659"/>
            <a:ext cx="9144000" cy="1806648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50505"/>
                </a:solidFill>
                <a:latin typeface="Tw Cen MT" panose="020B0602020104020603" pitchFamily="34" charset="0"/>
              </a:rPr>
              <a:t>Md. Amin Kaiser</a:t>
            </a:r>
          </a:p>
          <a:p>
            <a:r>
              <a:rPr lang="en-US" b="1" dirty="0">
                <a:solidFill>
                  <a:srgbClr val="050505"/>
                </a:solidFill>
                <a:latin typeface="Tw Cen MT" panose="020B0602020104020603" pitchFamily="34" charset="0"/>
              </a:rPr>
              <a:t>B.Sc. in CSE, DUET</a:t>
            </a:r>
          </a:p>
          <a:p>
            <a:r>
              <a:rPr lang="en-US" b="1" dirty="0">
                <a:solidFill>
                  <a:srgbClr val="050505"/>
                </a:solidFill>
                <a:latin typeface="Tw Cen MT" panose="020B0602020104020603" pitchFamily="34" charset="0"/>
              </a:rPr>
              <a:t>Assistant Teacher(ICT)</a:t>
            </a:r>
          </a:p>
          <a:p>
            <a:r>
              <a:rPr lang="en-US" b="1" dirty="0">
                <a:solidFill>
                  <a:srgbClr val="050505"/>
                </a:solidFill>
                <a:latin typeface="Tw Cen MT" panose="020B0602020104020603" pitchFamily="34" charset="0"/>
              </a:rPr>
              <a:t>E-mail: aminkaiser90@gmail.com</a:t>
            </a:r>
          </a:p>
        </p:txBody>
      </p:sp>
      <p:sp>
        <p:nvSpPr>
          <p:cNvPr id="8" name="Subtitle 12">
            <a:extLst>
              <a:ext uri="{FF2B5EF4-FFF2-40B4-BE49-F238E27FC236}">
                <a16:creationId xmlns:a16="http://schemas.microsoft.com/office/drawing/2014/main" id="{7A026345-0A84-9243-135E-EDF86468481B}"/>
              </a:ext>
            </a:extLst>
          </p:cNvPr>
          <p:cNvSpPr txBox="1">
            <a:spLocks/>
          </p:cNvSpPr>
          <p:nvPr/>
        </p:nvSpPr>
        <p:spPr>
          <a:xfrm>
            <a:off x="1523999" y="3161234"/>
            <a:ext cx="9144000" cy="5355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Topic Name: Introduction to Python Programming</a:t>
            </a:r>
          </a:p>
        </p:txBody>
      </p:sp>
      <p:sp>
        <p:nvSpPr>
          <p:cNvPr id="9" name="Subtitle 12">
            <a:extLst>
              <a:ext uri="{FF2B5EF4-FFF2-40B4-BE49-F238E27FC236}">
                <a16:creationId xmlns:a16="http://schemas.microsoft.com/office/drawing/2014/main" id="{DAB3B4AA-171C-A9E2-DC72-B57B96E18620}"/>
              </a:ext>
            </a:extLst>
          </p:cNvPr>
          <p:cNvSpPr txBox="1">
            <a:spLocks/>
          </p:cNvSpPr>
          <p:nvPr/>
        </p:nvSpPr>
        <p:spPr>
          <a:xfrm>
            <a:off x="1523999" y="1735284"/>
            <a:ext cx="9144000" cy="6463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050505"/>
                </a:solidFill>
                <a:latin typeface="Tw Cen MT" panose="020B0602020104020603" pitchFamily="34" charset="0"/>
              </a:rPr>
              <a:t>Class: IX (English Version)</a:t>
            </a:r>
          </a:p>
        </p:txBody>
      </p:sp>
      <p:sp>
        <p:nvSpPr>
          <p:cNvPr id="2" name="Subtitle 12">
            <a:extLst>
              <a:ext uri="{FF2B5EF4-FFF2-40B4-BE49-F238E27FC236}">
                <a16:creationId xmlns:a16="http://schemas.microsoft.com/office/drawing/2014/main" id="{56B85A10-BAFD-159B-DC27-4B9FF2DD633E}"/>
              </a:ext>
            </a:extLst>
          </p:cNvPr>
          <p:cNvSpPr txBox="1">
            <a:spLocks/>
          </p:cNvSpPr>
          <p:nvPr/>
        </p:nvSpPr>
        <p:spPr>
          <a:xfrm>
            <a:off x="1657926" y="2554617"/>
            <a:ext cx="9144000" cy="5355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L#01</a:t>
            </a:r>
          </a:p>
        </p:txBody>
      </p:sp>
    </p:spTree>
    <p:extLst>
      <p:ext uri="{BB962C8B-B14F-4D97-AF65-F5344CB8AC3E}">
        <p14:creationId xmlns:p14="http://schemas.microsoft.com/office/powerpoint/2010/main" val="3666584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C5B95-7EBA-98FC-62CB-0B16DDBAD050}"/>
              </a:ext>
            </a:extLst>
          </p:cNvPr>
          <p:cNvSpPr txBox="1"/>
          <p:nvPr/>
        </p:nvSpPr>
        <p:spPr>
          <a:xfrm>
            <a:off x="310633" y="0"/>
            <a:ext cx="12001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Creating Environment: Your First Python Project</a:t>
            </a:r>
          </a:p>
        </p:txBody>
      </p:sp>
      <p:sp>
        <p:nvSpPr>
          <p:cNvPr id="2" name="Subtitle 12">
            <a:extLst>
              <a:ext uri="{FF2B5EF4-FFF2-40B4-BE49-F238E27FC236}">
                <a16:creationId xmlns:a16="http://schemas.microsoft.com/office/drawing/2014/main" id="{0B0E8319-91DB-DF13-4B0B-D30027F04C96}"/>
              </a:ext>
            </a:extLst>
          </p:cNvPr>
          <p:cNvSpPr txBox="1">
            <a:spLocks/>
          </p:cNvSpPr>
          <p:nvPr/>
        </p:nvSpPr>
        <p:spPr>
          <a:xfrm>
            <a:off x="0" y="1577638"/>
            <a:ext cx="4867564" cy="293516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In the </a:t>
            </a:r>
            <a:r>
              <a:rPr lang="en-US" sz="2800" b="1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Project</a:t>
            </a:r>
            <a:r>
              <a:rPr lang="en-US" sz="2800" b="0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 tool window, select the project root (typically, it is the root node in the project tree), right-click it, and select </a:t>
            </a:r>
            <a:r>
              <a:rPr lang="en-US" sz="2800" b="1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File | New&gt; Python File</a:t>
            </a:r>
          </a:p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19191C"/>
                </a:solidFill>
                <a:latin typeface="Tw Cen MT" panose="020B0602020104020603" pitchFamily="34" charset="0"/>
              </a:rPr>
              <a:t>Type a File name.py(test.py)</a:t>
            </a:r>
            <a:endParaRPr lang="en-US" sz="2800" b="0" i="0" dirty="0">
              <a:solidFill>
                <a:srgbClr val="19191C"/>
              </a:solidFill>
              <a:effectLst/>
              <a:latin typeface="Tw Cen MT" panose="020B06020201040206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B0903D-4531-C06F-3EDA-8E8675613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94" y="4896282"/>
            <a:ext cx="3609975" cy="16097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00B703-6006-DA2A-87EA-ABFB64325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654" y="1577638"/>
            <a:ext cx="7462982" cy="469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016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C5B95-7EBA-98FC-62CB-0B16DDBAD050}"/>
              </a:ext>
            </a:extLst>
          </p:cNvPr>
          <p:cNvSpPr txBox="1"/>
          <p:nvPr/>
        </p:nvSpPr>
        <p:spPr>
          <a:xfrm>
            <a:off x="310633" y="0"/>
            <a:ext cx="12001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Your First Python Program: Print a Message!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12D3AB6-E0C7-5EB8-3673-82BC00740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76" y="2335019"/>
            <a:ext cx="8550469" cy="2671089"/>
          </a:xfrm>
          <a:prstGeom prst="rect">
            <a:avLst/>
          </a:prstGeom>
        </p:spPr>
      </p:pic>
      <p:sp>
        <p:nvSpPr>
          <p:cNvPr id="17" name="Subtitle 12">
            <a:extLst>
              <a:ext uri="{FF2B5EF4-FFF2-40B4-BE49-F238E27FC236}">
                <a16:creationId xmlns:a16="http://schemas.microsoft.com/office/drawing/2014/main" id="{ABCD1621-6F12-3416-EF06-3F4AF0DE7A23}"/>
              </a:ext>
            </a:extLst>
          </p:cNvPr>
          <p:cNvSpPr txBox="1">
            <a:spLocks/>
          </p:cNvSpPr>
          <p:nvPr/>
        </p:nvSpPr>
        <p:spPr>
          <a:xfrm>
            <a:off x="310633" y="1543002"/>
            <a:ext cx="4867564" cy="4801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19191C"/>
                </a:solidFill>
                <a:latin typeface="Tw Cen MT" panose="020B0602020104020603" pitchFamily="34" charset="0"/>
              </a:rPr>
              <a:t>print(“Your Message”)</a:t>
            </a:r>
            <a:endParaRPr lang="en-US" sz="2800" b="0" i="0" dirty="0">
              <a:solidFill>
                <a:srgbClr val="19191C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959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C5B95-7EBA-98FC-62CB-0B16DDBAD050}"/>
              </a:ext>
            </a:extLst>
          </p:cNvPr>
          <p:cNvSpPr txBox="1"/>
          <p:nvPr/>
        </p:nvSpPr>
        <p:spPr>
          <a:xfrm>
            <a:off x="310633" y="0"/>
            <a:ext cx="12001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Run Your Program</a:t>
            </a:r>
          </a:p>
        </p:txBody>
      </p:sp>
      <p:sp>
        <p:nvSpPr>
          <p:cNvPr id="2" name="Subtitle 12">
            <a:extLst>
              <a:ext uri="{FF2B5EF4-FFF2-40B4-BE49-F238E27FC236}">
                <a16:creationId xmlns:a16="http://schemas.microsoft.com/office/drawing/2014/main" id="{0B0E8319-91DB-DF13-4B0B-D30027F04C96}"/>
              </a:ext>
            </a:extLst>
          </p:cNvPr>
          <p:cNvSpPr txBox="1">
            <a:spLocks/>
          </p:cNvSpPr>
          <p:nvPr/>
        </p:nvSpPr>
        <p:spPr>
          <a:xfrm>
            <a:off x="0" y="1577638"/>
            <a:ext cx="6191192" cy="267560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Right-click the editor and select 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Run ‘test'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 from the context menu</a:t>
            </a:r>
          </a:p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Press Ctrl+Shift+F10</a:t>
            </a:r>
          </a:p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Since this Python script contains a main function, you can click an icon          in the gutter.</a:t>
            </a:r>
            <a:endParaRPr lang="en-US" sz="2800" b="0" i="0" dirty="0">
              <a:solidFill>
                <a:srgbClr val="19191C"/>
              </a:solidFill>
              <a:effectLst/>
              <a:latin typeface="Tw Cen MT" panose="020B06020201040206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055AFD-599A-63C6-8F9B-02722E79B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696" y="1195983"/>
            <a:ext cx="5763142" cy="56118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9007E67-44E3-BCA2-F240-4BC29B95E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62" y="4800232"/>
            <a:ext cx="8414327" cy="1867790"/>
          </a:xfrm>
          <a:prstGeom prst="rect">
            <a:avLst/>
          </a:prstGeom>
        </p:spPr>
      </p:pic>
      <p:sp>
        <p:nvSpPr>
          <p:cNvPr id="13" name="Subtitle 12">
            <a:extLst>
              <a:ext uri="{FF2B5EF4-FFF2-40B4-BE49-F238E27FC236}">
                <a16:creationId xmlns:a16="http://schemas.microsoft.com/office/drawing/2014/main" id="{875468C7-9F21-CE25-6DB9-373722328850}"/>
              </a:ext>
            </a:extLst>
          </p:cNvPr>
          <p:cNvSpPr txBox="1">
            <a:spLocks/>
          </p:cNvSpPr>
          <p:nvPr/>
        </p:nvSpPr>
        <p:spPr>
          <a:xfrm>
            <a:off x="0" y="4312135"/>
            <a:ext cx="4867564" cy="4801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Output:</a:t>
            </a:r>
          </a:p>
        </p:txBody>
      </p:sp>
      <p:pic>
        <p:nvPicPr>
          <p:cNvPr id="1026" name="Picture 2" descr="Run icon in the left gutter">
            <a:extLst>
              <a:ext uri="{FF2B5EF4-FFF2-40B4-BE49-F238E27FC236}">
                <a16:creationId xmlns:a16="http://schemas.microsoft.com/office/drawing/2014/main" id="{D9FE1C9F-D02B-07B0-3CEE-2EB04B451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109" y="3420858"/>
            <a:ext cx="45720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515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C5B95-7EBA-98FC-62CB-0B16DDBAD050}"/>
              </a:ext>
            </a:extLst>
          </p:cNvPr>
          <p:cNvSpPr txBox="1"/>
          <p:nvPr/>
        </p:nvSpPr>
        <p:spPr>
          <a:xfrm>
            <a:off x="310633" y="0"/>
            <a:ext cx="12001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Mathematical Operations on print()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F42203-F2CF-6B31-64DF-97DF1B7A7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58" y="1674018"/>
            <a:ext cx="4982998" cy="35099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73CD131-F524-023E-B847-87C683A60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107" y="2296337"/>
            <a:ext cx="2053475" cy="2686050"/>
          </a:xfrm>
          <a:prstGeom prst="rect">
            <a:avLst/>
          </a:prstGeom>
        </p:spPr>
      </p:pic>
      <p:sp>
        <p:nvSpPr>
          <p:cNvPr id="14" name="Subtitle 12">
            <a:extLst>
              <a:ext uri="{FF2B5EF4-FFF2-40B4-BE49-F238E27FC236}">
                <a16:creationId xmlns:a16="http://schemas.microsoft.com/office/drawing/2014/main" id="{9996C992-0571-91C8-69D4-E6FF84132114}"/>
              </a:ext>
            </a:extLst>
          </p:cNvPr>
          <p:cNvSpPr txBox="1">
            <a:spLocks/>
          </p:cNvSpPr>
          <p:nvPr/>
        </p:nvSpPr>
        <p:spPr>
          <a:xfrm>
            <a:off x="8463337" y="1674018"/>
            <a:ext cx="1595063" cy="4801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3657945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C5B95-7EBA-98FC-62CB-0B16DDBAD050}"/>
              </a:ext>
            </a:extLst>
          </p:cNvPr>
          <p:cNvSpPr txBox="1"/>
          <p:nvPr/>
        </p:nvSpPr>
        <p:spPr>
          <a:xfrm>
            <a:off x="310633" y="0"/>
            <a:ext cx="12001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How Python Code is Executed?</a:t>
            </a:r>
          </a:p>
        </p:txBody>
      </p:sp>
      <p:sp>
        <p:nvSpPr>
          <p:cNvPr id="2" name="Subtitle 12">
            <a:extLst>
              <a:ext uri="{FF2B5EF4-FFF2-40B4-BE49-F238E27FC236}">
                <a16:creationId xmlns:a16="http://schemas.microsoft.com/office/drawing/2014/main" id="{0B0E8319-91DB-DF13-4B0B-D30027F04C96}"/>
              </a:ext>
            </a:extLst>
          </p:cNvPr>
          <p:cNvSpPr txBox="1">
            <a:spLocks/>
          </p:cNvSpPr>
          <p:nvPr/>
        </p:nvSpPr>
        <p:spPr>
          <a:xfrm>
            <a:off x="539905" y="1549929"/>
            <a:ext cx="11924146" cy="86793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We are writing our code that’s human-readable, but we know computers only understand 0/1. So how do computers understand our code?</a:t>
            </a:r>
          </a:p>
        </p:txBody>
      </p:sp>
      <p:pic>
        <p:nvPicPr>
          <p:cNvPr id="2050" name="Picture 2" descr="How Does Python Code Run: CPython And Python Difference">
            <a:extLst>
              <a:ext uri="{FF2B5EF4-FFF2-40B4-BE49-F238E27FC236}">
                <a16:creationId xmlns:a16="http://schemas.microsoft.com/office/drawing/2014/main" id="{83C7CC1F-724B-8864-75E6-071302379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726" y="2593350"/>
            <a:ext cx="7421931" cy="4174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7903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C5B95-7EBA-98FC-62CB-0B16DDBAD050}"/>
              </a:ext>
            </a:extLst>
          </p:cNvPr>
          <p:cNvSpPr txBox="1"/>
          <p:nvPr/>
        </p:nvSpPr>
        <p:spPr>
          <a:xfrm>
            <a:off x="3155662" y="33174"/>
            <a:ext cx="58805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Test!</a:t>
            </a:r>
          </a:p>
        </p:txBody>
      </p:sp>
      <p:sp>
        <p:nvSpPr>
          <p:cNvPr id="2" name="Subtitle 12">
            <a:extLst>
              <a:ext uri="{FF2B5EF4-FFF2-40B4-BE49-F238E27FC236}">
                <a16:creationId xmlns:a16="http://schemas.microsoft.com/office/drawing/2014/main" id="{0B0E8319-91DB-DF13-4B0B-D30027F04C96}"/>
              </a:ext>
            </a:extLst>
          </p:cNvPr>
          <p:cNvSpPr txBox="1">
            <a:spLocks/>
          </p:cNvSpPr>
          <p:nvPr/>
        </p:nvSpPr>
        <p:spPr>
          <a:xfrm>
            <a:off x="495819" y="1526145"/>
            <a:ext cx="11009745" cy="4801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Prin</a:t>
            </a:r>
            <a:r>
              <a:rPr lang="en-US" sz="2800" dirty="0">
                <a:solidFill>
                  <a:srgbClr val="19191C"/>
                </a:solidFill>
                <a:latin typeface="Tw Cen MT" panose="020B0602020104020603" pitchFamily="34" charset="0"/>
              </a:rPr>
              <a:t>t Your Name, Roll, Class, School Name on Output Screen</a:t>
            </a:r>
            <a:endParaRPr lang="en-US" sz="2800" b="0" i="0" dirty="0">
              <a:solidFill>
                <a:srgbClr val="19191C"/>
              </a:solidFill>
              <a:effectLst/>
              <a:latin typeface="Tw Cen MT" panose="020B06020201040206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6188F4-49DD-418B-DDF8-B35F61D4F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893" y="2405062"/>
            <a:ext cx="808672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033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C5B95-7EBA-98FC-62CB-0B16DDBAD050}"/>
              </a:ext>
            </a:extLst>
          </p:cNvPr>
          <p:cNvSpPr txBox="1"/>
          <p:nvPr/>
        </p:nvSpPr>
        <p:spPr>
          <a:xfrm>
            <a:off x="1981171" y="16895"/>
            <a:ext cx="8039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Solution!</a:t>
            </a:r>
          </a:p>
        </p:txBody>
      </p:sp>
      <p:sp>
        <p:nvSpPr>
          <p:cNvPr id="2" name="Subtitle 12">
            <a:extLst>
              <a:ext uri="{FF2B5EF4-FFF2-40B4-BE49-F238E27FC236}">
                <a16:creationId xmlns:a16="http://schemas.microsoft.com/office/drawing/2014/main" id="{0B0E8319-91DB-DF13-4B0B-D30027F04C96}"/>
              </a:ext>
            </a:extLst>
          </p:cNvPr>
          <p:cNvSpPr txBox="1">
            <a:spLocks/>
          </p:cNvSpPr>
          <p:nvPr/>
        </p:nvSpPr>
        <p:spPr>
          <a:xfrm>
            <a:off x="495818" y="1531457"/>
            <a:ext cx="11009745" cy="4801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Prin</a:t>
            </a:r>
            <a:r>
              <a:rPr lang="en-US" sz="2800" dirty="0">
                <a:solidFill>
                  <a:srgbClr val="19191C"/>
                </a:solidFill>
                <a:latin typeface="Tw Cen MT" panose="020B0602020104020603" pitchFamily="34" charset="0"/>
              </a:rPr>
              <a:t>t Your Name, Roll, Class, School Name on Output Screen</a:t>
            </a:r>
            <a:endParaRPr lang="en-US" sz="2800" b="0" i="0" dirty="0">
              <a:solidFill>
                <a:srgbClr val="19191C"/>
              </a:solidFill>
              <a:effectLst/>
              <a:latin typeface="Tw Cen MT" panose="020B06020201040206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5F254A-01DE-285C-C6C0-ED84847BF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29" y="2366092"/>
            <a:ext cx="10903334" cy="228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03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C5B95-7EBA-98FC-62CB-0B16DDBAD050}"/>
              </a:ext>
            </a:extLst>
          </p:cNvPr>
          <p:cNvSpPr txBox="1"/>
          <p:nvPr/>
        </p:nvSpPr>
        <p:spPr>
          <a:xfrm>
            <a:off x="1981171" y="16895"/>
            <a:ext cx="8039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Q/A Session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341AB8-84F4-0A0C-CDE9-CCFBDA945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086" y="2080094"/>
            <a:ext cx="3621827" cy="362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989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AD8830-BABF-4759-ACB1-A651EC28A45E}"/>
              </a:ext>
            </a:extLst>
          </p:cNvPr>
          <p:cNvSpPr txBox="1"/>
          <p:nvPr/>
        </p:nvSpPr>
        <p:spPr>
          <a:xfrm>
            <a:off x="2361234" y="17110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Contents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ubtitle 12">
            <a:extLst>
              <a:ext uri="{FF2B5EF4-FFF2-40B4-BE49-F238E27FC236}">
                <a16:creationId xmlns:a16="http://schemas.microsoft.com/office/drawing/2014/main" id="{29830338-ECE8-5C0E-6420-7FD0496082A0}"/>
              </a:ext>
            </a:extLst>
          </p:cNvPr>
          <p:cNvSpPr txBox="1">
            <a:spLocks/>
          </p:cNvSpPr>
          <p:nvPr/>
        </p:nvSpPr>
        <p:spPr>
          <a:xfrm>
            <a:off x="2361234" y="1443411"/>
            <a:ext cx="6964777" cy="453560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What is Programming?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What is Programming Language?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Why We Choose Python?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Creating Environment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Your First Python Program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How to Run Your Program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How Python Code is Executed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A Simple Test!</a:t>
            </a:r>
          </a:p>
        </p:txBody>
      </p:sp>
    </p:spTree>
    <p:extLst>
      <p:ext uri="{BB962C8B-B14F-4D97-AF65-F5344CB8AC3E}">
        <p14:creationId xmlns:p14="http://schemas.microsoft.com/office/powerpoint/2010/main" val="4285571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AD8830-BABF-4759-ACB1-A651EC28A45E}"/>
              </a:ext>
            </a:extLst>
          </p:cNvPr>
          <p:cNvSpPr txBox="1"/>
          <p:nvPr/>
        </p:nvSpPr>
        <p:spPr>
          <a:xfrm>
            <a:off x="2456484" y="17110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Have you Ever Made a Recipe?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imple Pancake Recipe Card | Recipe Card Template">
            <a:extLst>
              <a:ext uri="{FF2B5EF4-FFF2-40B4-BE49-F238E27FC236}">
                <a16:creationId xmlns:a16="http://schemas.microsoft.com/office/drawing/2014/main" id="{63C5808B-A222-6B10-6F55-3DDD89768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50" y="1136073"/>
            <a:ext cx="4295468" cy="555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title 12">
            <a:extLst>
              <a:ext uri="{FF2B5EF4-FFF2-40B4-BE49-F238E27FC236}">
                <a16:creationId xmlns:a16="http://schemas.microsoft.com/office/drawing/2014/main" id="{29830338-ECE8-5C0E-6420-7FD0496082A0}"/>
              </a:ext>
            </a:extLst>
          </p:cNvPr>
          <p:cNvSpPr txBox="1">
            <a:spLocks/>
          </p:cNvSpPr>
          <p:nvPr/>
        </p:nvSpPr>
        <p:spPr>
          <a:xfrm>
            <a:off x="4996873" y="2023246"/>
            <a:ext cx="6964777" cy="5355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We need to Follow some instructions!</a:t>
            </a:r>
          </a:p>
        </p:txBody>
      </p:sp>
      <p:sp>
        <p:nvSpPr>
          <p:cNvPr id="3" name="Subtitle 12">
            <a:extLst>
              <a:ext uri="{FF2B5EF4-FFF2-40B4-BE49-F238E27FC236}">
                <a16:creationId xmlns:a16="http://schemas.microsoft.com/office/drawing/2014/main" id="{D164FB2F-D112-E988-0B04-A3E1D2BE3E5B}"/>
              </a:ext>
            </a:extLst>
          </p:cNvPr>
          <p:cNvSpPr txBox="1">
            <a:spLocks/>
          </p:cNvSpPr>
          <p:nvPr/>
        </p:nvSpPr>
        <p:spPr>
          <a:xfrm>
            <a:off x="4525818" y="4137632"/>
            <a:ext cx="7435832" cy="97872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Finally, we will be able to make a delicious item.</a:t>
            </a:r>
          </a:p>
        </p:txBody>
      </p:sp>
    </p:spTree>
    <p:extLst>
      <p:ext uri="{BB962C8B-B14F-4D97-AF65-F5344CB8AC3E}">
        <p14:creationId xmlns:p14="http://schemas.microsoft.com/office/powerpoint/2010/main" val="110578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AD8830-BABF-4759-ACB1-A651EC28A45E}"/>
              </a:ext>
            </a:extLst>
          </p:cNvPr>
          <p:cNvSpPr txBox="1"/>
          <p:nvPr/>
        </p:nvSpPr>
        <p:spPr>
          <a:xfrm>
            <a:off x="2456484" y="17110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What is Programming?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ubtitle 12">
            <a:extLst>
              <a:ext uri="{FF2B5EF4-FFF2-40B4-BE49-F238E27FC236}">
                <a16:creationId xmlns:a16="http://schemas.microsoft.com/office/drawing/2014/main" id="{29830338-ECE8-5C0E-6420-7FD0496082A0}"/>
              </a:ext>
            </a:extLst>
          </p:cNvPr>
          <p:cNvSpPr txBox="1">
            <a:spLocks/>
          </p:cNvSpPr>
          <p:nvPr/>
        </p:nvSpPr>
        <p:spPr>
          <a:xfrm>
            <a:off x="554141" y="1777374"/>
            <a:ext cx="6696364" cy="5355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Computer only understand 0 and 1</a:t>
            </a:r>
          </a:p>
        </p:txBody>
      </p:sp>
      <p:sp>
        <p:nvSpPr>
          <p:cNvPr id="3" name="Subtitle 12">
            <a:extLst>
              <a:ext uri="{FF2B5EF4-FFF2-40B4-BE49-F238E27FC236}">
                <a16:creationId xmlns:a16="http://schemas.microsoft.com/office/drawing/2014/main" id="{D164FB2F-D112-E988-0B04-A3E1D2BE3E5B}"/>
              </a:ext>
            </a:extLst>
          </p:cNvPr>
          <p:cNvSpPr txBox="1">
            <a:spLocks/>
          </p:cNvSpPr>
          <p:nvPr/>
        </p:nvSpPr>
        <p:spPr>
          <a:xfrm>
            <a:off x="554141" y="2640771"/>
            <a:ext cx="7075055" cy="97872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We need to give instructions to a computer on what to do</a:t>
            </a:r>
          </a:p>
        </p:txBody>
      </p:sp>
      <p:sp>
        <p:nvSpPr>
          <p:cNvPr id="4" name="Subtitle 12">
            <a:extLst>
              <a:ext uri="{FF2B5EF4-FFF2-40B4-BE49-F238E27FC236}">
                <a16:creationId xmlns:a16="http://schemas.microsoft.com/office/drawing/2014/main" id="{C4C5DE3C-525C-67DB-1B8C-B78090BC1BA2}"/>
              </a:ext>
            </a:extLst>
          </p:cNvPr>
          <p:cNvSpPr txBox="1">
            <a:spLocks/>
          </p:cNvSpPr>
          <p:nvPr/>
        </p:nvSpPr>
        <p:spPr>
          <a:xfrm>
            <a:off x="554140" y="3747626"/>
            <a:ext cx="7075055" cy="97872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Program is a set of instructions to do a particular task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3A19E90-D798-F6BE-2FD1-5A85C7BB2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024" y="1246214"/>
            <a:ext cx="4207121" cy="420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618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AD8830-BABF-4759-ACB1-A651EC28A45E}"/>
              </a:ext>
            </a:extLst>
          </p:cNvPr>
          <p:cNvSpPr txBox="1"/>
          <p:nvPr/>
        </p:nvSpPr>
        <p:spPr>
          <a:xfrm>
            <a:off x="2456484" y="17110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What is Programming Language?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ubtitle 12">
            <a:extLst>
              <a:ext uri="{FF2B5EF4-FFF2-40B4-BE49-F238E27FC236}">
                <a16:creationId xmlns:a16="http://schemas.microsoft.com/office/drawing/2014/main" id="{29830338-ECE8-5C0E-6420-7FD0496082A0}"/>
              </a:ext>
            </a:extLst>
          </p:cNvPr>
          <p:cNvSpPr txBox="1">
            <a:spLocks/>
          </p:cNvSpPr>
          <p:nvPr/>
        </p:nvSpPr>
        <p:spPr>
          <a:xfrm>
            <a:off x="554141" y="1586874"/>
            <a:ext cx="6696364" cy="97872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We use language to communicate with each other</a:t>
            </a:r>
          </a:p>
        </p:txBody>
      </p:sp>
      <p:sp>
        <p:nvSpPr>
          <p:cNvPr id="3" name="Subtitle 12">
            <a:extLst>
              <a:ext uri="{FF2B5EF4-FFF2-40B4-BE49-F238E27FC236}">
                <a16:creationId xmlns:a16="http://schemas.microsoft.com/office/drawing/2014/main" id="{D164FB2F-D112-E988-0B04-A3E1D2BE3E5B}"/>
              </a:ext>
            </a:extLst>
          </p:cNvPr>
          <p:cNvSpPr txBox="1">
            <a:spLocks/>
          </p:cNvSpPr>
          <p:nvPr/>
        </p:nvSpPr>
        <p:spPr>
          <a:xfrm>
            <a:off x="554139" y="2593624"/>
            <a:ext cx="7075055" cy="1421928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To communicate with computer: for giving instructions, we need to use a language</a:t>
            </a:r>
          </a:p>
        </p:txBody>
      </p:sp>
      <p:sp>
        <p:nvSpPr>
          <p:cNvPr id="4" name="Subtitle 12">
            <a:extLst>
              <a:ext uri="{FF2B5EF4-FFF2-40B4-BE49-F238E27FC236}">
                <a16:creationId xmlns:a16="http://schemas.microsoft.com/office/drawing/2014/main" id="{C4C5DE3C-525C-67DB-1B8C-B78090BC1BA2}"/>
              </a:ext>
            </a:extLst>
          </p:cNvPr>
          <p:cNvSpPr txBox="1">
            <a:spLocks/>
          </p:cNvSpPr>
          <p:nvPr/>
        </p:nvSpPr>
        <p:spPr>
          <a:xfrm>
            <a:off x="480249" y="4015552"/>
            <a:ext cx="7075055" cy="97872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Python is one kind of Programming Language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81AF476-76C8-2E8B-6F71-A90BEE65B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364" y="1586874"/>
            <a:ext cx="3904368" cy="3904368"/>
          </a:xfrm>
          <a:prstGeom prst="rect">
            <a:avLst/>
          </a:prstGeom>
        </p:spPr>
      </p:pic>
      <p:sp>
        <p:nvSpPr>
          <p:cNvPr id="13" name="Subtitle 12">
            <a:extLst>
              <a:ext uri="{FF2B5EF4-FFF2-40B4-BE49-F238E27FC236}">
                <a16:creationId xmlns:a16="http://schemas.microsoft.com/office/drawing/2014/main" id="{3BB8687F-EAF2-B910-ABC4-95E305A591CF}"/>
              </a:ext>
            </a:extLst>
          </p:cNvPr>
          <p:cNvSpPr txBox="1">
            <a:spLocks/>
          </p:cNvSpPr>
          <p:nvPr/>
        </p:nvSpPr>
        <p:spPr>
          <a:xfrm>
            <a:off x="480249" y="5156243"/>
            <a:ext cx="7075055" cy="5355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C, C++, Java, C#, JavaScript etc.</a:t>
            </a:r>
          </a:p>
        </p:txBody>
      </p:sp>
    </p:spTree>
    <p:extLst>
      <p:ext uri="{BB962C8B-B14F-4D97-AF65-F5344CB8AC3E}">
        <p14:creationId xmlns:p14="http://schemas.microsoft.com/office/powerpoint/2010/main" val="1109263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AD8830-BABF-4759-ACB1-A651EC28A45E}"/>
              </a:ext>
            </a:extLst>
          </p:cNvPr>
          <p:cNvSpPr txBox="1"/>
          <p:nvPr/>
        </p:nvSpPr>
        <p:spPr>
          <a:xfrm>
            <a:off x="2456484" y="17110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Why we choose Python?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ubtitle 12">
            <a:extLst>
              <a:ext uri="{FF2B5EF4-FFF2-40B4-BE49-F238E27FC236}">
                <a16:creationId xmlns:a16="http://schemas.microsoft.com/office/drawing/2014/main" id="{29830338-ECE8-5C0E-6420-7FD0496082A0}"/>
              </a:ext>
            </a:extLst>
          </p:cNvPr>
          <p:cNvSpPr txBox="1">
            <a:spLocks/>
          </p:cNvSpPr>
          <p:nvPr/>
        </p:nvSpPr>
        <p:spPr>
          <a:xfrm>
            <a:off x="554141" y="1586874"/>
            <a:ext cx="4692114" cy="5355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Easy to learn and read</a:t>
            </a:r>
          </a:p>
        </p:txBody>
      </p:sp>
      <p:sp>
        <p:nvSpPr>
          <p:cNvPr id="3" name="Subtitle 12">
            <a:extLst>
              <a:ext uri="{FF2B5EF4-FFF2-40B4-BE49-F238E27FC236}">
                <a16:creationId xmlns:a16="http://schemas.microsoft.com/office/drawing/2014/main" id="{D164FB2F-D112-E988-0B04-A3E1D2BE3E5B}"/>
              </a:ext>
            </a:extLst>
          </p:cNvPr>
          <p:cNvSpPr txBox="1">
            <a:spLocks/>
          </p:cNvSpPr>
          <p:nvPr/>
        </p:nvSpPr>
        <p:spPr>
          <a:xfrm>
            <a:off x="554141" y="2366677"/>
            <a:ext cx="4461205" cy="275152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Versatile: </a:t>
            </a:r>
            <a:r>
              <a:rPr lang="en-US" sz="3200" b="1" dirty="0">
                <a:latin typeface="Tw Cen MT" panose="020B0602020104020603" pitchFamily="34" charset="0"/>
              </a:rPr>
              <a:t>Web Development, Data Analysis, Scientific Computing, Artificial Intelligence, Machine Learning, Automation</a:t>
            </a:r>
            <a:endParaRPr lang="en-US" sz="3200" b="1" dirty="0">
              <a:solidFill>
                <a:srgbClr val="050505"/>
              </a:solidFill>
              <a:latin typeface="Tw Cen MT" panose="020B0602020104020603" pitchFamily="34" charset="0"/>
            </a:endParaRPr>
          </a:p>
        </p:txBody>
      </p:sp>
      <p:pic>
        <p:nvPicPr>
          <p:cNvPr id="2050" name="Picture 2" descr="Why Is Python So Popular?. Python is the most popular programming… | by  Doga Ozgon | Becoming Human: Artificial Intelligence Magazine">
            <a:extLst>
              <a:ext uri="{FF2B5EF4-FFF2-40B4-BE49-F238E27FC236}">
                <a16:creationId xmlns:a16="http://schemas.microsoft.com/office/drawing/2014/main" id="{F78BC086-CEDC-B758-33EE-B04361695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346" y="1719269"/>
            <a:ext cx="6973454" cy="425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365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AD8830-BABF-4759-ACB1-A651EC28A45E}"/>
              </a:ext>
            </a:extLst>
          </p:cNvPr>
          <p:cNvSpPr txBox="1"/>
          <p:nvPr/>
        </p:nvSpPr>
        <p:spPr>
          <a:xfrm>
            <a:off x="310633" y="171102"/>
            <a:ext cx="12001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Creating Environment: Installing Python and PyCharm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ubtitle 12">
            <a:extLst>
              <a:ext uri="{FF2B5EF4-FFF2-40B4-BE49-F238E27FC236}">
                <a16:creationId xmlns:a16="http://schemas.microsoft.com/office/drawing/2014/main" id="{29830338-ECE8-5C0E-6420-7FD0496082A0}"/>
              </a:ext>
            </a:extLst>
          </p:cNvPr>
          <p:cNvSpPr txBox="1">
            <a:spLocks/>
          </p:cNvSpPr>
          <p:nvPr/>
        </p:nvSpPr>
        <p:spPr>
          <a:xfrm>
            <a:off x="97946" y="1586874"/>
            <a:ext cx="5855895" cy="86793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To install Python: visit </a:t>
            </a:r>
            <a:r>
              <a:rPr lang="en-US" dirty="0">
                <a:latin typeface="Tw Cen MT" panose="020B0602020104020603" pitchFamily="34" charset="0"/>
                <a:hlinkClick r:id="rId2"/>
              </a:rPr>
              <a:t>https://www.python.org/downloads/ - </a:t>
            </a:r>
            <a:endParaRPr lang="en-US" sz="3200" b="1" dirty="0">
              <a:solidFill>
                <a:srgbClr val="050505"/>
              </a:solidFill>
              <a:latin typeface="Tw Cen MT" panose="020B0602020104020603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8517443-0E5D-CBF0-BDA4-A2D6958DF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325" y="2547195"/>
            <a:ext cx="10348383" cy="421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287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ubtitle 12">
            <a:extLst>
              <a:ext uri="{FF2B5EF4-FFF2-40B4-BE49-F238E27FC236}">
                <a16:creationId xmlns:a16="http://schemas.microsoft.com/office/drawing/2014/main" id="{29830338-ECE8-5C0E-6420-7FD0496082A0}"/>
              </a:ext>
            </a:extLst>
          </p:cNvPr>
          <p:cNvSpPr txBox="1">
            <a:spLocks/>
          </p:cNvSpPr>
          <p:nvPr/>
        </p:nvSpPr>
        <p:spPr>
          <a:xfrm>
            <a:off x="97946" y="1586874"/>
            <a:ext cx="6715299" cy="86793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50505"/>
                </a:solidFill>
                <a:latin typeface="Tw Cen MT" panose="020B0602020104020603" pitchFamily="34" charset="0"/>
              </a:rPr>
              <a:t>To install PyCharm: visit </a:t>
            </a:r>
            <a:r>
              <a:rPr lang="en-US" dirty="0">
                <a:hlinkClick r:id="rId2"/>
              </a:rPr>
              <a:t>https://www.jetbrains.com/pycharm/download/</a:t>
            </a:r>
            <a:endParaRPr lang="en-US" sz="3200" b="1" dirty="0">
              <a:solidFill>
                <a:srgbClr val="050505"/>
              </a:solidFill>
              <a:latin typeface="Tw Cen MT" panose="020B0602020104020603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5357A1A-6449-5C96-D4E7-9F99880C2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87" y="2454804"/>
            <a:ext cx="10886057" cy="43063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AC5B95-7EBA-98FC-62CB-0B16DDBAD050}"/>
              </a:ext>
            </a:extLst>
          </p:cNvPr>
          <p:cNvSpPr txBox="1"/>
          <p:nvPr/>
        </p:nvSpPr>
        <p:spPr>
          <a:xfrm>
            <a:off x="310633" y="0"/>
            <a:ext cx="12001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Creating Environment: Installing Python and PyCharm</a:t>
            </a:r>
          </a:p>
        </p:txBody>
      </p:sp>
    </p:spTree>
    <p:extLst>
      <p:ext uri="{BB962C8B-B14F-4D97-AF65-F5344CB8AC3E}">
        <p14:creationId xmlns:p14="http://schemas.microsoft.com/office/powerpoint/2010/main" val="2651079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CBB15A7-47E8-4EAC-90A8-B28E019F27CE}"/>
              </a:ext>
            </a:extLst>
          </p:cNvPr>
          <p:cNvSpPr/>
          <p:nvPr/>
        </p:nvSpPr>
        <p:spPr>
          <a:xfrm>
            <a:off x="5378756" y="878988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2015C-BAA0-4C29-99B3-5FFA6F050DB3}"/>
              </a:ext>
            </a:extLst>
          </p:cNvPr>
          <p:cNvSpPr/>
          <p:nvPr/>
        </p:nvSpPr>
        <p:spPr>
          <a:xfrm>
            <a:off x="5689906" y="878988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632B13-756D-45FB-876C-5FE549B4B23B}"/>
              </a:ext>
            </a:extLst>
          </p:cNvPr>
          <p:cNvSpPr/>
          <p:nvPr/>
        </p:nvSpPr>
        <p:spPr>
          <a:xfrm>
            <a:off x="6000692" y="878988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63DDE-1919-44A6-A4D2-8D6BC9B9066C}"/>
              </a:ext>
            </a:extLst>
          </p:cNvPr>
          <p:cNvSpPr/>
          <p:nvPr/>
        </p:nvSpPr>
        <p:spPr>
          <a:xfrm>
            <a:off x="6311478" y="878988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32DD51-99F2-4B52-A97E-203D6446D0AE}"/>
              </a:ext>
            </a:extLst>
          </p:cNvPr>
          <p:cNvSpPr/>
          <p:nvPr/>
        </p:nvSpPr>
        <p:spPr>
          <a:xfrm>
            <a:off x="6622745" y="878988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C5B95-7EBA-98FC-62CB-0B16DDBAD050}"/>
              </a:ext>
            </a:extLst>
          </p:cNvPr>
          <p:cNvSpPr txBox="1"/>
          <p:nvPr/>
        </p:nvSpPr>
        <p:spPr>
          <a:xfrm>
            <a:off x="310633" y="0"/>
            <a:ext cx="12001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Creating Environment: Your First Python Project</a:t>
            </a:r>
          </a:p>
        </p:txBody>
      </p:sp>
      <p:pic>
        <p:nvPicPr>
          <p:cNvPr id="1026" name="Picture 2" descr="Create a new project">
            <a:extLst>
              <a:ext uri="{FF2B5EF4-FFF2-40B4-BE49-F238E27FC236}">
                <a16:creationId xmlns:a16="http://schemas.microsoft.com/office/drawing/2014/main" id="{9DD29B51-A95F-F42A-DBF5-CB70E2E0F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966" y="1069488"/>
            <a:ext cx="8233077" cy="5718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ubtitle 12">
            <a:extLst>
              <a:ext uri="{FF2B5EF4-FFF2-40B4-BE49-F238E27FC236}">
                <a16:creationId xmlns:a16="http://schemas.microsoft.com/office/drawing/2014/main" id="{BA309884-1160-83F4-3173-6EDB7242EE4C}"/>
              </a:ext>
            </a:extLst>
          </p:cNvPr>
          <p:cNvSpPr txBox="1">
            <a:spLocks/>
          </p:cNvSpPr>
          <p:nvPr/>
        </p:nvSpPr>
        <p:spPr>
          <a:xfrm>
            <a:off x="0" y="1577638"/>
            <a:ext cx="3639127" cy="332296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If you’re on the </a:t>
            </a:r>
            <a:r>
              <a:rPr lang="en-US" sz="2800" b="0" i="0" u="none" strike="noStrike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Welcome screen</a:t>
            </a:r>
            <a:r>
              <a:rPr lang="en-US" sz="2800" b="0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, click </a:t>
            </a:r>
            <a:r>
              <a:rPr lang="en-US" sz="2800" b="1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New Project</a:t>
            </a:r>
            <a:r>
              <a:rPr lang="en-US" sz="2800" b="0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.</a:t>
            </a:r>
          </a:p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If you’ve already got any project open, choose </a:t>
            </a:r>
            <a:r>
              <a:rPr lang="en-US" sz="2800" b="1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File | New Project</a:t>
            </a:r>
            <a:r>
              <a:rPr lang="en-US" sz="2800" b="0" i="0" dirty="0">
                <a:solidFill>
                  <a:srgbClr val="19191C"/>
                </a:solidFill>
                <a:effectLst/>
                <a:latin typeface="Tw Cen MT" panose="020B0602020104020603" pitchFamily="34" charset="0"/>
              </a:rPr>
              <a:t> from the main menu.</a:t>
            </a:r>
          </a:p>
        </p:txBody>
      </p:sp>
    </p:spTree>
    <p:extLst>
      <p:ext uri="{BB962C8B-B14F-4D97-AF65-F5344CB8AC3E}">
        <p14:creationId xmlns:p14="http://schemas.microsoft.com/office/powerpoint/2010/main" val="2267843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477</Words>
  <Application>Microsoft Office PowerPoint</Application>
  <PresentationFormat>Widescreen</PresentationFormat>
  <Paragraphs>58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Tw Cen 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Amin Kaiser</dc:creator>
  <cp:lastModifiedBy>Amin Kaiser</cp:lastModifiedBy>
  <cp:revision>33</cp:revision>
  <dcterms:created xsi:type="dcterms:W3CDTF">2023-06-04T14:05:58Z</dcterms:created>
  <dcterms:modified xsi:type="dcterms:W3CDTF">2023-06-10T08:05:00Z</dcterms:modified>
</cp:coreProperties>
</file>