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77" r:id="rId7"/>
    <p:sldId id="260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  <p:sldId id="279" r:id="rId21"/>
    <p:sldId id="278" r:id="rId22"/>
    <p:sldId id="267" r:id="rId23"/>
    <p:sldId id="266" r:id="rId24"/>
    <p:sldId id="276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49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24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06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735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62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8781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55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6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889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49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73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302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23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6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29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797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D9D2-B615-4C16-A560-82197119F6CF}" type="datetimeFigureOut">
              <a:rPr lang="en-PK" smtClean="0"/>
              <a:t>06/11/2023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6E470-66D0-484F-8BFB-AAA8EAF565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91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ACTIVITIES BY SINDH </a:t>
            </a:r>
            <a:br>
              <a:rPr lang="en-US" dirty="0"/>
            </a:br>
            <a:r>
              <a:rPr lang="en-US" dirty="0"/>
              <a:t>GOVERNMENT UNDER PRMI</a:t>
            </a:r>
            <a:br>
              <a:rPr lang="en-US" dirty="0"/>
            </a:br>
            <a:r>
              <a:rPr lang="en-US" sz="2000" dirty="0"/>
              <a:t>November 2023</a:t>
            </a:r>
            <a:br>
              <a:rPr lang="en-US" dirty="0"/>
            </a:br>
            <a:endParaRPr lang="en-P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6A009-BB9D-DCF9-05EB-1D60362A95BD}"/>
              </a:ext>
            </a:extLst>
          </p:cNvPr>
          <p:cNvSpPr txBox="1"/>
          <p:nvPr/>
        </p:nvSpPr>
        <p:spPr>
          <a:xfrm>
            <a:off x="167951" y="5483395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Government of Sindh </a:t>
            </a:r>
            <a:br>
              <a:rPr lang="en-US" sz="1800" dirty="0"/>
            </a:br>
            <a:r>
              <a:rPr lang="en-US" sz="1800" dirty="0"/>
              <a:t>Investment Department</a:t>
            </a:r>
            <a:br>
              <a:rPr lang="en-US" sz="1800" dirty="0"/>
            </a:br>
            <a:r>
              <a:rPr lang="en-US" sz="1800" dirty="0"/>
              <a:t>Project Implementation Unit (PIU)</a:t>
            </a:r>
            <a:br>
              <a:rPr lang="en-US" sz="1800" dirty="0"/>
            </a:br>
            <a:r>
              <a:rPr lang="en-US" sz="1800" dirty="0"/>
              <a:t>Competitive &amp; Livable City of Karachi (CLICK)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732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E9B63-835A-664A-765A-9F14D6BE5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1" t="13164" r="32215" b="55950"/>
          <a:stretch/>
        </p:blipFill>
        <p:spPr>
          <a:xfrm>
            <a:off x="1596435" y="793101"/>
            <a:ext cx="9164871" cy="39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8FFB3-7154-4717-AFA3-372E90380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1" t="13839" r="32026" b="24051"/>
          <a:stretch/>
        </p:blipFill>
        <p:spPr>
          <a:xfrm>
            <a:off x="3035205" y="793101"/>
            <a:ext cx="6308202" cy="5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CFBC8-E6FD-783E-DE46-E39EA4D4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2" t="12995" r="31930" b="46498"/>
          <a:stretch/>
        </p:blipFill>
        <p:spPr>
          <a:xfrm>
            <a:off x="653142" y="755597"/>
            <a:ext cx="6025449" cy="340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5F492-0AB3-17CA-106C-C791EF3B9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06" t="20929" r="32026" b="26244"/>
          <a:stretch/>
        </p:blipFill>
        <p:spPr>
          <a:xfrm>
            <a:off x="6665917" y="1154748"/>
            <a:ext cx="4872941" cy="36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658A0-8C2D-ABF0-0980-9C835FF68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6" t="13164" r="32215" b="38397"/>
          <a:stretch/>
        </p:blipFill>
        <p:spPr>
          <a:xfrm>
            <a:off x="2374738" y="793101"/>
            <a:ext cx="7442521" cy="51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C2CF1-6C7B-886C-8FBD-2ADD50B87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7" t="13333" r="32310" b="14093"/>
          <a:stretch/>
        </p:blipFill>
        <p:spPr>
          <a:xfrm>
            <a:off x="3055716" y="747578"/>
            <a:ext cx="5683170" cy="58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5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73DA1-9B28-ABC6-98A8-0890055B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6" t="13164" r="32026" b="41941"/>
          <a:stretch/>
        </p:blipFill>
        <p:spPr>
          <a:xfrm>
            <a:off x="2731625" y="793101"/>
            <a:ext cx="7149239" cy="45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10A67-2CB6-643C-4372-337E0E089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1" t="18326" r="32216" b="24388"/>
          <a:stretch/>
        </p:blipFill>
        <p:spPr>
          <a:xfrm>
            <a:off x="2935728" y="793101"/>
            <a:ext cx="6507156" cy="53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DE4C6B-24AB-F3B4-87C8-42950A44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5" t="13333" r="31931" b="65064"/>
          <a:stretch/>
        </p:blipFill>
        <p:spPr>
          <a:xfrm>
            <a:off x="2523281" y="755597"/>
            <a:ext cx="7315200" cy="22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3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r>
              <a:rPr lang="en-US" sz="3600" dirty="0"/>
              <a:t>Provincial Working Groups/PIU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Project Implementation Unit, CLICK, Sindh Investment Department is functional with its Specialists, i.e. Senior Manager (BPR), Communication Specialist, Procurement Specialist, Sr. Automation Specialist and Legal Specialist;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A Provincial Steering Committee on Regulatory Modernization and Automation is constituted to steer the progress under To-Be (Re-Engineering) exercise &amp; Automation into S-BOSS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78909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Reforms Implemented under PRMI    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lphaLcParenR"/>
            </a:pPr>
            <a:r>
              <a:rPr lang="en-US" sz="5600" b="1" dirty="0"/>
              <a:t>Under PRMI, CLICK PIU, Sindh Investment Dept being focal department on PRMI has received Appreciation Letter from President of Pakistan on the launch of </a:t>
            </a:r>
            <a:r>
              <a:rPr lang="en-US" sz="5600" b="1" dirty="0" err="1"/>
              <a:t>Asaan</a:t>
            </a:r>
            <a:r>
              <a:rPr lang="en-US" sz="5600" b="1" dirty="0"/>
              <a:t> </a:t>
            </a:r>
            <a:r>
              <a:rPr lang="en-US" sz="5600" b="1" dirty="0" err="1"/>
              <a:t>Karobar</a:t>
            </a:r>
            <a:r>
              <a:rPr lang="en-US" sz="5600" b="1" dirty="0"/>
              <a:t> Web-Portal on behalf of Chief Secretary Sindh having completed 19 reforms for simplification, elimination and modernization in Sindh: </a:t>
            </a:r>
          </a:p>
          <a:p>
            <a:pPr marL="514350" indent="-514350" algn="l">
              <a:buFont typeface="+mj-lt"/>
              <a:buAutoNum type="alphaLcParenR"/>
            </a:pPr>
            <a:endParaRPr lang="en-US" sz="2400" b="1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6400" b="1" u="sng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Implemented Reforms:</a:t>
            </a:r>
            <a:endParaRPr lang="en-PK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Drug License Validity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extended from 2 to 5 years.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 Workshop License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validity extended from 1 to 3 years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Fisheries License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Validity extended from 1 to 3 years. 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Online &amp; Timely registration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partnerships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within seven (07) days 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Online portal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building plan approvals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20%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10%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reduced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Apprenticeship requirement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SMEs. 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Special Commercial bench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expedite commercial dispute resolution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Alternate Dispute Resolution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introduced via amended CPC; Arbitrators onboard;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Online Case Management System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introduced.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Multiple inspections/assessments eliminated by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Multiple inspections eliminated by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SBCA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Timely Drug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Liscense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issuance enforced; 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Time-based issuance of NOCs/Permits for Construction Permits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Time for environmental assessment reduced by SEPA. 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Reduction in frequency of assessments/audits by SESSI.</a:t>
            </a:r>
            <a:endParaRPr lang="en-PK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Automatic NTN registration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partners /businesses 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Elimination of Spittoon requirement 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Elimination of Whitewashing Requirement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Fixing timelines for regist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ration of factory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LcParenR"/>
            </a:pPr>
            <a:endParaRPr lang="en-US" sz="2400" b="1" dirty="0"/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866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8418"/>
            <a:ext cx="9144000" cy="501163"/>
          </a:xfrm>
        </p:spPr>
        <p:txBody>
          <a:bodyPr>
            <a:noAutofit/>
          </a:bodyPr>
          <a:lstStyle/>
          <a:p>
            <a:r>
              <a:rPr lang="en-US" dirty="0"/>
              <a:t>PROVINCIAL OSS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115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Reforms Underway under PRMI    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lphaLcParenR"/>
            </a:pPr>
            <a:endParaRPr lang="en-US" sz="2400" b="1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u="sng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Contracts awarded to PITB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Automation of Drug License (Delayed)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Automation of Food License (Partially implemented)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Multiple Inspection System (Recently Awarded)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E-Registration for Online Verification of Registration Title (Recently Awarded)</a:t>
            </a:r>
            <a:endParaRPr lang="en-US" sz="1000" b="1" dirty="0"/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5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r>
              <a:rPr lang="en-US" sz="3600" dirty="0"/>
              <a:t>Business Process Re-Engineering</a:t>
            </a:r>
            <a:br>
              <a:rPr lang="en-US" sz="3600" dirty="0"/>
            </a:br>
            <a:r>
              <a:rPr lang="en-US" sz="2400" dirty="0"/>
              <a:t>Elimination/Simplification/Modernization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b) Under the CLICK Project, the elimination, simplification and modernization of RLCOs to start after approval of Re-Engineering which is in final stages;</a:t>
            </a:r>
          </a:p>
          <a:p>
            <a:pPr marL="514350" indent="-514350" algn="l">
              <a:buFont typeface="+mj-lt"/>
              <a:buAutoNum type="alphaLcParenR"/>
            </a:pPr>
            <a:endParaRPr lang="en-US" sz="2400" b="1" dirty="0"/>
          </a:p>
          <a:p>
            <a:pPr algn="l"/>
            <a:r>
              <a:rPr lang="en-US" sz="2400" b="1" dirty="0"/>
              <a:t>c) Draft To-Be Report of 15/16 Departments (for elimination, simplification and modernization) submitted EY; </a:t>
            </a:r>
          </a:p>
          <a:p>
            <a:pPr marL="514350" indent="-514350" algn="l">
              <a:buFont typeface="+mj-lt"/>
              <a:buAutoNum type="alphaLcParenR"/>
            </a:pPr>
            <a:endParaRPr lang="en-US" sz="2400" b="1" dirty="0"/>
          </a:p>
          <a:p>
            <a:pPr algn="l"/>
            <a:r>
              <a:rPr lang="en-US" sz="2400" b="1" dirty="0"/>
              <a:t>d) Private Sector Consultation conducted with KCCI, FPCCI, OICCI, PBC, SMEDA, Industrial Associations, etc. 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e) Elimination, Simplification and Modernization suggestions under To-Be Report incorporated; </a:t>
            </a:r>
          </a:p>
          <a:p>
            <a:pPr marL="514350" indent="-514350" algn="l">
              <a:buFont typeface="+mj-lt"/>
              <a:buAutoNum type="alphaLcParenR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496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8418"/>
            <a:ext cx="9144000" cy="501163"/>
          </a:xfrm>
        </p:spPr>
        <p:txBody>
          <a:bodyPr>
            <a:noAutofit/>
          </a:bodyPr>
          <a:lstStyle/>
          <a:p>
            <a:r>
              <a:rPr lang="en-US" dirty="0"/>
              <a:t>FUTURE PLANS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571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r>
              <a:rPr lang="en-US" sz="3600" dirty="0"/>
              <a:t>Upcoming Automation/ </a:t>
            </a:r>
            <a:br>
              <a:rPr lang="en-US" sz="3600" dirty="0"/>
            </a:br>
            <a:r>
              <a:rPr lang="en-US" sz="3600" dirty="0"/>
              <a:t>Integration of Departments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800" dirty="0"/>
          </a:p>
          <a:p>
            <a:pPr marL="514350" indent="-514350" algn="just">
              <a:buAutoNum type="alphaUcParenBoth"/>
            </a:pPr>
            <a:r>
              <a:rPr lang="en-US" sz="2800" dirty="0"/>
              <a:t>Procurement of Services of IT firm for S-</a:t>
            </a:r>
            <a:r>
              <a:rPr lang="en-US" sz="2800" dirty="0" err="1"/>
              <a:t>BoSS</a:t>
            </a:r>
            <a:r>
              <a:rPr lang="en-US" sz="2800" dirty="0"/>
              <a:t> Operationalization by March-April 24</a:t>
            </a:r>
          </a:p>
          <a:p>
            <a:pPr marL="514350" indent="-514350" algn="just">
              <a:buAutoNum type="alphaUcParenBoth"/>
            </a:pPr>
            <a:endParaRPr lang="en-US" sz="2800" dirty="0"/>
          </a:p>
          <a:p>
            <a:pPr marL="514350" indent="-514350" algn="just">
              <a:buAutoNum type="alphaUcParenBoth"/>
            </a:pPr>
            <a:r>
              <a:rPr lang="en-US" sz="2800" dirty="0"/>
              <a:t>Operationalization of 16 Departments/Agencies under S-</a:t>
            </a:r>
            <a:r>
              <a:rPr lang="en-US" sz="2800" dirty="0" err="1"/>
              <a:t>BoSS</a:t>
            </a:r>
            <a:r>
              <a:rPr lang="en-US" sz="2800" dirty="0"/>
              <a:t> by Dec 2025</a:t>
            </a:r>
          </a:p>
          <a:p>
            <a:pPr marL="514350" indent="-514350" algn="just">
              <a:buAutoNum type="alphaUcParenBoth"/>
            </a:pPr>
            <a:endParaRPr lang="en-US" sz="2800" dirty="0"/>
          </a:p>
          <a:p>
            <a:pPr marL="514350" indent="-514350" algn="just">
              <a:buAutoNum type="alphaUcParenBoth"/>
            </a:pPr>
            <a:r>
              <a:rPr lang="en-US" sz="2800" dirty="0"/>
              <a:t>Integration with Federal P-</a:t>
            </a:r>
            <a:r>
              <a:rPr lang="en-US" sz="2800" dirty="0" err="1"/>
              <a:t>BoSS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73652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Thanks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13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PROVINCIAL OSS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List of Departments to be Integrated</a:t>
            </a:r>
          </a:p>
          <a:p>
            <a:pPr algn="l"/>
            <a:endParaRPr lang="en-PK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CEE7E-996A-58A7-4C59-252C2E902ADE}"/>
              </a:ext>
            </a:extLst>
          </p:cNvPr>
          <p:cNvGraphicFramePr>
            <a:graphicFrameLocks noGrp="1"/>
          </p:cNvGraphicFramePr>
          <p:nvPr/>
        </p:nvGraphicFramePr>
        <p:xfrm>
          <a:off x="1174876" y="1256760"/>
          <a:ext cx="9586429" cy="5593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003">
                  <a:extLst>
                    <a:ext uri="{9D8B030D-6E8A-4147-A177-3AD203B41FA5}">
                      <a16:colId xmlns:a16="http://schemas.microsoft.com/office/drawing/2014/main" val="2492629142"/>
                    </a:ext>
                  </a:extLst>
                </a:gridCol>
                <a:gridCol w="9037426">
                  <a:extLst>
                    <a:ext uri="{9D8B030D-6E8A-4147-A177-3AD203B41FA5}">
                      <a16:colId xmlns:a16="http://schemas.microsoft.com/office/drawing/2014/main" val="3791885109"/>
                    </a:ext>
                  </a:extLst>
                </a:gridCol>
              </a:tblGrid>
              <a:tr h="536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Sr. No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 dirty="0">
                          <a:effectLst/>
                        </a:rPr>
                        <a:t>Department </a:t>
                      </a:r>
                      <a:endParaRPr lang="en-P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834768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Industries and Commerce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653161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Labour &amp; Human Resource Department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039195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Sindh Environment Protection Agency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465906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Sindh Employees Social Security Institution (SESSI)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179751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Sindh Revenue Board (SRB)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793427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Sindh Food Authority (SFA)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383464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Health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905497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Sindh Health Care Commission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267556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Energy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296234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School Education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55048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College Education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685002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Excise, Taxation and Narcotics Control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977521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3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Board of Revenue Sindh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774429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14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Agriculture Department 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452196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15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2000">
                          <a:effectLst/>
                        </a:rPr>
                        <a:t>Sindh Building Control Authority (SBCA)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129018"/>
                  </a:ext>
                </a:extLst>
              </a:tr>
              <a:tr h="26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P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Local Government Department</a:t>
                      </a:r>
                      <a:endParaRPr lang="en-P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85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r>
              <a:rPr lang="en-US" sz="3600" dirty="0"/>
              <a:t>List of Departments Integrated So Far (RLCOs)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Partnership Registration (Industries Department)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Employer Registration (SESSI)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Shop Registration (</a:t>
            </a:r>
            <a:r>
              <a:rPr lang="en-US" sz="2800" dirty="0" err="1"/>
              <a:t>Labour</a:t>
            </a:r>
            <a:r>
              <a:rPr lang="en-US" sz="2800" dirty="0"/>
              <a:t> Department)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Professional Tax (Excise, Taxation &amp; Narcotics Control Department)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/>
          </a:p>
          <a:p>
            <a:pPr algn="just"/>
            <a:r>
              <a:rPr lang="en-US" sz="2000" dirty="0"/>
              <a:t>The above agencies were automated front end under World Bank’s KNIP Project and the Sindh Business Registration Portal was developed by PITB; The SBRP is being managed by Doing Business Reforms Implementation Unit (DBRIU) headed by Director DBRIU</a:t>
            </a:r>
          </a:p>
          <a:p>
            <a:pPr algn="l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144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Upcoming Automations of RLCOs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5126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600" b="1" u="sng" dirty="0"/>
              <a:t>Improvement of Business Climate and City Competitiveness Component of Competitiveness and Livable City of Karachi Project (World Bank)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The PIU CLICK SID is entrusted with Business Process Re-Engineering and Automation of RLCOs of 16 Departments mentioned on Slide 3;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So far, the </a:t>
            </a:r>
            <a:r>
              <a:rPr lang="en-US" sz="1800" b="1" dirty="0"/>
              <a:t>Consolidated Business Registry (CBR) </a:t>
            </a:r>
            <a:r>
              <a:rPr lang="en-US" sz="1800" dirty="0"/>
              <a:t>has been finalized;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232 RLCOs across 16 Departments have been identified; 132 RLCOs are being prioritized;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For Simplification/Modernization and Automation, AS-IS Mapping of 16/16 departments has been done; 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Validation of modernized mapping is being conducted and 15/16 Depts have validated;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Re-Engineering of 16/16 Departments completed; 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The Re-Engineered RLCOs will be automated and already automated </a:t>
            </a:r>
            <a:r>
              <a:rPr lang="en-US" sz="1800" dirty="0" err="1"/>
              <a:t>rlcos</a:t>
            </a:r>
            <a:r>
              <a:rPr lang="en-US" sz="1800" dirty="0"/>
              <a:t> will be integrated into Sindh Business One Stop Shop by an IT firm;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The IT firm will be onboard by April-May 2024; Operationalizing to start from Aug 2024;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/>
              <a:t>The S-</a:t>
            </a:r>
            <a:r>
              <a:rPr lang="en-US" sz="1800" dirty="0" err="1"/>
              <a:t>BoSS</a:t>
            </a:r>
            <a:r>
              <a:rPr lang="en-US" sz="1800" dirty="0"/>
              <a:t> will be functionalized completely across 16 departments by Dec 2025;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923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Upcoming Automations of RLCOs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/>
              <a:t>Interim Automations:</a:t>
            </a:r>
          </a:p>
          <a:p>
            <a:pPr algn="l"/>
            <a:endParaRPr lang="en-US" sz="2800" b="1" u="sng" dirty="0"/>
          </a:p>
          <a:p>
            <a:pPr algn="l"/>
            <a:r>
              <a:rPr lang="en-US" sz="2800" b="1" u="sng" dirty="0"/>
              <a:t>Process mapping of following licenses completed; Automation assigned to PITB under SID contract:</a:t>
            </a:r>
          </a:p>
          <a:p>
            <a:pPr algn="l"/>
            <a:endParaRPr lang="en-US" sz="2800" b="1" u="sng" dirty="0"/>
          </a:p>
          <a:p>
            <a:pPr algn="l"/>
            <a:r>
              <a:rPr lang="en-US" sz="2800" b="1" u="sng" dirty="0"/>
              <a:t>Jan-June 2023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Registration of Food Businesses (Sindh Food Authority) by PITB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Registration of Drug License (Health Department) by PITB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77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98635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Upcoming Automation/ </a:t>
            </a:r>
            <a:br>
              <a:rPr lang="en-US" sz="3600" dirty="0"/>
            </a:br>
            <a:r>
              <a:rPr lang="en-US" sz="3600" dirty="0"/>
              <a:t>Integration of Departments</a:t>
            </a:r>
            <a:endParaRPr lang="en-PK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0309" y="1439604"/>
            <a:ext cx="11258939" cy="455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/>
              <a:t>Sindh Business One Stop Shop---A portal to provide regulatory approval of 232* RLCOs across 16 departments will be integrated among each other as well as with Federal Agencies in consultation with Provincial Cabinet.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List of RLCOs and Departments is mentioned in the Consolidated Business Registry being provided along with the Presentation.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1600" dirty="0"/>
              <a:t>* The No. of Licenses to be covered/automated under CLICK ongoing phase to be limited to 100-130 licenses due to timelines constraints as project closing date is June 30</a:t>
            </a:r>
            <a:r>
              <a:rPr lang="en-US" sz="1600" baseline="30000" dirty="0"/>
              <a:t>th</a:t>
            </a:r>
            <a:r>
              <a:rPr lang="en-US" sz="1600" dirty="0"/>
              <a:t> 2024.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64633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8418"/>
            <a:ext cx="9144000" cy="501163"/>
          </a:xfrm>
        </p:spPr>
        <p:txBody>
          <a:bodyPr>
            <a:noAutofit/>
          </a:bodyPr>
          <a:lstStyle/>
          <a:p>
            <a:r>
              <a:rPr lang="en-US" dirty="0"/>
              <a:t>RLCOs Mapping Exercise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690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59B-5A7A-4F40-0524-39259290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291938"/>
            <a:ext cx="9144000" cy="501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Department wise RLCO Mapping list</a:t>
            </a:r>
            <a:endParaRPr lang="en-PK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57443-96B8-A00D-DB6A-D93E25647E62}"/>
              </a:ext>
            </a:extLst>
          </p:cNvPr>
          <p:cNvSpPr txBox="1">
            <a:spLocks/>
          </p:cNvSpPr>
          <p:nvPr/>
        </p:nvSpPr>
        <p:spPr>
          <a:xfrm>
            <a:off x="466530" y="755597"/>
            <a:ext cx="11258939" cy="5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K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891D2-732C-A62A-5110-D44234AA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7" t="14008" r="31930" b="14599"/>
          <a:stretch/>
        </p:blipFill>
        <p:spPr>
          <a:xfrm>
            <a:off x="2696902" y="905069"/>
            <a:ext cx="5937812" cy="58141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9F4591-E495-C943-8D21-77A3AA52696A}"/>
              </a:ext>
            </a:extLst>
          </p:cNvPr>
          <p:cNvSpPr txBox="1">
            <a:spLocks/>
          </p:cNvSpPr>
          <p:nvPr/>
        </p:nvSpPr>
        <p:spPr>
          <a:xfrm>
            <a:off x="982825" y="755597"/>
            <a:ext cx="9144000" cy="24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200" dirty="0"/>
              <a:t>List of 140/232 licenses is shared below; while the complete list of RLCOs is being compiled in final stages and will be shared shortly too; 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174187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1037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 3</vt:lpstr>
      <vt:lpstr>Facet</vt:lpstr>
      <vt:lpstr>ACTIVITIES BY SINDH  GOVERNMENT UNDER PRMI November 2023 </vt:lpstr>
      <vt:lpstr>PROVINCIAL OSS</vt:lpstr>
      <vt:lpstr>PROVINCIAL OSS</vt:lpstr>
      <vt:lpstr>List of Departments Integrated So Far (RLCOs)</vt:lpstr>
      <vt:lpstr>Upcoming Automations of RLCOs</vt:lpstr>
      <vt:lpstr>Upcoming Automations of RLCOs</vt:lpstr>
      <vt:lpstr>Upcoming Automation/  Integration of Departments</vt:lpstr>
      <vt:lpstr>RLCOs Mapping Exercise</vt:lpstr>
      <vt:lpstr>Department wise RLCO Mapping list</vt:lpstr>
      <vt:lpstr>Department wise RLCO Mapping list</vt:lpstr>
      <vt:lpstr>Department wise RLCO Mapping list</vt:lpstr>
      <vt:lpstr>Department wise RLCO Mapping list</vt:lpstr>
      <vt:lpstr>Department wise RLCO Mapping list</vt:lpstr>
      <vt:lpstr>Department wise RLCO Mapping list</vt:lpstr>
      <vt:lpstr>Department wise RLCO Mapping list</vt:lpstr>
      <vt:lpstr>Department wise RLCO Mapping list</vt:lpstr>
      <vt:lpstr>Department wise RLCO Mapping list</vt:lpstr>
      <vt:lpstr>Provincial Working Groups/PIU</vt:lpstr>
      <vt:lpstr>Reforms Implemented under PRMI    </vt:lpstr>
      <vt:lpstr>Reforms Underway under PRMI    </vt:lpstr>
      <vt:lpstr>Business Process Re-Engineering Elimination/Simplification/Modernization</vt:lpstr>
      <vt:lpstr>FUTURE PLANS</vt:lpstr>
      <vt:lpstr>Upcoming Automation/  Integration of Departments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BY PROVINCIAL GOVERNMENT UNDER PRMI</dc:title>
  <dc:creator>Asif Kareem</dc:creator>
  <cp:lastModifiedBy>Asif Kareem</cp:lastModifiedBy>
  <cp:revision>10</cp:revision>
  <cp:lastPrinted>2022-12-16T08:50:31Z</cp:lastPrinted>
  <dcterms:created xsi:type="dcterms:W3CDTF">2022-12-08T11:34:23Z</dcterms:created>
  <dcterms:modified xsi:type="dcterms:W3CDTF">2023-11-06T09:18:47Z</dcterms:modified>
</cp:coreProperties>
</file>