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6" r:id="rId6"/>
    <p:sldId id="262" r:id="rId7"/>
    <p:sldId id="269" r:id="rId8"/>
    <p:sldId id="263" r:id="rId9"/>
    <p:sldId id="264" r:id="rId10"/>
    <p:sldId id="267" r:id="rId11"/>
    <p:sldId id="268" r:id="rId12"/>
    <p:sldId id="260"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0FAE1-87A5-47AF-A3F7-40647C127A16}" type="datetimeFigureOut">
              <a:rPr lang="en-AU" smtClean="0"/>
              <a:t>3/05/2021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05641-7619-45EA-BE7E-C4A8A304E5EB}" type="slidenum">
              <a:rPr lang="en-AU" smtClean="0"/>
              <a:t>‹#›</a:t>
            </a:fld>
            <a:endParaRPr lang="en-AU"/>
          </a:p>
        </p:txBody>
      </p:sp>
    </p:spTree>
    <p:extLst>
      <p:ext uri="{BB962C8B-B14F-4D97-AF65-F5344CB8AC3E}">
        <p14:creationId xmlns:p14="http://schemas.microsoft.com/office/powerpoint/2010/main" val="3734594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4F81B5E-4328-4E42-A285-6CF6B5EF0F9D}" type="datetimeFigureOut">
              <a:rPr lang="en-AU" smtClean="0"/>
              <a:t>3/05/2021</a:t>
            </a:fld>
            <a:endParaRPr lang="en-A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AU"/>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51484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81B5E-4328-4E42-A285-6CF6B5EF0F9D}" type="datetimeFigureOut">
              <a:rPr lang="en-AU" smtClean="0"/>
              <a:t>3/05/2021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459557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p:cNvSpPr>
            <a:spLocks noGrp="1"/>
          </p:cNvSpPr>
          <p:nvPr>
            <p:ph type="ftr" sz="quarter" idx="11"/>
          </p:nvPr>
        </p:nvSpPr>
        <p:spPr/>
        <p:txBody>
          <a:bodyPr/>
          <a:lstStyle/>
          <a:p>
            <a:endParaRPr lang="en-AU"/>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20150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p:cNvSpPr>
            <a:spLocks noGrp="1"/>
          </p:cNvSpPr>
          <p:nvPr>
            <p:ph type="ftr" sz="quarter" idx="11"/>
          </p:nvPr>
        </p:nvSpPr>
        <p:spPr/>
        <p:txBody>
          <a:bodyPr/>
          <a:lstStyle/>
          <a:p>
            <a:endParaRPr lang="en-AU"/>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11994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439238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F81B5E-4328-4E42-A285-6CF6B5EF0F9D}" type="datetimeFigureOut">
              <a:rPr lang="en-AU" smtClean="0"/>
              <a:t>3/05/2021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4278785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F81B5E-4328-4E42-A285-6CF6B5EF0F9D}" type="datetimeFigureOut">
              <a:rPr lang="en-AU" smtClean="0"/>
              <a:t>3/05/2021</a:t>
            </a:fld>
            <a:endParaRPr lang="en-AU"/>
          </a:p>
        </p:txBody>
      </p:sp>
      <p:sp>
        <p:nvSpPr>
          <p:cNvPr id="8" name="Footer Placeholder 7"/>
          <p:cNvSpPr>
            <a:spLocks noGrp="1"/>
          </p:cNvSpPr>
          <p:nvPr>
            <p:ph type="ftr" sz="quarter" idx="11"/>
          </p:nvPr>
        </p:nvSpPr>
        <p:spPr>
          <a:xfrm>
            <a:off x="561111" y="6391838"/>
            <a:ext cx="3644282" cy="304801"/>
          </a:xfrm>
        </p:spPr>
        <p:txBody>
          <a:bodyPr/>
          <a:lstStyle/>
          <a:p>
            <a:endParaRPr lang="en-AU"/>
          </a:p>
        </p:txBody>
      </p:sp>
      <p:sp>
        <p:nvSpPr>
          <p:cNvPr id="9" name="Slide Number Placeholder 8"/>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289393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4F81B5E-4328-4E42-A285-6CF6B5EF0F9D}" type="datetimeFigureOut">
              <a:rPr lang="en-AU" smtClean="0"/>
              <a:t>3/05/2021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512919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4F81B5E-4328-4E42-A285-6CF6B5EF0F9D}" type="datetimeFigureOut">
              <a:rPr lang="en-AU" smtClean="0"/>
              <a:t>3/05/2021</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008101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86399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642079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81B5E-4328-4E42-A285-6CF6B5EF0F9D}" type="datetimeFigureOut">
              <a:rPr lang="en-AU" smtClean="0"/>
              <a:t>3/05/2021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42847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81B5E-4328-4E42-A285-6CF6B5EF0F9D}" type="datetimeFigureOut">
              <a:rPr lang="en-AU" smtClean="0"/>
              <a:t>3/05/2021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63984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81B5E-4328-4E42-A285-6CF6B5EF0F9D}" type="datetimeFigureOut">
              <a:rPr lang="en-AU" smtClean="0"/>
              <a:t>3/05/2021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04988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81B5E-4328-4E42-A285-6CF6B5EF0F9D}" type="datetimeFigureOut">
              <a:rPr lang="en-AU" smtClean="0"/>
              <a:t>3/05/2021</a:t>
            </a:fld>
            <a:endParaRPr lang="en-AU"/>
          </a:p>
        </p:txBody>
      </p:sp>
      <p:sp>
        <p:nvSpPr>
          <p:cNvPr id="3" name="Footer Placeholder 2"/>
          <p:cNvSpPr>
            <a:spLocks noGrp="1"/>
          </p:cNvSpPr>
          <p:nvPr>
            <p:ph type="ftr" sz="quarter" idx="11"/>
          </p:nvPr>
        </p:nvSpPr>
        <p:spPr/>
        <p:txBody>
          <a:bodyPr/>
          <a:lstStyle/>
          <a:p>
            <a:endParaRPr lang="en-AU"/>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45243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81B5E-4328-4E42-A285-6CF6B5EF0F9D}" type="datetimeFigureOut">
              <a:rPr lang="en-AU" smtClean="0"/>
              <a:t>3/05/2021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79749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81B5E-4328-4E42-A285-6CF6B5EF0F9D}" type="datetimeFigureOut">
              <a:rPr lang="en-AU" smtClean="0"/>
              <a:t>3/05/2021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64318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4F81B5E-4328-4E42-A285-6CF6B5EF0F9D}" type="datetimeFigureOut">
              <a:rPr lang="en-AU" smtClean="0"/>
              <a:t>3/05/2021</a:t>
            </a:fld>
            <a:endParaRPr lang="en-A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AU"/>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426323D-777D-4672-85CA-212B51D27004}" type="slidenum">
              <a:rPr lang="en-AU" smtClean="0"/>
              <a:t>‹#›</a:t>
            </a:fld>
            <a:endParaRPr lang="en-AU"/>
          </a:p>
        </p:txBody>
      </p:sp>
    </p:spTree>
    <p:extLst>
      <p:ext uri="{BB962C8B-B14F-4D97-AF65-F5344CB8AC3E}">
        <p14:creationId xmlns:p14="http://schemas.microsoft.com/office/powerpoint/2010/main" val="2973131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nhs.uk/conditions/obesity/diagnos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eatthis.com/most-popular-fast-food-chai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sciencedirect.com/science/article/abs/pii/S0091743507003714"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57DB-14B8-4494-85CC-0F115FD89345}"/>
              </a:ext>
            </a:extLst>
          </p:cNvPr>
          <p:cNvSpPr>
            <a:spLocks noGrp="1"/>
          </p:cNvSpPr>
          <p:nvPr>
            <p:ph type="ctrTitle"/>
          </p:nvPr>
        </p:nvSpPr>
        <p:spPr/>
        <p:txBody>
          <a:bodyPr/>
          <a:lstStyle/>
          <a:p>
            <a:r>
              <a:rPr lang="en-AU" dirty="0"/>
              <a:t>Obesity, Obesity, Obesity</a:t>
            </a:r>
          </a:p>
        </p:txBody>
      </p:sp>
      <p:sp>
        <p:nvSpPr>
          <p:cNvPr id="3" name="Subtitle 2">
            <a:extLst>
              <a:ext uri="{FF2B5EF4-FFF2-40B4-BE49-F238E27FC236}">
                <a16:creationId xmlns:a16="http://schemas.microsoft.com/office/drawing/2014/main" id="{3AB3EB8F-F770-4705-9F01-0BA780652571}"/>
              </a:ext>
            </a:extLst>
          </p:cNvPr>
          <p:cNvSpPr>
            <a:spLocks noGrp="1"/>
          </p:cNvSpPr>
          <p:nvPr>
            <p:ph type="subTitle" idx="1"/>
          </p:nvPr>
        </p:nvSpPr>
        <p:spPr/>
        <p:txBody>
          <a:bodyPr/>
          <a:lstStyle/>
          <a:p>
            <a:r>
              <a:rPr lang="en-AU" dirty="0" err="1"/>
              <a:t>Tacklin</a:t>
            </a:r>
            <a:r>
              <a:rPr lang="en-AU" dirty="0"/>
              <a:t>’ Obesity in ‘</a:t>
            </a:r>
            <a:r>
              <a:rPr lang="en-AU" dirty="0" err="1"/>
              <a:t>Merica</a:t>
            </a:r>
            <a:r>
              <a:rPr lang="en-AU" dirty="0"/>
              <a:t> </a:t>
            </a:r>
          </a:p>
        </p:txBody>
      </p:sp>
    </p:spTree>
    <p:extLst>
      <p:ext uri="{BB962C8B-B14F-4D97-AF65-F5344CB8AC3E}">
        <p14:creationId xmlns:p14="http://schemas.microsoft.com/office/powerpoint/2010/main" val="3302465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AD49B-3D93-45AA-AEAD-D5F5973A12C3}"/>
              </a:ext>
            </a:extLst>
          </p:cNvPr>
          <p:cNvSpPr>
            <a:spLocks noGrp="1"/>
          </p:cNvSpPr>
          <p:nvPr>
            <p:ph type="title"/>
          </p:nvPr>
        </p:nvSpPr>
        <p:spPr/>
        <p:txBody>
          <a:bodyPr>
            <a:normAutofit/>
          </a:bodyPr>
          <a:lstStyle/>
          <a:p>
            <a:r>
              <a:rPr lang="en-US" sz="1600" b="0" i="0" dirty="0">
                <a:solidFill>
                  <a:srgbClr val="000000"/>
                </a:solidFill>
                <a:effectLst/>
                <a:latin typeface="Helvetica Neue"/>
              </a:rPr>
              <a:t>It is clearly visibly that there is a strong positive correlation between the use of personal vehicle and the obesity rate.</a:t>
            </a:r>
            <a:endParaRPr lang="en-AU" sz="1600" dirty="0"/>
          </a:p>
        </p:txBody>
      </p:sp>
      <p:pic>
        <p:nvPicPr>
          <p:cNvPr id="5" name="Content Placeholder 4" descr="Chart, scatter chart&#10;&#10;Description automatically generated">
            <a:extLst>
              <a:ext uri="{FF2B5EF4-FFF2-40B4-BE49-F238E27FC236}">
                <a16:creationId xmlns:a16="http://schemas.microsoft.com/office/drawing/2014/main" id="{45D30DE5-A06E-49E9-90F7-79675A717E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286" y="2540168"/>
            <a:ext cx="5485714" cy="3657143"/>
          </a:xfrm>
        </p:spPr>
      </p:pic>
      <p:sp>
        <p:nvSpPr>
          <p:cNvPr id="7" name="Rectangle 1">
            <a:extLst>
              <a:ext uri="{FF2B5EF4-FFF2-40B4-BE49-F238E27FC236}">
                <a16:creationId xmlns:a16="http://schemas.microsoft.com/office/drawing/2014/main" id="{BAB670D3-366E-4C4E-AF6E-268F651FF3D3}"/>
              </a:ext>
            </a:extLst>
          </p:cNvPr>
          <p:cNvSpPr>
            <a:spLocks noChangeArrowheads="1"/>
          </p:cNvSpPr>
          <p:nvPr/>
        </p:nvSpPr>
        <p:spPr bwMode="auto">
          <a:xfrm>
            <a:off x="1124125" y="2295696"/>
            <a:ext cx="3613169"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The correlation coefficient between obesity and Walked is -0.49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Line equation </a:t>
            </a:r>
            <a:r>
              <a:rPr kumimoji="0" lang="en-US" altLang="en-US" sz="1000" b="0" i="0" u="none" strike="noStrike" cap="none" normalizeH="0" baseline="0" dirty="0">
                <a:ln>
                  <a:noFill/>
                </a:ln>
                <a:solidFill>
                  <a:srgbClr val="000000"/>
                </a:solidFill>
                <a:effectLst/>
                <a:latin typeface="Helvetica Neue"/>
              </a:rPr>
              <a:t>= -1.55x + 35.7</a:t>
            </a:r>
            <a:r>
              <a:rPr kumimoji="0" lang="en-US" altLang="en-US" sz="1000" b="0" i="0" u="none" strike="noStrike" cap="none" normalizeH="0" baseline="0" dirty="0">
                <a:ln>
                  <a:noFill/>
                </a:ln>
                <a:solidFill>
                  <a:schemeClr val="tx1"/>
                </a:solidFill>
                <a:effectLst/>
                <a:latin typeface="Helvetica Neue"/>
              </a:rPr>
              <a:t> </a:t>
            </a:r>
          </a:p>
        </p:txBody>
      </p:sp>
      <p:sp>
        <p:nvSpPr>
          <p:cNvPr id="6" name="TextBox 5">
            <a:extLst>
              <a:ext uri="{FF2B5EF4-FFF2-40B4-BE49-F238E27FC236}">
                <a16:creationId xmlns:a16="http://schemas.microsoft.com/office/drawing/2014/main" id="{A6EFAE5F-C78D-419B-9A64-93F3A6885481}"/>
              </a:ext>
            </a:extLst>
          </p:cNvPr>
          <p:cNvSpPr txBox="1"/>
          <p:nvPr/>
        </p:nvSpPr>
        <p:spPr>
          <a:xfrm>
            <a:off x="2930709" y="6197311"/>
            <a:ext cx="1051891" cy="369332"/>
          </a:xfrm>
          <a:prstGeom prst="rect">
            <a:avLst/>
          </a:prstGeom>
          <a:noFill/>
        </p:spPr>
        <p:txBody>
          <a:bodyPr wrap="none" rtlCol="0">
            <a:spAutoFit/>
          </a:bodyPr>
          <a:lstStyle/>
          <a:p>
            <a:r>
              <a:rPr lang="en-AU" dirty="0"/>
              <a:t>Figure 4</a:t>
            </a:r>
          </a:p>
        </p:txBody>
      </p:sp>
    </p:spTree>
    <p:extLst>
      <p:ext uri="{BB962C8B-B14F-4D97-AF65-F5344CB8AC3E}">
        <p14:creationId xmlns:p14="http://schemas.microsoft.com/office/powerpoint/2010/main" val="3681075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8562-ED74-4065-904A-69B90A389396}"/>
              </a:ext>
            </a:extLst>
          </p:cNvPr>
          <p:cNvSpPr>
            <a:spLocks noGrp="1"/>
          </p:cNvSpPr>
          <p:nvPr>
            <p:ph type="title"/>
          </p:nvPr>
        </p:nvSpPr>
        <p:spPr/>
        <p:txBody>
          <a:bodyPr/>
          <a:lstStyle/>
          <a:p>
            <a:r>
              <a:rPr lang="en-AU" dirty="0"/>
              <a:t>Result</a:t>
            </a:r>
          </a:p>
        </p:txBody>
      </p:sp>
      <p:sp>
        <p:nvSpPr>
          <p:cNvPr id="3" name="Content Placeholder 2">
            <a:extLst>
              <a:ext uri="{FF2B5EF4-FFF2-40B4-BE49-F238E27FC236}">
                <a16:creationId xmlns:a16="http://schemas.microsoft.com/office/drawing/2014/main" id="{016FD7FB-1BAB-4E57-9B54-52E8E4BA165E}"/>
              </a:ext>
            </a:extLst>
          </p:cNvPr>
          <p:cNvSpPr>
            <a:spLocks noGrp="1"/>
          </p:cNvSpPr>
          <p:nvPr>
            <p:ph idx="1"/>
          </p:nvPr>
        </p:nvSpPr>
        <p:spPr>
          <a:xfrm>
            <a:off x="1154954" y="2603500"/>
            <a:ext cx="9272562" cy="3416300"/>
          </a:xfrm>
        </p:spPr>
        <p:txBody>
          <a:bodyPr>
            <a:noAutofit/>
          </a:bodyPr>
          <a:lstStyle/>
          <a:p>
            <a:r>
              <a:rPr lang="en-AU" dirty="0">
                <a:latin typeface="Century Gothic (Body)"/>
              </a:rPr>
              <a:t>Data on mode of commute and obesity are used to generate above analysis report for all the states in America.</a:t>
            </a:r>
          </a:p>
          <a:p>
            <a:r>
              <a:rPr lang="en-AU" dirty="0">
                <a:latin typeface="Century Gothic (Body)"/>
              </a:rPr>
              <a:t>Figure 1 show the distribution of mode of commute in different states and clearly shows the preferred mode of commute is drive alone or carpool, which constitute for 87.9% of the total population.</a:t>
            </a:r>
          </a:p>
          <a:p>
            <a:r>
              <a:rPr lang="en-AU" dirty="0">
                <a:latin typeface="Century Gothic (Body)"/>
              </a:rPr>
              <a:t>Most of the studies conducted regarding the relationship between obesity and walkability show a negative correlation. To confirm this hypothesis, we have included one of the study conducted by </a:t>
            </a:r>
            <a:r>
              <a:rPr lang="en-US" b="0" i="0" dirty="0">
                <a:solidFill>
                  <a:srgbClr val="000000"/>
                </a:solidFill>
                <a:effectLst/>
                <a:latin typeface="Century Gothic (Body)"/>
              </a:rPr>
              <a:t>Li Ming Wen and Chris </a:t>
            </a:r>
            <a:r>
              <a:rPr lang="en-US" b="0" i="0" dirty="0" err="1">
                <a:solidFill>
                  <a:srgbClr val="000000"/>
                </a:solidFill>
                <a:effectLst/>
                <a:latin typeface="Century Gothic (Body)"/>
              </a:rPr>
              <a:t>Rissel</a:t>
            </a:r>
            <a:r>
              <a:rPr lang="en-US" dirty="0">
                <a:solidFill>
                  <a:srgbClr val="000000"/>
                </a:solidFill>
                <a:latin typeface="Century Gothic (Body)"/>
              </a:rPr>
              <a:t>.</a:t>
            </a:r>
          </a:p>
          <a:p>
            <a:r>
              <a:rPr lang="en-US" dirty="0">
                <a:solidFill>
                  <a:srgbClr val="000000"/>
                </a:solidFill>
                <a:latin typeface="Century Gothic (Body)"/>
              </a:rPr>
              <a:t>Figure 2,3,4 shows the correlation between use of public transport, walking and drive to commute verses obesity, and based on </a:t>
            </a:r>
            <a:r>
              <a:rPr lang="en-US" b="0" i="0" dirty="0">
                <a:solidFill>
                  <a:srgbClr val="000000"/>
                </a:solidFill>
                <a:effectLst/>
                <a:latin typeface="Century Gothic (Body)"/>
              </a:rPr>
              <a:t>Li Ming Wen and Chris </a:t>
            </a:r>
            <a:r>
              <a:rPr lang="en-US" b="0" i="0" dirty="0" err="1">
                <a:solidFill>
                  <a:srgbClr val="000000"/>
                </a:solidFill>
                <a:effectLst/>
                <a:latin typeface="Century Gothic (Body)"/>
              </a:rPr>
              <a:t>Rissel</a:t>
            </a:r>
            <a:r>
              <a:rPr lang="en-US" b="0" i="0" dirty="0">
                <a:solidFill>
                  <a:srgbClr val="000000"/>
                </a:solidFill>
                <a:effectLst/>
                <a:latin typeface="Century Gothic (Body)"/>
              </a:rPr>
              <a:t> we can confirm that use of Public transport and walkability have a moderate negative correlation and driving has high positive correlation. </a:t>
            </a:r>
            <a:endParaRPr lang="en-AU" dirty="0">
              <a:latin typeface="Century Gothic (Body)"/>
            </a:endParaRPr>
          </a:p>
          <a:p>
            <a:endParaRPr lang="en-AU" dirty="0">
              <a:latin typeface="Century Gothic (Body)"/>
            </a:endParaRPr>
          </a:p>
        </p:txBody>
      </p:sp>
    </p:spTree>
    <p:extLst>
      <p:ext uri="{BB962C8B-B14F-4D97-AF65-F5344CB8AC3E}">
        <p14:creationId xmlns:p14="http://schemas.microsoft.com/office/powerpoint/2010/main" val="1221942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51EE-1102-42F5-8A87-6E8E62A2BD35}"/>
              </a:ext>
            </a:extLst>
          </p:cNvPr>
          <p:cNvSpPr>
            <a:spLocks noGrp="1"/>
          </p:cNvSpPr>
          <p:nvPr>
            <p:ph type="title"/>
          </p:nvPr>
        </p:nvSpPr>
        <p:spPr>
          <a:xfrm>
            <a:off x="838200" y="253831"/>
            <a:ext cx="10515600" cy="1325563"/>
          </a:xfrm>
        </p:spPr>
        <p:txBody>
          <a:bodyPr>
            <a:normAutofit fontScale="90000"/>
          </a:bodyPr>
          <a:lstStyle/>
          <a:p>
            <a:r>
              <a:rPr lang="en-US" sz="3300" b="0" i="0" dirty="0">
                <a:effectLst/>
                <a:latin typeface="-apple-system"/>
              </a:rPr>
              <a:t>The higher rate of physical activeness, the lower the obesity rate</a:t>
            </a:r>
            <a:br>
              <a:rPr lang="en-US" b="0" i="0" dirty="0">
                <a:solidFill>
                  <a:srgbClr val="C9D1D9"/>
                </a:solidFill>
                <a:effectLst/>
                <a:latin typeface="-apple-system"/>
              </a:rPr>
            </a:br>
            <a:endParaRPr lang="en-AU" dirty="0"/>
          </a:p>
        </p:txBody>
      </p:sp>
      <p:pic>
        <p:nvPicPr>
          <p:cNvPr id="9" name="Content Placeholder 8" descr="Chart, scatter chart&#10;&#10;Description automatically generated">
            <a:extLst>
              <a:ext uri="{FF2B5EF4-FFF2-40B4-BE49-F238E27FC236}">
                <a16:creationId xmlns:a16="http://schemas.microsoft.com/office/drawing/2014/main" id="{32AAEF2F-D70B-460C-ABF2-CE1412430E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65346"/>
            <a:ext cx="8778240" cy="5852159"/>
          </a:xfrm>
        </p:spPr>
      </p:pic>
      <p:sp>
        <p:nvSpPr>
          <p:cNvPr id="10" name="TextBox 9">
            <a:extLst>
              <a:ext uri="{FF2B5EF4-FFF2-40B4-BE49-F238E27FC236}">
                <a16:creationId xmlns:a16="http://schemas.microsoft.com/office/drawing/2014/main" id="{56355235-10C4-40BF-9AA3-08E653336D61}"/>
              </a:ext>
            </a:extLst>
          </p:cNvPr>
          <p:cNvSpPr txBox="1"/>
          <p:nvPr/>
        </p:nvSpPr>
        <p:spPr>
          <a:xfrm>
            <a:off x="8026400" y="2148328"/>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One of the causes of Obesity defined by the CDC is due to physical inactivity.</a:t>
            </a:r>
          </a:p>
          <a:p>
            <a:pPr marL="285750" indent="-285750">
              <a:buFont typeface="Arial" panose="020B0604020202020204" pitchFamily="34" charset="0"/>
              <a:buChar char="•"/>
            </a:pPr>
            <a:endParaRPr lang="en-US" b="0" i="0" dirty="0">
              <a:solidFill>
                <a:srgbClr val="000000"/>
              </a:solidFill>
              <a:effectLst/>
              <a:latin typeface="Helvetica Neue"/>
            </a:endParaRPr>
          </a:p>
          <a:p>
            <a:pPr marL="285750" indent="-285750">
              <a:buFont typeface="Arial" panose="020B0604020202020204" pitchFamily="34" charset="0"/>
              <a:buChar char="•"/>
            </a:pPr>
            <a:r>
              <a:rPr lang="en-US" dirty="0">
                <a:solidFill>
                  <a:srgbClr val="000000"/>
                </a:solidFill>
                <a:latin typeface="Helvetica Neue"/>
              </a:rPr>
              <a:t>Both physical activeness and inactiveness have a </a:t>
            </a:r>
            <a:r>
              <a:rPr lang="en-US" b="0" i="0" dirty="0">
                <a:solidFill>
                  <a:srgbClr val="000000"/>
                </a:solidFill>
                <a:effectLst/>
                <a:latin typeface="Helvetica Neue"/>
              </a:rPr>
              <a:t>strong (but not perfect) relationship between Obesity rate (Both with R value </a:t>
            </a:r>
            <a:r>
              <a:rPr lang="en-AU" i="0" dirty="0">
                <a:solidFill>
                  <a:srgbClr val="000000"/>
                </a:solidFill>
                <a:effectLst/>
                <a:latin typeface="arial" panose="020B0604020202020204" pitchFamily="34" charset="0"/>
              </a:rPr>
              <a:t>±</a:t>
            </a:r>
            <a:r>
              <a:rPr lang="en-US" b="0" i="0" dirty="0">
                <a:solidFill>
                  <a:srgbClr val="000000"/>
                </a:solidFill>
                <a:effectLst/>
                <a:latin typeface="Helvetica Neue"/>
              </a:rPr>
              <a:t>0.73)</a:t>
            </a:r>
          </a:p>
          <a:p>
            <a:endParaRPr lang="en-US" b="0" i="0" dirty="0">
              <a:solidFill>
                <a:srgbClr val="000000"/>
              </a:solidFill>
              <a:effectLst/>
              <a:latin typeface="Helvetica Neue"/>
            </a:endParaRPr>
          </a:p>
          <a:p>
            <a:pPr marL="285750" indent="-285750">
              <a:buFont typeface="Arial" panose="020B0604020202020204" pitchFamily="34" charset="0"/>
              <a:buChar char="•"/>
            </a:pPr>
            <a:r>
              <a:rPr lang="en-US" b="0" i="0" dirty="0">
                <a:solidFill>
                  <a:srgbClr val="000000"/>
                </a:solidFill>
                <a:effectLst/>
                <a:latin typeface="Helvetica Neue"/>
              </a:rPr>
              <a:t>This proves that state residents that meets the CDC's physical activeness requirements have a lower obesity rate, hence proving the hypothesis to be true. </a:t>
            </a:r>
            <a:endParaRPr lang="en-AU" dirty="0"/>
          </a:p>
        </p:txBody>
      </p:sp>
    </p:spTree>
    <p:extLst>
      <p:ext uri="{BB962C8B-B14F-4D97-AF65-F5344CB8AC3E}">
        <p14:creationId xmlns:p14="http://schemas.microsoft.com/office/powerpoint/2010/main" val="3978610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6752-FBE7-4617-A8F4-5FED8FA2652D}"/>
              </a:ext>
            </a:extLst>
          </p:cNvPr>
          <p:cNvSpPr>
            <a:spLocks noGrp="1"/>
          </p:cNvSpPr>
          <p:nvPr>
            <p:ph type="title"/>
          </p:nvPr>
        </p:nvSpPr>
        <p:spPr>
          <a:xfrm>
            <a:off x="838800" y="222110"/>
            <a:ext cx="10515600" cy="1325563"/>
          </a:xfrm>
        </p:spPr>
        <p:txBody>
          <a:bodyPr>
            <a:normAutofit/>
          </a:bodyPr>
          <a:lstStyle/>
          <a:p>
            <a:r>
              <a:rPr lang="en-US" sz="3000" b="0" i="0" dirty="0">
                <a:effectLst/>
                <a:latin typeface="-apple-system"/>
              </a:rPr>
              <a:t>The greater number of gyms in a state, the lower the obesity rate</a:t>
            </a:r>
            <a:br>
              <a:rPr lang="en-US" sz="2200" b="0" i="0" dirty="0">
                <a:effectLst/>
                <a:latin typeface="-apple-system"/>
              </a:rPr>
            </a:br>
            <a:r>
              <a:rPr lang="en-US" sz="2200" b="0" i="0" dirty="0">
                <a:effectLst/>
                <a:latin typeface="-apple-system"/>
              </a:rPr>
              <a:t>More gyms, more active, hence lower obesity?</a:t>
            </a:r>
            <a:endParaRPr lang="en-AU" sz="2200" dirty="0"/>
          </a:p>
        </p:txBody>
      </p:sp>
      <p:pic>
        <p:nvPicPr>
          <p:cNvPr id="5" name="Content Placeholder 4" descr="Chart, scatter chart&#10;&#10;Description automatically generated">
            <a:extLst>
              <a:ext uri="{FF2B5EF4-FFF2-40B4-BE49-F238E27FC236}">
                <a16:creationId xmlns:a16="http://schemas.microsoft.com/office/drawing/2014/main" id="{4B36BA54-3630-470F-9D7E-BB5A4D9979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6801"/>
            <a:ext cx="8776800" cy="5851199"/>
          </a:xfrm>
        </p:spPr>
      </p:pic>
      <p:sp>
        <p:nvSpPr>
          <p:cNvPr id="6" name="TextBox 5">
            <a:extLst>
              <a:ext uri="{FF2B5EF4-FFF2-40B4-BE49-F238E27FC236}">
                <a16:creationId xmlns:a16="http://schemas.microsoft.com/office/drawing/2014/main" id="{05E39907-5B8D-4D58-B04E-211347BB81FB}"/>
              </a:ext>
            </a:extLst>
          </p:cNvPr>
          <p:cNvSpPr txBox="1"/>
          <p:nvPr/>
        </p:nvSpPr>
        <p:spPr>
          <a:xfrm>
            <a:off x="8028000" y="2190353"/>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Helvetica Neue"/>
              </a:rPr>
              <a:t>R</a:t>
            </a:r>
            <a:r>
              <a:rPr lang="en-US" b="0" i="0" dirty="0">
                <a:solidFill>
                  <a:srgbClr val="000000"/>
                </a:solidFill>
                <a:effectLst/>
                <a:latin typeface="Helvetica Neue"/>
              </a:rPr>
              <a:t>elationship between the Obesity Rate of a state and available Gyms per 100K state residents is a low negative (weak) with the R-value of -0.34. </a:t>
            </a:r>
          </a:p>
          <a:p>
            <a:pPr marL="285750" indent="-285750">
              <a:buFont typeface="Arial" panose="020B0604020202020204" pitchFamily="34" charset="0"/>
              <a:buChar char="•"/>
            </a:pPr>
            <a:r>
              <a:rPr lang="en-US" b="0" i="0" dirty="0">
                <a:solidFill>
                  <a:srgbClr val="000000"/>
                </a:solidFill>
                <a:effectLst/>
                <a:latin typeface="Helvetica Neue"/>
              </a:rPr>
              <a:t>Despite having more gyms per 100K state residents, it has not much affect on the obesity rates in a state. </a:t>
            </a:r>
          </a:p>
          <a:p>
            <a:pPr marL="285750" indent="-285750">
              <a:buFont typeface="Arial" panose="020B0604020202020204" pitchFamily="34" charset="0"/>
              <a:buChar char="•"/>
            </a:pPr>
            <a:r>
              <a:rPr lang="en-US" b="0" i="0" dirty="0">
                <a:solidFill>
                  <a:srgbClr val="000000"/>
                </a:solidFill>
                <a:effectLst/>
                <a:latin typeface="Helvetica Neue"/>
              </a:rPr>
              <a:t>To support this observation, the state with the highest % of gyms per 100K residents (Washington) still have a higher rate of Obesity compared to those with less gyms available (Colorado, Hawaii)</a:t>
            </a:r>
            <a:endParaRPr lang="en-AU" dirty="0"/>
          </a:p>
        </p:txBody>
      </p:sp>
      <p:grpSp>
        <p:nvGrpSpPr>
          <p:cNvPr id="11" name="Group 10">
            <a:extLst>
              <a:ext uri="{FF2B5EF4-FFF2-40B4-BE49-F238E27FC236}">
                <a16:creationId xmlns:a16="http://schemas.microsoft.com/office/drawing/2014/main" id="{75CCCDB1-1E9F-4FA4-92D4-0DA037B3DC52}"/>
              </a:ext>
            </a:extLst>
          </p:cNvPr>
          <p:cNvGrpSpPr/>
          <p:nvPr/>
        </p:nvGrpSpPr>
        <p:grpSpPr>
          <a:xfrm>
            <a:off x="3752851" y="1720334"/>
            <a:ext cx="2409824" cy="369332"/>
            <a:chOff x="3752851" y="1720334"/>
            <a:chExt cx="2409824" cy="369332"/>
          </a:xfrm>
        </p:grpSpPr>
        <p:cxnSp>
          <p:nvCxnSpPr>
            <p:cNvPr id="8" name="Straight Arrow Connector 7">
              <a:extLst>
                <a:ext uri="{FF2B5EF4-FFF2-40B4-BE49-F238E27FC236}">
                  <a16:creationId xmlns:a16="http://schemas.microsoft.com/office/drawing/2014/main" id="{5AE6E65B-E8DF-4E96-84B3-FC6F54D9F8C2}"/>
                </a:ext>
              </a:extLst>
            </p:cNvPr>
            <p:cNvCxnSpPr>
              <a:cxnSpLocks/>
            </p:cNvCxnSpPr>
            <p:nvPr/>
          </p:nvCxnSpPr>
          <p:spPr>
            <a:xfrm flipH="1">
              <a:off x="3752851" y="1905000"/>
              <a:ext cx="3809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6AC9F68-6F0B-457B-A8F2-F80BC461B190}"/>
                </a:ext>
              </a:extLst>
            </p:cNvPr>
            <p:cNvSpPr txBox="1"/>
            <p:nvPr/>
          </p:nvSpPr>
          <p:spPr>
            <a:xfrm>
              <a:off x="4076700" y="1720334"/>
              <a:ext cx="2085975" cy="369332"/>
            </a:xfrm>
            <a:prstGeom prst="rect">
              <a:avLst/>
            </a:prstGeom>
            <a:noFill/>
          </p:spPr>
          <p:txBody>
            <a:bodyPr wrap="square" rtlCol="0">
              <a:spAutoFit/>
            </a:bodyPr>
            <a:lstStyle/>
            <a:p>
              <a:r>
                <a:rPr lang="en-AU" dirty="0"/>
                <a:t>Washington</a:t>
              </a:r>
            </a:p>
          </p:txBody>
        </p:sp>
      </p:grpSp>
      <p:grpSp>
        <p:nvGrpSpPr>
          <p:cNvPr id="21" name="Group 20">
            <a:extLst>
              <a:ext uri="{FF2B5EF4-FFF2-40B4-BE49-F238E27FC236}">
                <a16:creationId xmlns:a16="http://schemas.microsoft.com/office/drawing/2014/main" id="{0CF57D4C-C8B7-47AD-A2D1-C25C04E8D5A8}"/>
              </a:ext>
            </a:extLst>
          </p:cNvPr>
          <p:cNvGrpSpPr/>
          <p:nvPr/>
        </p:nvGrpSpPr>
        <p:grpSpPr>
          <a:xfrm>
            <a:off x="1266825" y="4587359"/>
            <a:ext cx="1123950" cy="518041"/>
            <a:chOff x="1266825" y="4587359"/>
            <a:chExt cx="1123950" cy="518041"/>
          </a:xfrm>
        </p:grpSpPr>
        <p:sp>
          <p:nvSpPr>
            <p:cNvPr id="12" name="TextBox 11">
              <a:extLst>
                <a:ext uri="{FF2B5EF4-FFF2-40B4-BE49-F238E27FC236}">
                  <a16:creationId xmlns:a16="http://schemas.microsoft.com/office/drawing/2014/main" id="{320AC335-1B79-40E1-A8E6-2EB1F85FC96C}"/>
                </a:ext>
              </a:extLst>
            </p:cNvPr>
            <p:cNvSpPr txBox="1"/>
            <p:nvPr/>
          </p:nvSpPr>
          <p:spPr>
            <a:xfrm>
              <a:off x="1266825" y="4587359"/>
              <a:ext cx="1123950" cy="369332"/>
            </a:xfrm>
            <a:prstGeom prst="rect">
              <a:avLst/>
            </a:prstGeom>
            <a:noFill/>
          </p:spPr>
          <p:txBody>
            <a:bodyPr wrap="square" rtlCol="0">
              <a:spAutoFit/>
            </a:bodyPr>
            <a:lstStyle/>
            <a:p>
              <a:r>
                <a:rPr lang="en-AU" dirty="0"/>
                <a:t>Colorado</a:t>
              </a:r>
            </a:p>
          </p:txBody>
        </p:sp>
        <p:cxnSp>
          <p:nvCxnSpPr>
            <p:cNvPr id="15" name="Straight Arrow Connector 14">
              <a:extLst>
                <a:ext uri="{FF2B5EF4-FFF2-40B4-BE49-F238E27FC236}">
                  <a16:creationId xmlns:a16="http://schemas.microsoft.com/office/drawing/2014/main" id="{9CFFD6B9-3386-4ED3-A4E1-22C5DA54D951}"/>
                </a:ext>
              </a:extLst>
            </p:cNvPr>
            <p:cNvCxnSpPr/>
            <p:nvPr/>
          </p:nvCxnSpPr>
          <p:spPr>
            <a:xfrm flipH="1">
              <a:off x="1447800" y="4956691"/>
              <a:ext cx="95250" cy="1487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1BC99529-1DCA-4C30-8C0C-8ED43534CD95}"/>
              </a:ext>
            </a:extLst>
          </p:cNvPr>
          <p:cNvGrpSpPr/>
          <p:nvPr/>
        </p:nvGrpSpPr>
        <p:grpSpPr>
          <a:xfrm>
            <a:off x="1143001" y="5724605"/>
            <a:ext cx="914400" cy="395981"/>
            <a:chOff x="1143001" y="5724605"/>
            <a:chExt cx="914400" cy="395981"/>
          </a:xfrm>
        </p:grpSpPr>
        <p:sp>
          <p:nvSpPr>
            <p:cNvPr id="13" name="TextBox 12">
              <a:extLst>
                <a:ext uri="{FF2B5EF4-FFF2-40B4-BE49-F238E27FC236}">
                  <a16:creationId xmlns:a16="http://schemas.microsoft.com/office/drawing/2014/main" id="{07FD3C39-8AE7-4EFE-9444-3F9F21879AAF}"/>
                </a:ext>
              </a:extLst>
            </p:cNvPr>
            <p:cNvSpPr txBox="1"/>
            <p:nvPr/>
          </p:nvSpPr>
          <p:spPr>
            <a:xfrm>
              <a:off x="1143001" y="5751254"/>
              <a:ext cx="876300" cy="369332"/>
            </a:xfrm>
            <a:prstGeom prst="rect">
              <a:avLst/>
            </a:prstGeom>
            <a:noFill/>
          </p:spPr>
          <p:txBody>
            <a:bodyPr wrap="square" rtlCol="0">
              <a:spAutoFit/>
            </a:bodyPr>
            <a:lstStyle/>
            <a:p>
              <a:r>
                <a:rPr lang="en-AU" dirty="0"/>
                <a:t>Hawaii</a:t>
              </a:r>
            </a:p>
          </p:txBody>
        </p:sp>
        <p:cxnSp>
          <p:nvCxnSpPr>
            <p:cNvPr id="16" name="Straight Arrow Connector 15">
              <a:extLst>
                <a:ext uri="{FF2B5EF4-FFF2-40B4-BE49-F238E27FC236}">
                  <a16:creationId xmlns:a16="http://schemas.microsoft.com/office/drawing/2014/main" id="{7477A4C4-186C-4AE3-8E10-9181D8EC3A10}"/>
                </a:ext>
              </a:extLst>
            </p:cNvPr>
            <p:cNvCxnSpPr>
              <a:cxnSpLocks/>
            </p:cNvCxnSpPr>
            <p:nvPr/>
          </p:nvCxnSpPr>
          <p:spPr>
            <a:xfrm flipV="1">
              <a:off x="1905000" y="5724605"/>
              <a:ext cx="152401" cy="1265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9946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C890-0A4A-49E3-8086-5DEAD3FD878F}"/>
              </a:ext>
            </a:extLst>
          </p:cNvPr>
          <p:cNvSpPr>
            <a:spLocks noGrp="1"/>
          </p:cNvSpPr>
          <p:nvPr>
            <p:ph type="title"/>
          </p:nvPr>
        </p:nvSpPr>
        <p:spPr/>
        <p:txBody>
          <a:bodyPr/>
          <a:lstStyle/>
          <a:p>
            <a:r>
              <a:rPr lang="en-AU" dirty="0"/>
              <a:t>Project Introduction	</a:t>
            </a:r>
          </a:p>
        </p:txBody>
      </p:sp>
      <p:sp>
        <p:nvSpPr>
          <p:cNvPr id="3" name="Content Placeholder 2">
            <a:extLst>
              <a:ext uri="{FF2B5EF4-FFF2-40B4-BE49-F238E27FC236}">
                <a16:creationId xmlns:a16="http://schemas.microsoft.com/office/drawing/2014/main" id="{F37675AD-20F2-4A1C-8C45-DFAD2C88EA90}"/>
              </a:ext>
            </a:extLst>
          </p:cNvPr>
          <p:cNvSpPr>
            <a:spLocks noGrp="1"/>
          </p:cNvSpPr>
          <p:nvPr>
            <p:ph idx="1"/>
          </p:nvPr>
        </p:nvSpPr>
        <p:spPr>
          <a:xfrm>
            <a:off x="1154954" y="2348917"/>
            <a:ext cx="8825659" cy="4353887"/>
          </a:xfrm>
        </p:spPr>
        <p:txBody>
          <a:bodyPr>
            <a:normAutofit fontScale="92500" lnSpcReduction="10000"/>
          </a:bodyPr>
          <a:lstStyle/>
          <a:p>
            <a:r>
              <a:rPr lang="en-US" b="0" i="0" dirty="0">
                <a:effectLst/>
                <a:latin typeface="-apple-system"/>
              </a:rPr>
              <a:t>What classifies someone as Obese? </a:t>
            </a:r>
          </a:p>
          <a:p>
            <a:pPr lvl="1"/>
            <a:r>
              <a:rPr lang="en-US" b="0" i="0" dirty="0">
                <a:effectLst/>
                <a:latin typeface="-apple-system"/>
              </a:rPr>
              <a:t>Body Mass Index (BMI) of over 30</a:t>
            </a:r>
            <a:r>
              <a:rPr lang="en-US" b="0" i="0" u="none" strike="noStrike" baseline="-25000" dirty="0">
                <a:effectLst/>
                <a:latin typeface="-apple-system"/>
                <a:hlinkClick r:id="rId2">
                  <a:extLst>
                    <a:ext uri="{A12FA001-AC4F-418D-AE19-62706E023703}">
                      <ahyp:hlinkClr xmlns:ahyp="http://schemas.microsoft.com/office/drawing/2018/hyperlinkcolor" val="tx"/>
                    </a:ext>
                  </a:extLst>
                </a:hlinkClick>
              </a:rPr>
              <a:t> [2]</a:t>
            </a:r>
            <a:endParaRPr lang="en-US" b="0" i="0" dirty="0">
              <a:effectLst/>
              <a:latin typeface="-apple-system"/>
            </a:endParaRPr>
          </a:p>
          <a:p>
            <a:r>
              <a:rPr lang="en-US" dirty="0">
                <a:latin typeface="-apple-system"/>
              </a:rPr>
              <a:t>What causes Obesity?</a:t>
            </a:r>
          </a:p>
          <a:p>
            <a:pPr lvl="1"/>
            <a:r>
              <a:rPr lang="en-US" b="0" i="0" dirty="0">
                <a:effectLst/>
                <a:latin typeface="-apple-system"/>
              </a:rPr>
              <a:t>Complex, combination of behavior and genetics</a:t>
            </a:r>
            <a:endParaRPr lang="en-US" dirty="0">
              <a:latin typeface="-apple-system"/>
            </a:endParaRPr>
          </a:p>
          <a:p>
            <a:r>
              <a:rPr lang="en-US" b="0" i="0" dirty="0">
                <a:effectLst/>
                <a:latin typeface="-apple-system"/>
              </a:rPr>
              <a:t>What we are looking for?</a:t>
            </a:r>
          </a:p>
          <a:p>
            <a:pPr lvl="1"/>
            <a:r>
              <a:rPr lang="en-US" b="0" i="0" dirty="0">
                <a:effectLst/>
                <a:latin typeface="-apple-system"/>
              </a:rPr>
              <a:t>Gathered data from various sources to identify the strength of the relationship between obesity and it’s contributing factors. </a:t>
            </a:r>
          </a:p>
          <a:p>
            <a:r>
              <a:rPr lang="en-US" b="0" i="0" dirty="0">
                <a:effectLst/>
                <a:latin typeface="-apple-system"/>
              </a:rPr>
              <a:t>What we will be covering?</a:t>
            </a:r>
          </a:p>
          <a:p>
            <a:pPr lvl="1"/>
            <a:r>
              <a:rPr lang="en-US" dirty="0">
                <a:latin typeface="-apple-system"/>
              </a:rPr>
              <a:t>Fast F</a:t>
            </a:r>
            <a:r>
              <a:rPr lang="en-US" b="0" i="0" dirty="0">
                <a:effectLst/>
                <a:latin typeface="-apple-system"/>
              </a:rPr>
              <a:t>ood restaurants availability, public transport availability, physical activeness, and general public’s age group in the 50 states of United States of America.</a:t>
            </a:r>
          </a:p>
          <a:p>
            <a:r>
              <a:rPr lang="en-US" dirty="0">
                <a:latin typeface="-apple-system"/>
              </a:rPr>
              <a:t>Why?</a:t>
            </a:r>
          </a:p>
          <a:p>
            <a:pPr lvl="1"/>
            <a:r>
              <a:rPr lang="en-US" b="0" i="0" dirty="0">
                <a:effectLst/>
                <a:latin typeface="-apple-system"/>
              </a:rPr>
              <a:t>Obesity is serious because it is associated with poorer mental health outcomes and reduced quality of life. Obesity is also associated with the leading causes of death in the United States and worldwide, including diabetes, heart disease, stroke, and some types of cancer.</a:t>
            </a:r>
          </a:p>
          <a:p>
            <a:pPr marL="457200" lvl="1" indent="0">
              <a:buNone/>
            </a:pPr>
            <a:endParaRPr lang="en-US" b="0" i="0" dirty="0">
              <a:effectLst/>
              <a:latin typeface="-apple-system"/>
            </a:endParaRPr>
          </a:p>
        </p:txBody>
      </p:sp>
    </p:spTree>
    <p:extLst>
      <p:ext uri="{BB962C8B-B14F-4D97-AF65-F5344CB8AC3E}">
        <p14:creationId xmlns:p14="http://schemas.microsoft.com/office/powerpoint/2010/main" val="230799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302DA-AA85-4034-A477-2AC1F3C590D9}"/>
              </a:ext>
            </a:extLst>
          </p:cNvPr>
          <p:cNvSpPr>
            <a:spLocks noGrp="1"/>
          </p:cNvSpPr>
          <p:nvPr>
            <p:ph type="title"/>
          </p:nvPr>
        </p:nvSpPr>
        <p:spPr/>
        <p:txBody>
          <a:bodyPr/>
          <a:lstStyle/>
          <a:p>
            <a:r>
              <a:rPr lang="en-AU" dirty="0"/>
              <a:t>Scope of Data and Research	</a:t>
            </a:r>
          </a:p>
        </p:txBody>
      </p:sp>
      <p:sp>
        <p:nvSpPr>
          <p:cNvPr id="3" name="Content Placeholder 2">
            <a:extLst>
              <a:ext uri="{FF2B5EF4-FFF2-40B4-BE49-F238E27FC236}">
                <a16:creationId xmlns:a16="http://schemas.microsoft.com/office/drawing/2014/main" id="{FE0357A7-AD6C-458A-90D4-44ECF05458B4}"/>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effectLst/>
                <a:latin typeface="-apple-system"/>
              </a:rPr>
              <a:t>Dataset Time to be 2019</a:t>
            </a:r>
          </a:p>
          <a:p>
            <a:pPr algn="l">
              <a:buFont typeface="Arial" panose="020B0604020202020204" pitchFamily="34" charset="0"/>
              <a:buChar char="•"/>
            </a:pPr>
            <a:r>
              <a:rPr lang="en-US" b="0" i="0" dirty="0">
                <a:effectLst/>
                <a:latin typeface="-apple-system"/>
              </a:rPr>
              <a:t>All analysis and data to contain data of all the 50 states in USA, not including Federal District (District of Columbia) and Territories (American Samoa, Guam, Northern Mariana Islands, Puerto Rico, US Virgin Islands)</a:t>
            </a:r>
          </a:p>
          <a:p>
            <a:pPr algn="l">
              <a:buFont typeface="Arial" panose="020B0604020202020204" pitchFamily="34" charset="0"/>
              <a:buChar char="•"/>
            </a:pPr>
            <a:r>
              <a:rPr lang="en-US" b="0" i="0" dirty="0">
                <a:effectLst/>
                <a:latin typeface="-apple-system"/>
              </a:rPr>
              <a:t>Average of Walkable distance - Public transport (Get total for each state)</a:t>
            </a:r>
          </a:p>
          <a:p>
            <a:pPr algn="l">
              <a:buFont typeface="Arial" panose="020B0604020202020204" pitchFamily="34" charset="0"/>
              <a:buChar char="•"/>
            </a:pPr>
            <a:r>
              <a:rPr lang="en-US" b="0" i="0" dirty="0">
                <a:effectLst/>
                <a:latin typeface="-apple-system"/>
              </a:rPr>
              <a:t>Fast food -Include all restaurants in Number of restaurants per state (Heat Map number of Restaurant vs Obesity)</a:t>
            </a:r>
            <a:br>
              <a:rPr lang="en-US" b="0" i="0" dirty="0">
                <a:effectLst/>
                <a:latin typeface="-apple-system"/>
              </a:rPr>
            </a:br>
            <a:r>
              <a:rPr lang="en-US" b="0" i="0" dirty="0">
                <a:effectLst/>
                <a:latin typeface="-apple-system"/>
              </a:rPr>
              <a:t>Top 5 Fast-food restaurants according to </a:t>
            </a:r>
            <a:r>
              <a:rPr lang="en-US" b="0" i="0" u="none" strike="noStrike" dirty="0" err="1">
                <a:effectLst/>
                <a:latin typeface="-apple-system"/>
                <a:hlinkClick r:id="rId2">
                  <a:extLst>
                    <a:ext uri="{A12FA001-AC4F-418D-AE19-62706E023703}">
                      <ahyp:hlinkClr xmlns:ahyp="http://schemas.microsoft.com/office/drawing/2018/hyperlinkcolor" val="tx"/>
                    </a:ext>
                  </a:extLst>
                </a:hlinkClick>
              </a:rPr>
              <a:t>Eatthis</a:t>
            </a:r>
            <a:r>
              <a:rPr lang="en-US" b="0" i="0" dirty="0">
                <a:effectLst/>
                <a:latin typeface="-apple-system"/>
              </a:rPr>
              <a:t>- McDonald's, Starbucks, Chick-fil-A, Taco Bell, Burger King</a:t>
            </a:r>
            <a:br>
              <a:rPr lang="en-US" b="0" i="0" dirty="0">
                <a:effectLst/>
                <a:latin typeface="-apple-system"/>
              </a:rPr>
            </a:br>
            <a:r>
              <a:rPr lang="en-US" b="0" i="0" dirty="0">
                <a:effectLst/>
                <a:latin typeface="-apple-system"/>
              </a:rPr>
              <a:t>Count restaurants for each states, use the dot size as the heat map.</a:t>
            </a:r>
          </a:p>
          <a:p>
            <a:pPr algn="l">
              <a:buFont typeface="Arial" panose="020B0604020202020204" pitchFamily="34" charset="0"/>
              <a:buChar char="•"/>
            </a:pPr>
            <a:r>
              <a:rPr lang="en-US" b="0" i="0" dirty="0">
                <a:effectLst/>
                <a:latin typeface="-apple-system"/>
              </a:rPr>
              <a:t>Age group - Children and Teens (Ages 2 - 19 years) Adults - 20 Over</a:t>
            </a:r>
          </a:p>
          <a:p>
            <a:pPr algn="l">
              <a:buFont typeface="Arial" panose="020B0604020202020204" pitchFamily="34" charset="0"/>
              <a:buChar char="•"/>
            </a:pPr>
            <a:r>
              <a:rPr lang="en-US" b="0" i="0" dirty="0">
                <a:effectLst/>
                <a:latin typeface="-apple-system"/>
              </a:rPr>
              <a:t>Physical activity facilities to focus on Gyms, Physical activeness (Meeting CDC requirements -Achieving at least 150 minutes a week of moderate-intensity aerobic physical activity or 75 minutes a week of vigorous-intensity aerobic physical activity and engage in muscle-strengthening activities on 2 or more days a week)</a:t>
            </a:r>
          </a:p>
          <a:p>
            <a:endParaRPr lang="en-AU" dirty="0"/>
          </a:p>
        </p:txBody>
      </p:sp>
    </p:spTree>
    <p:extLst>
      <p:ext uri="{BB962C8B-B14F-4D97-AF65-F5344CB8AC3E}">
        <p14:creationId xmlns:p14="http://schemas.microsoft.com/office/powerpoint/2010/main" val="352419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1067-67F3-411A-971C-3BE3252E56BB}"/>
              </a:ext>
            </a:extLst>
          </p:cNvPr>
          <p:cNvSpPr>
            <a:spLocks noGrp="1"/>
          </p:cNvSpPr>
          <p:nvPr>
            <p:ph type="title"/>
          </p:nvPr>
        </p:nvSpPr>
        <p:spPr/>
        <p:txBody>
          <a:bodyPr/>
          <a:lstStyle/>
          <a:p>
            <a:r>
              <a:rPr lang="en-AU" dirty="0"/>
              <a:t>Research Questions</a:t>
            </a:r>
          </a:p>
        </p:txBody>
      </p:sp>
      <p:sp>
        <p:nvSpPr>
          <p:cNvPr id="3" name="Content Placeholder 2">
            <a:extLst>
              <a:ext uri="{FF2B5EF4-FFF2-40B4-BE49-F238E27FC236}">
                <a16:creationId xmlns:a16="http://schemas.microsoft.com/office/drawing/2014/main" id="{628DFA76-A66A-4613-A90C-E3FE78E3BF3B}"/>
              </a:ext>
            </a:extLst>
          </p:cNvPr>
          <p:cNvSpPr>
            <a:spLocks noGrp="1"/>
          </p:cNvSpPr>
          <p:nvPr>
            <p:ph idx="1"/>
          </p:nvPr>
        </p:nvSpPr>
        <p:spPr/>
        <p:txBody>
          <a:bodyPr>
            <a:normAutofit/>
          </a:bodyPr>
          <a:lstStyle/>
          <a:p>
            <a:pPr algn="l">
              <a:buFont typeface="+mj-lt"/>
              <a:buAutoNum type="arabicPeriod"/>
            </a:pPr>
            <a:r>
              <a:rPr lang="en-US" b="0" i="0" dirty="0">
                <a:effectLst/>
                <a:latin typeface="-apple-system"/>
              </a:rPr>
              <a:t>The more accessible the fast-food restaurant the higher the obesity rate</a:t>
            </a:r>
          </a:p>
          <a:p>
            <a:pPr algn="l">
              <a:buFont typeface="+mj-lt"/>
              <a:buAutoNum type="arabicPeriod"/>
            </a:pPr>
            <a:r>
              <a:rPr lang="en-US" b="0" i="0" dirty="0">
                <a:effectLst/>
                <a:latin typeface="-apple-system"/>
              </a:rPr>
              <a:t>The more 'Top 5' fast food restaurants in a states, the higher the obesity rate</a:t>
            </a:r>
          </a:p>
          <a:p>
            <a:pPr algn="l">
              <a:buFont typeface="+mj-lt"/>
              <a:buAutoNum type="arabicPeriod"/>
            </a:pPr>
            <a:r>
              <a:rPr lang="en-US" b="0" i="0" dirty="0">
                <a:effectLst/>
                <a:latin typeface="-apple-system"/>
              </a:rPr>
              <a:t>The more walkable distance to anywhere, the lower the obesity rate</a:t>
            </a:r>
          </a:p>
          <a:p>
            <a:pPr algn="l">
              <a:buFont typeface="+mj-lt"/>
              <a:buAutoNum type="arabicPeriod"/>
            </a:pPr>
            <a:r>
              <a:rPr lang="en-US" b="0" i="0" dirty="0">
                <a:effectLst/>
                <a:latin typeface="-apple-system"/>
              </a:rPr>
              <a:t>How many are walking for their day-to-day need? (Location of supermarket, bus stops)</a:t>
            </a:r>
          </a:p>
          <a:p>
            <a:pPr algn="l">
              <a:buFont typeface="+mj-lt"/>
              <a:buAutoNum type="arabicPeriod"/>
            </a:pPr>
            <a:r>
              <a:rPr lang="en-US" b="0" i="0" dirty="0">
                <a:effectLst/>
                <a:latin typeface="-apple-system"/>
              </a:rPr>
              <a:t>The higher rate of physical activeness, the lower the obesity rate</a:t>
            </a:r>
          </a:p>
          <a:p>
            <a:pPr algn="l">
              <a:buFont typeface="+mj-lt"/>
              <a:buAutoNum type="arabicPeriod"/>
            </a:pPr>
            <a:r>
              <a:rPr lang="en-US" b="0" i="0" dirty="0">
                <a:effectLst/>
                <a:latin typeface="-apple-system"/>
              </a:rPr>
              <a:t>The greater number of gyms in a state, the lower the obesity rate</a:t>
            </a:r>
          </a:p>
          <a:p>
            <a:pPr algn="l">
              <a:buFont typeface="+mj-lt"/>
              <a:buAutoNum type="arabicPeriod"/>
            </a:pPr>
            <a:r>
              <a:rPr lang="en-US" b="0" i="0" dirty="0">
                <a:effectLst/>
                <a:latin typeface="-apple-system"/>
              </a:rPr>
              <a:t>Younger generation that tends to prefer fast food would be more obese</a:t>
            </a:r>
          </a:p>
          <a:p>
            <a:pPr algn="l">
              <a:buFont typeface="+mj-lt"/>
              <a:buAutoNum type="arabicPeriod"/>
            </a:pPr>
            <a:r>
              <a:rPr lang="en-US" b="0" i="0" dirty="0">
                <a:effectLst/>
                <a:latin typeface="-apple-system"/>
              </a:rPr>
              <a:t>Older generation that are more immobile tend to be more obese</a:t>
            </a:r>
          </a:p>
          <a:p>
            <a:endParaRPr lang="en-AU" dirty="0"/>
          </a:p>
        </p:txBody>
      </p:sp>
    </p:spTree>
    <p:extLst>
      <p:ext uri="{BB962C8B-B14F-4D97-AF65-F5344CB8AC3E}">
        <p14:creationId xmlns:p14="http://schemas.microsoft.com/office/powerpoint/2010/main" val="337961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4D74E-8405-4649-BE43-7465A4A03063}"/>
              </a:ext>
            </a:extLst>
          </p:cNvPr>
          <p:cNvSpPr>
            <a:spLocks noGrp="1"/>
          </p:cNvSpPr>
          <p:nvPr>
            <p:ph type="title"/>
          </p:nvPr>
        </p:nvSpPr>
        <p:spPr>
          <a:xfrm>
            <a:off x="838200" y="365126"/>
            <a:ext cx="10515600" cy="977114"/>
          </a:xfrm>
        </p:spPr>
        <p:txBody>
          <a:bodyPr>
            <a:normAutofit/>
          </a:bodyPr>
          <a:lstStyle/>
          <a:p>
            <a:r>
              <a:rPr lang="en-AU" sz="2000" dirty="0"/>
              <a:t>Distribution of obesity rate across USA.</a:t>
            </a:r>
            <a:br>
              <a:rPr lang="en-AU" sz="2000" dirty="0"/>
            </a:br>
            <a:r>
              <a:rPr lang="en-AU" sz="2000" dirty="0"/>
              <a:t>Average Rate of Obesity : 31.5%</a:t>
            </a:r>
          </a:p>
        </p:txBody>
      </p:sp>
      <p:pic>
        <p:nvPicPr>
          <p:cNvPr id="5" name="Content Placeholder 4" descr="Chart&#10;&#10;Description automatically generated">
            <a:extLst>
              <a:ext uri="{FF2B5EF4-FFF2-40B4-BE49-F238E27FC236}">
                <a16:creationId xmlns:a16="http://schemas.microsoft.com/office/drawing/2014/main" id="{ED41286E-0117-4927-9A43-A0BC457FD3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086" y="1949609"/>
            <a:ext cx="10997536" cy="4802187"/>
          </a:xfrm>
        </p:spPr>
      </p:pic>
    </p:spTree>
    <p:extLst>
      <p:ext uri="{BB962C8B-B14F-4D97-AF65-F5344CB8AC3E}">
        <p14:creationId xmlns:p14="http://schemas.microsoft.com/office/powerpoint/2010/main" val="237851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p&#10;&#10;Description automatically generated">
            <a:extLst>
              <a:ext uri="{FF2B5EF4-FFF2-40B4-BE49-F238E27FC236}">
                <a16:creationId xmlns:a16="http://schemas.microsoft.com/office/drawing/2014/main" id="{640F2315-AB71-4335-AF06-6671C37F1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012" y="0"/>
            <a:ext cx="10934700" cy="6875969"/>
          </a:xfrm>
        </p:spPr>
      </p:pic>
      <p:sp>
        <p:nvSpPr>
          <p:cNvPr id="13" name="Title 1">
            <a:extLst>
              <a:ext uri="{FF2B5EF4-FFF2-40B4-BE49-F238E27FC236}">
                <a16:creationId xmlns:a16="http://schemas.microsoft.com/office/drawing/2014/main" id="{AF18BC6A-CE06-4B55-8570-4ABF702EA918}"/>
              </a:ext>
            </a:extLst>
          </p:cNvPr>
          <p:cNvSpPr>
            <a:spLocks noGrp="1"/>
          </p:cNvSpPr>
          <p:nvPr>
            <p:ph type="title"/>
          </p:nvPr>
        </p:nvSpPr>
        <p:spPr>
          <a:xfrm>
            <a:off x="1486407" y="2914916"/>
            <a:ext cx="2565475" cy="1325563"/>
          </a:xfrm>
          <a:solidFill>
            <a:schemeClr val="tx1">
              <a:alpha val="50000"/>
            </a:schemeClr>
          </a:solidFill>
        </p:spPr>
        <p:txBody>
          <a:bodyPr/>
          <a:lstStyle/>
          <a:p>
            <a:r>
              <a:rPr lang="en-AU" dirty="0"/>
              <a:t>Obesity Heatmap</a:t>
            </a:r>
          </a:p>
        </p:txBody>
      </p:sp>
    </p:spTree>
    <p:extLst>
      <p:ext uri="{BB962C8B-B14F-4D97-AF65-F5344CB8AC3E}">
        <p14:creationId xmlns:p14="http://schemas.microsoft.com/office/powerpoint/2010/main" val="3293166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F59E-1862-427E-8C22-B2103F3CCD2F}"/>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B78AFBA1-5D70-4C9D-B170-19FAE5F34C2C}"/>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606014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0F94-3C7D-4420-A180-046907B63794}"/>
              </a:ext>
            </a:extLst>
          </p:cNvPr>
          <p:cNvSpPr>
            <a:spLocks noGrp="1"/>
          </p:cNvSpPr>
          <p:nvPr>
            <p:ph type="title"/>
          </p:nvPr>
        </p:nvSpPr>
        <p:spPr/>
        <p:txBody>
          <a:bodyPr>
            <a:normAutofit/>
          </a:bodyPr>
          <a:lstStyle/>
          <a:p>
            <a:pPr algn="ctr"/>
            <a:r>
              <a:rPr lang="en-AU" sz="4000" dirty="0"/>
              <a:t>Distribution of Mode of Commute</a:t>
            </a:r>
          </a:p>
        </p:txBody>
      </p:sp>
      <p:pic>
        <p:nvPicPr>
          <p:cNvPr id="5" name="Content Placeholder 4" descr="Chart, pie chart&#10;&#10;Description automatically generated">
            <a:extLst>
              <a:ext uri="{FF2B5EF4-FFF2-40B4-BE49-F238E27FC236}">
                <a16:creationId xmlns:a16="http://schemas.microsoft.com/office/drawing/2014/main" id="{F320F1BB-0CAE-45E6-8C2D-DBD49B5268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1904" y="1949609"/>
            <a:ext cx="6811861" cy="5071978"/>
          </a:xfrm>
        </p:spPr>
      </p:pic>
      <p:sp>
        <p:nvSpPr>
          <p:cNvPr id="6" name="TextBox 5">
            <a:extLst>
              <a:ext uri="{FF2B5EF4-FFF2-40B4-BE49-F238E27FC236}">
                <a16:creationId xmlns:a16="http://schemas.microsoft.com/office/drawing/2014/main" id="{F1E6C35B-DEDE-46FD-82E5-D450EA996656}"/>
              </a:ext>
            </a:extLst>
          </p:cNvPr>
          <p:cNvSpPr txBox="1"/>
          <p:nvPr/>
        </p:nvSpPr>
        <p:spPr>
          <a:xfrm>
            <a:off x="7592292" y="2927166"/>
            <a:ext cx="4498108" cy="2308324"/>
          </a:xfrm>
          <a:prstGeom prst="rect">
            <a:avLst/>
          </a:prstGeom>
          <a:noFill/>
        </p:spPr>
        <p:txBody>
          <a:bodyPr wrap="square" rtlCol="0">
            <a:spAutoFit/>
          </a:bodyPr>
          <a:lstStyle/>
          <a:p>
            <a:pPr marL="285750" indent="-285750">
              <a:buFont typeface="Arial" panose="020B0604020202020204" pitchFamily="34" charset="0"/>
              <a:buChar char="•"/>
            </a:pPr>
            <a:r>
              <a:rPr lang="en-AU" dirty="0"/>
              <a:t>Pie Chart show the distribution of Mode of commute.</a:t>
            </a:r>
          </a:p>
          <a:p>
            <a:pPr marL="285750" indent="-285750">
              <a:buFont typeface="Arial" panose="020B0604020202020204" pitchFamily="34" charset="0"/>
              <a:buChar char="•"/>
            </a:pPr>
            <a:r>
              <a:rPr lang="en-AU" dirty="0"/>
              <a:t>87.9% of the population drive to work alone or used car pool.</a:t>
            </a:r>
          </a:p>
          <a:p>
            <a:pPr marL="285750" indent="-285750">
              <a:buFont typeface="Arial" panose="020B0604020202020204" pitchFamily="34" charset="0"/>
              <a:buChar char="•"/>
            </a:pPr>
            <a:r>
              <a:rPr lang="en-AU" dirty="0"/>
              <a:t>3.1% uses public transport for work.</a:t>
            </a:r>
          </a:p>
          <a:p>
            <a:pPr marL="285750" indent="-285750">
              <a:buFont typeface="Arial" panose="020B0604020202020204" pitchFamily="34" charset="0"/>
              <a:buChar char="•"/>
            </a:pPr>
            <a:r>
              <a:rPr lang="en-AU" dirty="0"/>
              <a:t>Distribution shows lack of confidence in</a:t>
            </a:r>
          </a:p>
          <a:p>
            <a:r>
              <a:rPr lang="en-AU" dirty="0"/>
              <a:t>      public transport by commuters.</a:t>
            </a:r>
          </a:p>
          <a:p>
            <a:endParaRPr lang="en-AU" dirty="0"/>
          </a:p>
        </p:txBody>
      </p:sp>
      <p:sp>
        <p:nvSpPr>
          <p:cNvPr id="3" name="TextBox 2">
            <a:extLst>
              <a:ext uri="{FF2B5EF4-FFF2-40B4-BE49-F238E27FC236}">
                <a16:creationId xmlns:a16="http://schemas.microsoft.com/office/drawing/2014/main" id="{39E232F9-AED3-40B3-88C1-CDD6DE08A481}"/>
              </a:ext>
            </a:extLst>
          </p:cNvPr>
          <p:cNvSpPr txBox="1"/>
          <p:nvPr/>
        </p:nvSpPr>
        <p:spPr>
          <a:xfrm>
            <a:off x="4353187" y="6333473"/>
            <a:ext cx="1048685" cy="369332"/>
          </a:xfrm>
          <a:prstGeom prst="rect">
            <a:avLst/>
          </a:prstGeom>
          <a:noFill/>
        </p:spPr>
        <p:txBody>
          <a:bodyPr wrap="none" rtlCol="0">
            <a:spAutoFit/>
          </a:bodyPr>
          <a:lstStyle/>
          <a:p>
            <a:r>
              <a:rPr lang="en-AU" dirty="0"/>
              <a:t>FIGURE 1</a:t>
            </a:r>
          </a:p>
        </p:txBody>
      </p:sp>
    </p:spTree>
    <p:extLst>
      <p:ext uri="{BB962C8B-B14F-4D97-AF65-F5344CB8AC3E}">
        <p14:creationId xmlns:p14="http://schemas.microsoft.com/office/powerpoint/2010/main" val="4260538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48AD-16BD-4E05-B58F-3DAE8C8A15BE}"/>
              </a:ext>
            </a:extLst>
          </p:cNvPr>
          <p:cNvSpPr>
            <a:spLocks noGrp="1"/>
          </p:cNvSpPr>
          <p:nvPr>
            <p:ph type="title"/>
          </p:nvPr>
        </p:nvSpPr>
        <p:spPr>
          <a:xfrm>
            <a:off x="838200" y="73891"/>
            <a:ext cx="10515600" cy="2253673"/>
          </a:xfrm>
        </p:spPr>
        <p:txBody>
          <a:bodyPr>
            <a:normAutofit/>
          </a:bodyPr>
          <a:lstStyle/>
          <a:p>
            <a:r>
              <a:rPr lang="en-US" sz="1200" b="0" i="0" dirty="0">
                <a:solidFill>
                  <a:srgbClr val="000000"/>
                </a:solidFill>
                <a:effectLst/>
                <a:latin typeface="Helvetica Neue"/>
              </a:rPr>
              <a:t>Based on the study conducted by Li Ming Wen and Chris </a:t>
            </a:r>
            <a:r>
              <a:rPr lang="en-US" sz="1200" b="0" i="0" dirty="0" err="1">
                <a:solidFill>
                  <a:srgbClr val="000000"/>
                </a:solidFill>
                <a:effectLst/>
                <a:latin typeface="Helvetica Neue"/>
              </a:rPr>
              <a:t>Rissel</a:t>
            </a:r>
            <a:r>
              <a:rPr lang="en-US" sz="1200" b="0" i="0" dirty="0">
                <a:solidFill>
                  <a:srgbClr val="000000"/>
                </a:solidFill>
                <a:effectLst/>
                <a:latin typeface="Helvetica Neue"/>
              </a:rPr>
              <a:t> on</a:t>
            </a:r>
            <a:br>
              <a:rPr lang="en-US" sz="1200" b="0" i="0" dirty="0">
                <a:solidFill>
                  <a:srgbClr val="000000"/>
                </a:solidFill>
                <a:effectLst/>
                <a:latin typeface="Helvetica Neue"/>
              </a:rPr>
            </a:br>
            <a:r>
              <a:rPr lang="en-US" sz="1200" b="0" i="0" dirty="0">
                <a:solidFill>
                  <a:srgbClr val="000000"/>
                </a:solidFill>
                <a:effectLst/>
                <a:latin typeface="Helvetica Neue"/>
              </a:rPr>
              <a:t>Inverse associations between cycling to work, public transport, and overweight and obesity: Findings from a population based study in Australia link : </a:t>
            </a:r>
            <a:r>
              <a:rPr lang="en-US" sz="1200" b="0" i="0" u="sng" dirty="0">
                <a:solidFill>
                  <a:srgbClr val="296EAA"/>
                </a:solidFill>
                <a:effectLst/>
                <a:latin typeface="Helvetica Neue"/>
                <a:hlinkClick r:id="rId2"/>
              </a:rPr>
              <a:t>https://www.sciencedirect.com/science/article/abs/pii/S0091743507003714</a:t>
            </a:r>
            <a:r>
              <a:rPr lang="en-US" sz="1200" b="0" i="0" dirty="0">
                <a:solidFill>
                  <a:srgbClr val="000000"/>
                </a:solidFill>
                <a:effectLst/>
                <a:latin typeface="Helvetica Neue"/>
              </a:rPr>
              <a:t> Health Promotion Service, Sydney South West Area Health Service, Level 9, King George V Building, Missenden Road, Camperdown, NSW 2050, Australia</a:t>
            </a:r>
            <a:br>
              <a:rPr lang="en-US" sz="1200" b="0" i="0" dirty="0">
                <a:solidFill>
                  <a:srgbClr val="000000"/>
                </a:solidFill>
                <a:effectLst/>
                <a:latin typeface="Helvetica Neue"/>
              </a:rPr>
            </a:br>
            <a:br>
              <a:rPr lang="en-US" sz="1200" b="0" i="0" dirty="0">
                <a:solidFill>
                  <a:srgbClr val="000000"/>
                </a:solidFill>
                <a:effectLst/>
                <a:latin typeface="Helvetica Neue"/>
              </a:rPr>
            </a:br>
            <a:br>
              <a:rPr lang="en-US" sz="1200" b="0" i="0" dirty="0">
                <a:solidFill>
                  <a:srgbClr val="000000"/>
                </a:solidFill>
                <a:effectLst/>
                <a:latin typeface="Helvetica Neue"/>
              </a:rPr>
            </a:br>
            <a:r>
              <a:rPr lang="en-US" sz="1200" b="0" i="0" dirty="0">
                <a:solidFill>
                  <a:srgbClr val="000000"/>
                </a:solidFill>
                <a:effectLst/>
                <a:latin typeface="Helvetica Neue"/>
              </a:rPr>
              <a:t>1.Population using public transport to work were significantly less likely to be overweight and obese. </a:t>
            </a:r>
            <a:br>
              <a:rPr lang="en-US" sz="1200" b="0" i="0" dirty="0">
                <a:solidFill>
                  <a:srgbClr val="000000"/>
                </a:solidFill>
                <a:effectLst/>
                <a:latin typeface="Helvetica Neue"/>
              </a:rPr>
            </a:br>
            <a:r>
              <a:rPr lang="en-US" sz="1200" b="0" i="0" dirty="0">
                <a:solidFill>
                  <a:srgbClr val="000000"/>
                </a:solidFill>
                <a:effectLst/>
                <a:latin typeface="Helvetica Neue"/>
              </a:rPr>
              <a:t>2.It is clearly visibly that there is a moderate negative correlation between the use if public transport and the obesity rate. </a:t>
            </a:r>
            <a:br>
              <a:rPr lang="en-US" sz="1200" b="0" i="0" dirty="0">
                <a:solidFill>
                  <a:srgbClr val="000000"/>
                </a:solidFill>
                <a:effectLst/>
                <a:latin typeface="Helvetica Neue"/>
              </a:rPr>
            </a:br>
            <a:r>
              <a:rPr lang="en-US" sz="1200" b="0" i="0" dirty="0">
                <a:solidFill>
                  <a:srgbClr val="000000"/>
                </a:solidFill>
                <a:effectLst/>
                <a:latin typeface="Helvetica Neue"/>
              </a:rPr>
              <a:t>3.It is clearly visibly that there is a strong positive correlation between the use of personal vehicle and the obesity rate.</a:t>
            </a:r>
            <a:br>
              <a:rPr lang="en-US" sz="1200" b="0" i="0" dirty="0">
                <a:solidFill>
                  <a:srgbClr val="000000"/>
                </a:solidFill>
                <a:effectLst/>
                <a:latin typeface="Helvetica Neue"/>
              </a:rPr>
            </a:br>
            <a:endParaRPr lang="en-AU" sz="3200" dirty="0"/>
          </a:p>
        </p:txBody>
      </p:sp>
      <p:pic>
        <p:nvPicPr>
          <p:cNvPr id="9" name="Content Placeholder 8" descr="Chart, scatter chart&#10;&#10;Description automatically generated">
            <a:extLst>
              <a:ext uri="{FF2B5EF4-FFF2-40B4-BE49-F238E27FC236}">
                <a16:creationId xmlns:a16="http://schemas.microsoft.com/office/drawing/2014/main" id="{2EFA199C-DBEE-4989-BBE5-0508F1C8DF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0286" y="2835732"/>
            <a:ext cx="5485714" cy="3657143"/>
          </a:xfrm>
        </p:spPr>
      </p:pic>
      <p:pic>
        <p:nvPicPr>
          <p:cNvPr id="5" name="Picture 4" descr="Chart, scatter chart&#10;&#10;Description automatically generated">
            <a:extLst>
              <a:ext uri="{FF2B5EF4-FFF2-40B4-BE49-F238E27FC236}">
                <a16:creationId xmlns:a16="http://schemas.microsoft.com/office/drawing/2014/main" id="{CDCA5B26-3D84-4A2E-B183-32DF4863DB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6286" y="2835732"/>
            <a:ext cx="5485714" cy="3657143"/>
          </a:xfrm>
          <a:prstGeom prst="rect">
            <a:avLst/>
          </a:prstGeom>
        </p:spPr>
      </p:pic>
      <p:sp>
        <p:nvSpPr>
          <p:cNvPr id="12" name="Rectangle 4">
            <a:extLst>
              <a:ext uri="{FF2B5EF4-FFF2-40B4-BE49-F238E27FC236}">
                <a16:creationId xmlns:a16="http://schemas.microsoft.com/office/drawing/2014/main" id="{C4A9ED8C-B714-4330-BC68-53683B7CB471}"/>
              </a:ext>
            </a:extLst>
          </p:cNvPr>
          <p:cNvSpPr>
            <a:spLocks noChangeArrowheads="1"/>
          </p:cNvSpPr>
          <p:nvPr/>
        </p:nvSpPr>
        <p:spPr bwMode="auto">
          <a:xfrm>
            <a:off x="276837" y="2616575"/>
            <a:ext cx="410208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The correlation coefficient between Obesity and Public transport is -0.43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Line equation</a:t>
            </a:r>
            <a:r>
              <a:rPr kumimoji="0" lang="en-US" altLang="en-US" sz="1000" b="0" i="0" u="none" strike="noStrike" cap="none" normalizeH="0" baseline="0" dirty="0">
                <a:ln>
                  <a:noFill/>
                </a:ln>
                <a:solidFill>
                  <a:srgbClr val="000000"/>
                </a:solidFill>
                <a:effectLst/>
                <a:latin typeface="Helvetica Neue"/>
              </a:rPr>
              <a:t> = -0.37x + 32.56</a:t>
            </a:r>
            <a:r>
              <a:rPr kumimoji="0" lang="en-US" altLang="en-US" sz="800" b="0" i="0" u="none" strike="noStrike" cap="none" normalizeH="0" baseline="0" dirty="0">
                <a:ln>
                  <a:noFill/>
                </a:ln>
                <a:solidFill>
                  <a:schemeClr val="tx1"/>
                </a:solidFill>
                <a:effectLst/>
                <a:latin typeface="Helvetica Neue"/>
              </a:rPr>
              <a:t> </a:t>
            </a:r>
            <a:endParaRPr kumimoji="0" lang="en-US" altLang="en-US" sz="1800" b="0" i="0" u="none" strike="noStrike" cap="none" normalizeH="0" baseline="0" dirty="0">
              <a:ln>
                <a:noFill/>
              </a:ln>
              <a:solidFill>
                <a:schemeClr val="tx1"/>
              </a:solidFill>
              <a:effectLst/>
              <a:latin typeface="Helvetica Neue"/>
            </a:endParaRPr>
          </a:p>
        </p:txBody>
      </p:sp>
      <p:sp>
        <p:nvSpPr>
          <p:cNvPr id="14" name="Rectangle 5">
            <a:extLst>
              <a:ext uri="{FF2B5EF4-FFF2-40B4-BE49-F238E27FC236}">
                <a16:creationId xmlns:a16="http://schemas.microsoft.com/office/drawing/2014/main" id="{A082BE5E-3C6A-4B86-9077-AC59F8CACBF1}"/>
              </a:ext>
            </a:extLst>
          </p:cNvPr>
          <p:cNvSpPr>
            <a:spLocks noChangeArrowheads="1"/>
          </p:cNvSpPr>
          <p:nvPr/>
        </p:nvSpPr>
        <p:spPr bwMode="auto">
          <a:xfrm>
            <a:off x="6429449" y="2616574"/>
            <a:ext cx="379591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The correlation coefficient between obesity and Drove alone is 0.68</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Line equation</a:t>
            </a:r>
            <a:r>
              <a:rPr kumimoji="0" lang="en-US" altLang="en-US" sz="1000" b="0" i="0" u="none" strike="noStrike" cap="none" normalizeH="0" baseline="0" dirty="0">
                <a:ln>
                  <a:noFill/>
                </a:ln>
                <a:solidFill>
                  <a:srgbClr val="000000"/>
                </a:solidFill>
                <a:effectLst/>
                <a:latin typeface="Helvetica Neue"/>
              </a:rPr>
              <a:t> = 0.47x + -5.45</a:t>
            </a:r>
            <a:r>
              <a:rPr kumimoji="0" lang="en-US" altLang="en-US" sz="800" b="0" i="0" u="none" strike="noStrike" cap="none" normalizeH="0" baseline="0" dirty="0">
                <a:ln>
                  <a:noFill/>
                </a:ln>
                <a:solidFill>
                  <a:schemeClr val="tx1"/>
                </a:solidFill>
                <a:effectLst/>
                <a:latin typeface="Helvetica Neue"/>
              </a:rPr>
              <a:t> </a:t>
            </a:r>
            <a:endParaRPr kumimoji="0" lang="en-US" altLang="en-US" sz="1800" b="0" i="0" u="none" strike="noStrike" cap="none" normalizeH="0" baseline="0" dirty="0">
              <a:ln>
                <a:noFill/>
              </a:ln>
              <a:solidFill>
                <a:schemeClr val="tx1"/>
              </a:solidFill>
              <a:effectLst/>
              <a:latin typeface="Helvetica Neue"/>
            </a:endParaRPr>
          </a:p>
        </p:txBody>
      </p:sp>
      <p:sp>
        <p:nvSpPr>
          <p:cNvPr id="7" name="TextBox 6">
            <a:extLst>
              <a:ext uri="{FF2B5EF4-FFF2-40B4-BE49-F238E27FC236}">
                <a16:creationId xmlns:a16="http://schemas.microsoft.com/office/drawing/2014/main" id="{E294B2D5-8191-4141-9410-7BE3D61100BC}"/>
              </a:ext>
            </a:extLst>
          </p:cNvPr>
          <p:cNvSpPr txBox="1"/>
          <p:nvPr/>
        </p:nvSpPr>
        <p:spPr>
          <a:xfrm>
            <a:off x="2893966" y="6414777"/>
            <a:ext cx="1051891" cy="369332"/>
          </a:xfrm>
          <a:prstGeom prst="rect">
            <a:avLst/>
          </a:prstGeom>
          <a:noFill/>
        </p:spPr>
        <p:txBody>
          <a:bodyPr wrap="none" rtlCol="0">
            <a:spAutoFit/>
          </a:bodyPr>
          <a:lstStyle/>
          <a:p>
            <a:r>
              <a:rPr lang="en-AU" dirty="0"/>
              <a:t>Figure 2</a:t>
            </a:r>
          </a:p>
        </p:txBody>
      </p:sp>
      <p:sp>
        <p:nvSpPr>
          <p:cNvPr id="8" name="TextBox 7">
            <a:extLst>
              <a:ext uri="{FF2B5EF4-FFF2-40B4-BE49-F238E27FC236}">
                <a16:creationId xmlns:a16="http://schemas.microsoft.com/office/drawing/2014/main" id="{1FBE8D08-EA17-45BB-9D3E-4FBD351A3EDC}"/>
              </a:ext>
            </a:extLst>
          </p:cNvPr>
          <p:cNvSpPr txBox="1"/>
          <p:nvPr/>
        </p:nvSpPr>
        <p:spPr>
          <a:xfrm>
            <a:off x="9038377" y="6414777"/>
            <a:ext cx="1051891" cy="369332"/>
          </a:xfrm>
          <a:prstGeom prst="rect">
            <a:avLst/>
          </a:prstGeom>
          <a:noFill/>
        </p:spPr>
        <p:txBody>
          <a:bodyPr wrap="none" rtlCol="0">
            <a:spAutoFit/>
          </a:bodyPr>
          <a:lstStyle/>
          <a:p>
            <a:r>
              <a:rPr lang="en-AU" dirty="0"/>
              <a:t>Figure 3</a:t>
            </a:r>
          </a:p>
        </p:txBody>
      </p:sp>
    </p:spTree>
    <p:extLst>
      <p:ext uri="{BB962C8B-B14F-4D97-AF65-F5344CB8AC3E}">
        <p14:creationId xmlns:p14="http://schemas.microsoft.com/office/powerpoint/2010/main" val="4055451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209</TotalTime>
  <Words>1098</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-apple-system</vt:lpstr>
      <vt:lpstr>Arial</vt:lpstr>
      <vt:lpstr>Arial</vt:lpstr>
      <vt:lpstr>Calibri</vt:lpstr>
      <vt:lpstr>Century Gothic</vt:lpstr>
      <vt:lpstr>Century Gothic (Body)</vt:lpstr>
      <vt:lpstr>Helvetica Neue</vt:lpstr>
      <vt:lpstr>Wingdings 3</vt:lpstr>
      <vt:lpstr>Ion Boardroom</vt:lpstr>
      <vt:lpstr>Obesity, Obesity, Obesity</vt:lpstr>
      <vt:lpstr>Project Introduction </vt:lpstr>
      <vt:lpstr>Scope of Data and Research </vt:lpstr>
      <vt:lpstr>Research Questions</vt:lpstr>
      <vt:lpstr>Distribution of obesity rate across USA. Average Rate of Obesity : 31.5%</vt:lpstr>
      <vt:lpstr>Obesity Heatmap</vt:lpstr>
      <vt:lpstr>PowerPoint Presentation</vt:lpstr>
      <vt:lpstr>Distribution of Mode of Commute</vt:lpstr>
      <vt:lpstr>Based on the study conducted by Li Ming Wen and Chris Rissel on Inverse associations between cycling to work, public transport, and overweight and obesity: Findings from a population based study in Australia link : https://www.sciencedirect.com/science/article/abs/pii/S0091743507003714 Health Promotion Service, Sydney South West Area Health Service, Level 9, King George V Building, Missenden Road, Camperdown, NSW 2050, Australia   1.Population using public transport to work were significantly less likely to be overweight and obese.  2.It is clearly visibly that there is a moderate negative correlation between the use if public transport and the obesity rate.  3.It is clearly visibly that there is a strong positive correlation between the use of personal vehicle and the obesity rate. </vt:lpstr>
      <vt:lpstr>It is clearly visibly that there is a strong positive correlation between the use of personal vehicle and the obesity rate.</vt:lpstr>
      <vt:lpstr>Result</vt:lpstr>
      <vt:lpstr>The higher rate of physical activeness, the lower the obesity rate </vt:lpstr>
      <vt:lpstr>The greater number of gyms in a state, the lower the obesity rate More gyms, more active, hence lower obesity?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Obesity, Obesity</dc:title>
  <dc:creator>Fx Foo</dc:creator>
  <cp:lastModifiedBy>Dee Fernando</cp:lastModifiedBy>
  <cp:revision>21</cp:revision>
  <dcterms:created xsi:type="dcterms:W3CDTF">2021-05-02T05:48:45Z</dcterms:created>
  <dcterms:modified xsi:type="dcterms:W3CDTF">2021-05-03T14:07:58Z</dcterms:modified>
</cp:coreProperties>
</file>