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0" r:id="rId7"/>
    <p:sldId id="261" r:id="rId8"/>
    <p:sldId id="263"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A9A9-3AA4-4CF8-BE10-A73B9421B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85E1F9-2A6B-4131-A37D-E8355649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77738F-1C64-4C3A-834C-7DAFEBC683FE}"/>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5520E06F-3AD1-4B6A-BE5A-4A15D5FD5F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BA6C1C-60EE-4E4E-B917-A23C409D3BB5}"/>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0751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142-0492-4237-AA01-C22EF1B338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64CC39-8856-4C7B-B5BF-73D7D9AE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EAE8C9-6F3A-4BB2-B7AA-99EB252731FD}"/>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E2436C45-B7C7-4BB9-BE28-58932300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706211-458E-459C-882D-B72BFD208FF1}"/>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161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4C83F-0CB8-4B22-9853-BBAA3CDEC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3B33D4-3E78-42C6-9FAF-F0952DEF0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CA5161-685E-487B-8C82-1EECE5DECDA9}"/>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A15EDD03-EC82-44AD-8160-100309E28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FDE7D-B938-4044-8F5D-574FF4519AB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941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5B2-4B21-4BB6-88EA-3DF8C21C91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9D811F-CF84-4F5A-B1D6-EF124662B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D83B1-AAFC-44EB-9B2B-63AC34AA1FB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54B3423-ED65-4FEB-A2CE-5DDC1E532C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88010B-1574-48CC-8C96-62285A18C55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6170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BA88-39E1-434D-A609-803B1920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F9772-A504-44DA-A3AB-F11C350EC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E4FCD-76C1-4672-A6A8-95B5CED2E86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6A724FF-24B6-4A7D-85DA-274209279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36A8-D258-47E9-8218-28B8040EC813}"/>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88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1018-F312-425E-9D9C-5626FED4B7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58EDEB-FF7F-48D3-91C9-60B884714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6A8A3-07CC-4672-8F81-A99DE28E6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BD6565D-984B-41EC-8C31-4A2A51A9C48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44E0EB5A-3761-4F89-8BCD-091AEF42CF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00755D-2203-4898-9B5D-4DE3331989B7}"/>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870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7B0-49E3-4EF6-A72C-B806260502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1F6C33-8059-49AD-BDB0-E91DE3176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E525-87C3-4BC8-AC74-A4772091D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E9A0CDE-6CE0-498C-89F5-FF38D0673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E3AC2-7264-4A9F-AD6B-A0368B922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84A2D3-F69F-4FD3-B038-9BE843DCA56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a:extLst>
              <a:ext uri="{FF2B5EF4-FFF2-40B4-BE49-F238E27FC236}">
                <a16:creationId xmlns:a16="http://schemas.microsoft.com/office/drawing/2014/main" id="{08F38AD1-323E-43F3-96DB-614375C5FB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6341CA-4CC6-4C7E-BB51-397F147B0E09}"/>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2260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69D-F47B-4773-826C-0D54B79136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278EA9-E430-413D-9AA7-611FAD2631F4}"/>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a:extLst>
              <a:ext uri="{FF2B5EF4-FFF2-40B4-BE49-F238E27FC236}">
                <a16:creationId xmlns:a16="http://schemas.microsoft.com/office/drawing/2014/main" id="{73BC1E9A-3563-4B70-9637-716CAC65E1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1267BA-060B-4098-9199-ADEE0D98B60F}"/>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442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1F85-9B7A-464D-B25C-58BE76470CA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a:extLst>
              <a:ext uri="{FF2B5EF4-FFF2-40B4-BE49-F238E27FC236}">
                <a16:creationId xmlns:a16="http://schemas.microsoft.com/office/drawing/2014/main" id="{033F462B-0D90-4EED-A333-00A3A65C44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342AAD-9D86-4694-B879-1DB161ECA3D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754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1460-BD18-4880-80FA-23D9A5BF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EA8EB8D-413B-4180-8F7C-E0228166E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2FC380-AA5A-43CF-9D8F-F98CC66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72DB6-BB78-4A82-9CF3-234A08EA9882}"/>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A07D26BA-90F5-4ABB-B3CD-4A4937D580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DAB79C2-EDAE-453C-8E17-B6B73FB4AA6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8611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823-078B-49FD-8B37-6D625E76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FFA741-CA05-4E02-819E-503B1020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E5FC64-F913-4437-AB69-1F0BD10D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F15C-5308-45E7-BE4F-6F0E0A1B4A2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5ECE01F2-E558-4D5C-880A-9187956F6B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B0281-1DB2-4499-AA45-17FA16F20244}"/>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102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E0965-D5EF-4059-A132-0F125F6A8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1F8BF-C65A-47F8-8FA2-A7C9CA435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DAC912-A49F-48EA-8254-71DC8FD34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851979BE-2040-4059-B459-79F52DE8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264DB4-A02C-4339-93F7-262FB78A9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189983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610286" y="2102737"/>
            <a:ext cx="936667" cy="369332"/>
          </a:xfrm>
          <a:prstGeom prst="rect">
            <a:avLst/>
          </a:prstGeom>
          <a:noFill/>
        </p:spPr>
        <p:txBody>
          <a:bodyPr wrap="none" rtlCol="0">
            <a:spAutoFit/>
          </a:bodyPr>
          <a:lstStyle/>
          <a:p>
            <a:r>
              <a:rPr lang="en-AU" dirty="0"/>
              <a:t>Figure 3</a:t>
            </a:r>
          </a:p>
        </p:txBody>
      </p:sp>
      <p:sp>
        <p:nvSpPr>
          <p:cNvPr id="8" name="TextBox 7">
            <a:extLst>
              <a:ext uri="{FF2B5EF4-FFF2-40B4-BE49-F238E27FC236}">
                <a16:creationId xmlns:a16="http://schemas.microsoft.com/office/drawing/2014/main" id="{1FBE8D08-EA17-45BB-9D3E-4FBD351A3EDC}"/>
              </a:ext>
            </a:extLst>
          </p:cNvPr>
          <p:cNvSpPr txBox="1"/>
          <p:nvPr/>
        </p:nvSpPr>
        <p:spPr>
          <a:xfrm>
            <a:off x="10305115" y="2247242"/>
            <a:ext cx="936667"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40554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536196" y="1863934"/>
            <a:ext cx="936667" cy="369332"/>
          </a:xfrm>
          <a:prstGeom prst="rect">
            <a:avLst/>
          </a:prstGeom>
          <a:noFill/>
        </p:spPr>
        <p:txBody>
          <a:bodyPr wrap="none" rtlCol="0">
            <a:spAutoFit/>
          </a:bodyPr>
          <a:lstStyle/>
          <a:p>
            <a:r>
              <a:rPr lang="en-AU" dirty="0"/>
              <a:t>Figure 5</a:t>
            </a:r>
          </a:p>
        </p:txBody>
      </p:sp>
    </p:spTree>
    <p:extLst>
      <p:ext uri="{BB962C8B-B14F-4D97-AF65-F5344CB8AC3E}">
        <p14:creationId xmlns:p14="http://schemas.microsoft.com/office/powerpoint/2010/main" val="368107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p:txBody>
          <a:bodyPr>
            <a:normAutofit/>
          </a:bodyPr>
          <a:lstStyle/>
          <a:p>
            <a:r>
              <a:rPr lang="en-AU" sz="2200" dirty="0">
                <a:latin typeface="Helvetica Neue"/>
              </a:rPr>
              <a:t>Data on mode of commute and obesity are used to generate above analysis report for all the states in America.</a:t>
            </a:r>
          </a:p>
          <a:p>
            <a:r>
              <a:rPr lang="en-AU" sz="2200" dirty="0">
                <a:latin typeface="Helvetica Neue"/>
              </a:rPr>
              <a:t>Figure 1 show the distribution of mode of commute in different states and clearly shows the preferred mode of commute is drive alone or carpool, which constitute for 87.9% of the total population.</a:t>
            </a:r>
          </a:p>
          <a:p>
            <a:r>
              <a:rPr lang="en-AU" sz="2200" dirty="0">
                <a:latin typeface="Helvetica Neue"/>
              </a:rPr>
              <a:t>Most of the studies conducted regarding the relationship between obesity and walkability show a negative correlation. To confirm this hypothesis, we have included one of the study conducted by </a:t>
            </a:r>
            <a:r>
              <a:rPr lang="en-US" sz="2200" b="0" i="0" dirty="0">
                <a:solidFill>
                  <a:srgbClr val="000000"/>
                </a:solidFill>
                <a:effectLst/>
                <a:latin typeface="Helvetica Neue"/>
              </a:rPr>
              <a:t>Li Ming Wen and Chris </a:t>
            </a:r>
            <a:r>
              <a:rPr lang="en-US" sz="2200" b="0" i="0" dirty="0" err="1">
                <a:solidFill>
                  <a:srgbClr val="000000"/>
                </a:solidFill>
                <a:effectLst/>
                <a:latin typeface="Helvetica Neue"/>
              </a:rPr>
              <a:t>Rissel</a:t>
            </a:r>
            <a:r>
              <a:rPr lang="en-US" sz="2200" dirty="0">
                <a:solidFill>
                  <a:srgbClr val="000000"/>
                </a:solidFill>
                <a:latin typeface="Helvetica Neue"/>
              </a:rPr>
              <a:t>.</a:t>
            </a:r>
          </a:p>
          <a:p>
            <a:r>
              <a:rPr lang="en-US" sz="2200" dirty="0">
                <a:solidFill>
                  <a:srgbClr val="000000"/>
                </a:solidFill>
                <a:latin typeface="Helvetica Neue"/>
              </a:rPr>
              <a:t>Figure 3,4,5 shows the correlation between use of public transport, walking and drive to commute verses obesity, and based on </a:t>
            </a:r>
            <a:r>
              <a:rPr lang="en-US" sz="2200" b="0" i="0" dirty="0">
                <a:solidFill>
                  <a:srgbClr val="000000"/>
                </a:solidFill>
                <a:effectLst/>
                <a:latin typeface="Helvetica Neue"/>
              </a:rPr>
              <a:t>Li Ming Wen and Chris </a:t>
            </a:r>
            <a:r>
              <a:rPr lang="en-US" sz="2200" b="0" i="0" dirty="0" err="1">
                <a:solidFill>
                  <a:srgbClr val="000000"/>
                </a:solidFill>
                <a:effectLst/>
                <a:latin typeface="Helvetica Neue"/>
              </a:rPr>
              <a:t>Rissel</a:t>
            </a:r>
            <a:r>
              <a:rPr lang="en-US" sz="2200" b="0" i="0" dirty="0">
                <a:solidFill>
                  <a:srgbClr val="000000"/>
                </a:solidFill>
                <a:effectLst/>
                <a:latin typeface="Helvetica Neue"/>
              </a:rPr>
              <a:t> we can confirm that use of Public transport and walkability have a moderate negative correlation and driving has high positive correlation. </a:t>
            </a:r>
            <a:endParaRPr lang="en-AU" sz="2200" dirty="0">
              <a:latin typeface="Helvetica Neue"/>
            </a:endParaRPr>
          </a:p>
          <a:p>
            <a:endParaRPr lang="en-AU" dirty="0"/>
          </a:p>
        </p:txBody>
      </p:sp>
    </p:spTree>
    <p:extLst>
      <p:ext uri="{BB962C8B-B14F-4D97-AF65-F5344CB8AC3E}">
        <p14:creationId xmlns:p14="http://schemas.microsoft.com/office/powerpoint/2010/main" val="122194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p:txBody>
          <a:bodyPr>
            <a:normAutofit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endParaRPr lang="en-AU" dirty="0"/>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600075" y="3013075"/>
            <a:ext cx="3829050" cy="1325563"/>
          </a:xfrm>
          <a:solidFill>
            <a:schemeClr val="bg1">
              <a:alpha val="50000"/>
            </a:schemeClr>
          </a:solidFill>
        </p:spPr>
        <p:txBody>
          <a:bodyPr/>
          <a:lstStyle/>
          <a:p>
            <a:r>
              <a:rPr lang="en-AU" dirty="0"/>
              <a:t>Heatmap </a:t>
            </a:r>
            <a:br>
              <a:rPr lang="en-AU" dirty="0"/>
            </a:br>
            <a:r>
              <a:rPr lang="en-AU" dirty="0"/>
              <a:t>(Oh Beast City)</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304165"/>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sp>
        <p:nvSpPr>
          <p:cNvPr id="10" name="TextBox 9">
            <a:extLst>
              <a:ext uri="{FF2B5EF4-FFF2-40B4-BE49-F238E27FC236}">
                <a16:creationId xmlns:a16="http://schemas.microsoft.com/office/drawing/2014/main" id="{56355235-10C4-40BF-9AA3-08E653336D61}"/>
              </a:ext>
            </a:extLst>
          </p:cNvPr>
          <p:cNvSpPr txBox="1"/>
          <p:nvPr/>
        </p:nvSpPr>
        <p:spPr>
          <a:xfrm>
            <a:off x="8026400" y="154432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30600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sp>
        <p:nvSpPr>
          <p:cNvPr id="6" name="TextBox 5">
            <a:extLst>
              <a:ext uri="{FF2B5EF4-FFF2-40B4-BE49-F238E27FC236}">
                <a16:creationId xmlns:a16="http://schemas.microsoft.com/office/drawing/2014/main" id="{05E39907-5B8D-4D58-B04E-211347BB81FB}"/>
              </a:ext>
            </a:extLst>
          </p:cNvPr>
          <p:cNvSpPr txBox="1"/>
          <p:nvPr/>
        </p:nvSpPr>
        <p:spPr>
          <a:xfrm>
            <a:off x="8028000" y="154440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504992"/>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096655"/>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838200" y="1135660"/>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4992"/>
            <a:ext cx="10997536" cy="4802187"/>
          </a:xfrm>
        </p:spPr>
      </p:pic>
      <p:sp>
        <p:nvSpPr>
          <p:cNvPr id="4" name="TextBox 3">
            <a:extLst>
              <a:ext uri="{FF2B5EF4-FFF2-40B4-BE49-F238E27FC236}">
                <a16:creationId xmlns:a16="http://schemas.microsoft.com/office/drawing/2014/main" id="{091D18A2-7449-4F78-9285-0969589C1833}"/>
              </a:ext>
            </a:extLst>
          </p:cNvPr>
          <p:cNvSpPr txBox="1"/>
          <p:nvPr/>
        </p:nvSpPr>
        <p:spPr>
          <a:xfrm>
            <a:off x="838200" y="1135660"/>
            <a:ext cx="1048685" cy="369332"/>
          </a:xfrm>
          <a:prstGeom prst="rect">
            <a:avLst/>
          </a:prstGeom>
          <a:noFill/>
        </p:spPr>
        <p:txBody>
          <a:bodyPr wrap="none" rtlCol="0">
            <a:spAutoFit/>
          </a:bodyPr>
          <a:lstStyle/>
          <a:p>
            <a:r>
              <a:rPr lang="en-AU" dirty="0"/>
              <a:t>FIGURE 2</a:t>
            </a:r>
          </a:p>
        </p:txBody>
      </p:sp>
    </p:spTree>
    <p:extLst>
      <p:ext uri="{BB962C8B-B14F-4D97-AF65-F5344CB8AC3E}">
        <p14:creationId xmlns:p14="http://schemas.microsoft.com/office/powerpoint/2010/main" val="237851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1054</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vt:lpstr>
      <vt:lpstr>Calibri</vt:lpstr>
      <vt:lpstr>Calibri Light</vt:lpstr>
      <vt:lpstr>Helvetica Neue</vt:lpstr>
      <vt:lpstr>Office Theme</vt:lpstr>
      <vt:lpstr>Obesity, Obesity, Obesity</vt:lpstr>
      <vt:lpstr>Project Introduction </vt:lpstr>
      <vt:lpstr>Scope of Data and Research </vt:lpstr>
      <vt:lpstr>Research Questions</vt:lpstr>
      <vt:lpstr>Heatmap  (Oh Beast City)</vt:lpstr>
      <vt:lpstr>The higher rate of physical activeness, the lower the obesity rate </vt:lpstr>
      <vt:lpstr>The greater number of gyms in a state, the lower the obesity rate More gyms, more active, hence lower obesity?</vt:lpstr>
      <vt:lpstr>Distribution of Mode of Commute</vt:lpstr>
      <vt:lpstr>Distribution of obesity rate across USA. Average Rate of Obesity : 31.5%</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17</cp:revision>
  <dcterms:created xsi:type="dcterms:W3CDTF">2021-05-02T05:48:45Z</dcterms:created>
  <dcterms:modified xsi:type="dcterms:W3CDTF">2021-05-03T05:46:35Z</dcterms:modified>
</cp:coreProperties>
</file>