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82" r:id="rId5"/>
    <p:sldId id="259" r:id="rId6"/>
    <p:sldId id="266" r:id="rId7"/>
    <p:sldId id="262" r:id="rId8"/>
    <p:sldId id="276" r:id="rId9"/>
    <p:sldId id="269" r:id="rId10"/>
    <p:sldId id="277" r:id="rId11"/>
    <p:sldId id="278" r:id="rId12"/>
    <p:sldId id="279" r:id="rId13"/>
    <p:sldId id="263" r:id="rId14"/>
    <p:sldId id="280" r:id="rId15"/>
    <p:sldId id="281" r:id="rId16"/>
    <p:sldId id="274" r:id="rId17"/>
    <p:sldId id="268" r:id="rId18"/>
    <p:sldId id="260" r:id="rId19"/>
    <p:sldId id="261" r:id="rId20"/>
    <p:sldId id="270" r:id="rId21"/>
    <p:sldId id="271" r:id="rId22"/>
    <p:sldId id="272" r:id="rId23"/>
    <p:sldId id="273"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2" autoAdjust="0"/>
    <p:restoredTop sz="94660"/>
  </p:normalViewPr>
  <p:slideViewPr>
    <p:cSldViewPr snapToGrid="0">
      <p:cViewPr varScale="1">
        <p:scale>
          <a:sx n="77" d="100"/>
          <a:sy n="77" d="100"/>
        </p:scale>
        <p:origin x="1902" y="90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4/05/2021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148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5955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015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1199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43923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27878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8939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51291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0081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6399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4207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284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6398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81B5E-4328-4E42-A285-6CF6B5EF0F9D}" type="datetimeFigureOut">
              <a:rPr lang="en-AU" smtClean="0"/>
              <a:t>4/05/2021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0498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81B5E-4328-4E42-A285-6CF6B5EF0F9D}" type="datetimeFigureOut">
              <a:rPr lang="en-AU" smtClean="0"/>
              <a:t>4/05/2021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524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7974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6431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26323D-777D-4672-85CA-212B51D27004}" type="slidenum">
              <a:rPr lang="en-AU" smtClean="0"/>
              <a:t>‹#›</a:t>
            </a:fld>
            <a:endParaRPr lang="en-AU"/>
          </a:p>
        </p:txBody>
      </p:sp>
      <p:sp>
        <p:nvSpPr>
          <p:cNvPr id="9" name="MSIPCMContentMarking" descr="{&quot;HashCode&quot;:1831732991,&quot;Placement&quot;:&quot;Footer&quot;}"/>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AU"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297313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healthline.com/nutrition/how-many-calories-per-day" TargetMode="External"/><Relationship Id="rId3" Type="http://schemas.openxmlformats.org/officeDocument/2006/relationships/hyperlink" Target="https://www.ers.usda.gov/data-products/food-expenditures.aspx" TargetMode="External"/><Relationship Id="rId7" Type="http://schemas.openxmlformats.org/officeDocument/2006/relationships/hyperlink" Target="http://dx.doi.org/10.5888/pcd11.140202" TargetMode="External"/><Relationship Id="rId2" Type="http://schemas.openxmlformats.org/officeDocument/2006/relationships/hyperlink" Target="https://www.foodinstitute.com/blog/Millenials" TargetMode="External"/><Relationship Id="rId1" Type="http://schemas.openxmlformats.org/officeDocument/2006/relationships/slideLayout" Target="../slideLayouts/slideLayout6.xml"/><Relationship Id="rId6" Type="http://schemas.openxmlformats.org/officeDocument/2006/relationships/hyperlink" Target="http://frac.org/obesity-health/obesity-u-s" TargetMode="External"/><Relationship Id="rId5" Type="http://schemas.openxmlformats.org/officeDocument/2006/relationships/hyperlink" Target="https://www.obesityaction.org/community/article-library/fast-food-is-it-the-enemy" TargetMode="External"/><Relationship Id="rId10" Type="http://schemas.openxmlformats.org/officeDocument/2006/relationships/hyperlink" Target="https://www.healthline.com/nutrition/how-much-sodium-per-day" TargetMode="External"/><Relationship Id="rId4" Type="http://schemas.openxmlformats.org/officeDocument/2006/relationships/hyperlink" Target="https://www.niddk.nih.gov/health-information/health-statistics/overweight-obesity" TargetMode="External"/><Relationship Id="rId9" Type="http://schemas.openxmlformats.org/officeDocument/2006/relationships/hyperlink" Target="https://www.healthline.com/nutrition/how-much-fat-to-ea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health/childhood-obesity-in-theus/workspace/file?filename=obesity_child_age.csv" TargetMode="External"/><Relationship Id="rId2" Type="http://schemas.openxmlformats.org/officeDocument/2006/relationships/hyperlink" Target="https://open.cdc.gov/apis.html" TargetMode="External"/><Relationship Id="rId1" Type="http://schemas.openxmlformats.org/officeDocument/2006/relationships/slideLayout" Target="../slideLayouts/slideLayout2.xml"/><Relationship Id="rId5" Type="http://schemas.openxmlformats.org/officeDocument/2006/relationships/hyperlink" Target="https://www.bts.gov/browse-statistical-products-and-data" TargetMode="External"/><Relationship Id="rId4" Type="http://schemas.openxmlformats.org/officeDocument/2006/relationships/hyperlink" Target="https://www.americashealthrankings.org/explore/annual/measure/obesity/state/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pmc/articles/PMC6146358/" TargetMode="External"/><Relationship Id="rId2" Type="http://schemas.openxmlformats.org/officeDocument/2006/relationships/hyperlink" Target="https://www.cdc.gov/nchs/products/databriefs/db322.htm" TargetMode="External"/><Relationship Id="rId1" Type="http://schemas.openxmlformats.org/officeDocument/2006/relationships/slideLayout" Target="../slideLayouts/slideLayout2.xml"/><Relationship Id="rId4" Type="http://schemas.openxmlformats.org/officeDocument/2006/relationships/hyperlink" Target="https://www.gerdhelp.com/about-ge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normAutofit/>
          </a:bodyPr>
          <a:lstStyle/>
          <a:p>
            <a:r>
              <a:rPr lang="en-AU" sz="2000" dirty="0" err="1"/>
              <a:t>Tacklin</a:t>
            </a:r>
            <a:r>
              <a:rPr lang="en-AU" sz="2000" dirty="0"/>
              <a:t>’ Obesity in ‘</a:t>
            </a:r>
            <a:r>
              <a:rPr lang="en-AU" sz="2000" dirty="0" err="1"/>
              <a:t>Merica</a:t>
            </a:r>
            <a:r>
              <a:rPr lang="en-AU" sz="2000" dirty="0"/>
              <a:t> </a:t>
            </a:r>
          </a:p>
          <a:p>
            <a:endParaRPr lang="en-AU" sz="2000" dirty="0"/>
          </a:p>
          <a:p>
            <a:endParaRPr lang="en-AU" sz="2000" dirty="0"/>
          </a:p>
        </p:txBody>
      </p:sp>
      <p:sp>
        <p:nvSpPr>
          <p:cNvPr id="4" name="TextBox 3">
            <a:extLst>
              <a:ext uri="{FF2B5EF4-FFF2-40B4-BE49-F238E27FC236}">
                <a16:creationId xmlns:a16="http://schemas.microsoft.com/office/drawing/2014/main" id="{AC108E5A-03FA-4778-BC1D-2E7960F981A9}"/>
              </a:ext>
            </a:extLst>
          </p:cNvPr>
          <p:cNvSpPr txBox="1"/>
          <p:nvPr/>
        </p:nvSpPr>
        <p:spPr>
          <a:xfrm>
            <a:off x="1154955" y="5553074"/>
            <a:ext cx="9989295" cy="369332"/>
          </a:xfrm>
          <a:prstGeom prst="rect">
            <a:avLst/>
          </a:prstGeom>
          <a:noFill/>
        </p:spPr>
        <p:txBody>
          <a:bodyPr wrap="square" rtlCol="0">
            <a:spAutoFit/>
          </a:bodyPr>
          <a:lstStyle/>
          <a:p>
            <a:r>
              <a:rPr lang="en-AU" b="1" dirty="0">
                <a:solidFill>
                  <a:schemeClr val="bg2"/>
                </a:solidFill>
              </a:rPr>
              <a:t>Team Members: Amin , FX, </a:t>
            </a:r>
            <a:r>
              <a:rPr lang="en-AU" b="1" dirty="0" err="1">
                <a:solidFill>
                  <a:schemeClr val="bg2"/>
                </a:solidFill>
              </a:rPr>
              <a:t>Narisara</a:t>
            </a:r>
            <a:r>
              <a:rPr lang="en-AU" b="1" dirty="0">
                <a:solidFill>
                  <a:schemeClr val="bg2"/>
                </a:solidFill>
              </a:rPr>
              <a:t>, Rajesh</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5B54-E758-4630-AA1F-47AC01C17D3B}"/>
              </a:ext>
            </a:extLst>
          </p:cNvPr>
          <p:cNvSpPr>
            <a:spLocks noGrp="1"/>
          </p:cNvSpPr>
          <p:nvPr>
            <p:ph type="title"/>
          </p:nvPr>
        </p:nvSpPr>
        <p:spPr/>
        <p:txBody>
          <a:bodyPr/>
          <a:lstStyle/>
          <a:p>
            <a:r>
              <a:rPr lang="en-AU" dirty="0"/>
              <a:t>RELATIONSHIP (OBESITY VS FAST FOOD)</a:t>
            </a:r>
          </a:p>
        </p:txBody>
      </p:sp>
      <p:sp>
        <p:nvSpPr>
          <p:cNvPr id="9" name="Rectangle 1">
            <a:extLst>
              <a:ext uri="{FF2B5EF4-FFF2-40B4-BE49-F238E27FC236}">
                <a16:creationId xmlns:a16="http://schemas.microsoft.com/office/drawing/2014/main" id="{AAF0AD85-B5C3-4760-BA51-3272B5BF7C3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99EE48-D14D-4ABC-96A1-64200ED7B86F}"/>
              </a:ext>
            </a:extLst>
          </p:cNvPr>
          <p:cNvSpPr txBox="1"/>
          <p:nvPr/>
        </p:nvSpPr>
        <p:spPr>
          <a:xfrm>
            <a:off x="902812" y="6267450"/>
            <a:ext cx="5067413" cy="369332"/>
          </a:xfrm>
          <a:prstGeom prst="rect">
            <a:avLst/>
          </a:prstGeom>
          <a:noFill/>
        </p:spPr>
        <p:txBody>
          <a:bodyPr wrap="none" rtlCol="0">
            <a:spAutoFit/>
          </a:bodyPr>
          <a:lstStyle/>
          <a:p>
            <a:r>
              <a:rPr lang="en-US" dirty="0"/>
              <a:t>The correlation between both factors is 0.75</a:t>
            </a:r>
            <a:endParaRPr lang="en-AU" dirty="0"/>
          </a:p>
        </p:txBody>
      </p:sp>
      <p:sp>
        <p:nvSpPr>
          <p:cNvPr id="11" name="Rectangle 2">
            <a:extLst>
              <a:ext uri="{FF2B5EF4-FFF2-40B4-BE49-F238E27FC236}">
                <a16:creationId xmlns:a16="http://schemas.microsoft.com/office/drawing/2014/main" id="{156E7540-53FE-476D-B803-F82DB68BFBF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EB4A170-3B65-4376-9960-F38F59068B97}"/>
              </a:ext>
            </a:extLst>
          </p:cNvPr>
          <p:cNvSpPr txBox="1"/>
          <p:nvPr/>
        </p:nvSpPr>
        <p:spPr>
          <a:xfrm>
            <a:off x="6027261" y="3124884"/>
            <a:ext cx="6098144" cy="2862322"/>
          </a:xfrm>
          <a:prstGeom prst="rect">
            <a:avLst/>
          </a:prstGeom>
          <a:noFill/>
        </p:spPr>
        <p:txBody>
          <a:bodyPr wrap="none" rtlCol="0">
            <a:spAutoFit/>
          </a:bodyPr>
          <a:lstStyle/>
          <a:p>
            <a:pPr marL="285750" indent="-285750">
              <a:buFontTx/>
              <a:buChar char="-"/>
            </a:pPr>
            <a:r>
              <a:rPr lang="en-AU" dirty="0"/>
              <a:t>The Scatter Chart Shows the relationship</a:t>
            </a:r>
          </a:p>
          <a:p>
            <a:r>
              <a:rPr lang="en-AU" dirty="0"/>
              <a:t>     between the Fast-food Restaurants availability</a:t>
            </a:r>
          </a:p>
          <a:p>
            <a:r>
              <a:rPr lang="en-AU" dirty="0"/>
              <a:t>     for every 10K Residents (Capita)</a:t>
            </a:r>
          </a:p>
          <a:p>
            <a:endParaRPr lang="en-AU" dirty="0"/>
          </a:p>
          <a:p>
            <a:pPr marL="285750" indent="-285750">
              <a:buFontTx/>
              <a:buChar char="-"/>
            </a:pPr>
            <a:r>
              <a:rPr lang="en-US" dirty="0"/>
              <a:t>The more accessible the fast-food restaurant </a:t>
            </a:r>
          </a:p>
          <a:p>
            <a:r>
              <a:rPr lang="en-US" dirty="0"/>
              <a:t>    the higher the obesity rate</a:t>
            </a:r>
          </a:p>
          <a:p>
            <a:endParaRPr lang="en-US" dirty="0"/>
          </a:p>
          <a:p>
            <a:pPr marL="285750" indent="-285750">
              <a:buFontTx/>
              <a:buChar char="-"/>
            </a:pPr>
            <a:r>
              <a:rPr lang="en-US" dirty="0"/>
              <a:t>Availability of Fast-Food Restaurants are one </a:t>
            </a:r>
          </a:p>
          <a:p>
            <a:r>
              <a:rPr lang="en-US" dirty="0"/>
              <a:t>    of many factors behind the higher obesity among</a:t>
            </a:r>
          </a:p>
          <a:p>
            <a:r>
              <a:rPr lang="en-US" dirty="0"/>
              <a:t>    the states in US</a:t>
            </a:r>
            <a:endParaRPr lang="en-AU" dirty="0"/>
          </a:p>
        </p:txBody>
      </p:sp>
      <p:pic>
        <p:nvPicPr>
          <p:cNvPr id="6" name="Picture 5">
            <a:extLst>
              <a:ext uri="{FF2B5EF4-FFF2-40B4-BE49-F238E27FC236}">
                <a16:creationId xmlns:a16="http://schemas.microsoft.com/office/drawing/2014/main" id="{1D107A41-DAE5-45D6-8A5B-30E8F5890C46}"/>
              </a:ext>
            </a:extLst>
          </p:cNvPr>
          <p:cNvPicPr>
            <a:picLocks noChangeAspect="1"/>
          </p:cNvPicPr>
          <p:nvPr/>
        </p:nvPicPr>
        <p:blipFill>
          <a:blip r:embed="rId2"/>
          <a:stretch>
            <a:fillRect/>
          </a:stretch>
        </p:blipFill>
        <p:spPr>
          <a:xfrm>
            <a:off x="458305" y="2367641"/>
            <a:ext cx="5485714" cy="3657143"/>
          </a:xfrm>
          <a:prstGeom prst="rect">
            <a:avLst/>
          </a:prstGeom>
        </p:spPr>
      </p:pic>
    </p:spTree>
    <p:extLst>
      <p:ext uri="{BB962C8B-B14F-4D97-AF65-F5344CB8AC3E}">
        <p14:creationId xmlns:p14="http://schemas.microsoft.com/office/powerpoint/2010/main" val="2399947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5B54-E758-4630-AA1F-47AC01C17D3B}"/>
              </a:ext>
            </a:extLst>
          </p:cNvPr>
          <p:cNvSpPr>
            <a:spLocks noGrp="1"/>
          </p:cNvSpPr>
          <p:nvPr>
            <p:ph type="title"/>
          </p:nvPr>
        </p:nvSpPr>
        <p:spPr/>
        <p:txBody>
          <a:bodyPr/>
          <a:lstStyle/>
          <a:p>
            <a:r>
              <a:rPr lang="en-AU" dirty="0"/>
              <a:t>RELATIONSHIP (POPULATION VS FAST FOOD RESTAURANTS)</a:t>
            </a:r>
          </a:p>
        </p:txBody>
      </p:sp>
      <p:sp>
        <p:nvSpPr>
          <p:cNvPr id="9" name="Rectangle 1">
            <a:extLst>
              <a:ext uri="{FF2B5EF4-FFF2-40B4-BE49-F238E27FC236}">
                <a16:creationId xmlns:a16="http://schemas.microsoft.com/office/drawing/2014/main" id="{AAF0AD85-B5C3-4760-BA51-3272B5BF7C3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99EE48-D14D-4ABC-96A1-64200ED7B86F}"/>
              </a:ext>
            </a:extLst>
          </p:cNvPr>
          <p:cNvSpPr txBox="1"/>
          <p:nvPr/>
        </p:nvSpPr>
        <p:spPr>
          <a:xfrm>
            <a:off x="902812" y="6267450"/>
            <a:ext cx="5067413" cy="369332"/>
          </a:xfrm>
          <a:prstGeom prst="rect">
            <a:avLst/>
          </a:prstGeom>
          <a:noFill/>
        </p:spPr>
        <p:txBody>
          <a:bodyPr wrap="none" rtlCol="0">
            <a:spAutoFit/>
          </a:bodyPr>
          <a:lstStyle/>
          <a:p>
            <a:r>
              <a:rPr lang="en-US" dirty="0"/>
              <a:t>The correlation between both factors is 0.99</a:t>
            </a:r>
            <a:endParaRPr lang="en-AU" dirty="0"/>
          </a:p>
        </p:txBody>
      </p:sp>
      <p:sp>
        <p:nvSpPr>
          <p:cNvPr id="11" name="Rectangle 2">
            <a:extLst>
              <a:ext uri="{FF2B5EF4-FFF2-40B4-BE49-F238E27FC236}">
                <a16:creationId xmlns:a16="http://schemas.microsoft.com/office/drawing/2014/main" id="{156E7540-53FE-476D-B803-F82DB68BFBF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EB4A170-3B65-4376-9960-F38F59068B97}"/>
              </a:ext>
            </a:extLst>
          </p:cNvPr>
          <p:cNvSpPr txBox="1"/>
          <p:nvPr/>
        </p:nvSpPr>
        <p:spPr>
          <a:xfrm>
            <a:off x="6027261" y="3124884"/>
            <a:ext cx="6008376" cy="2585323"/>
          </a:xfrm>
          <a:prstGeom prst="rect">
            <a:avLst/>
          </a:prstGeom>
          <a:noFill/>
        </p:spPr>
        <p:txBody>
          <a:bodyPr wrap="none" rtlCol="0">
            <a:spAutoFit/>
          </a:bodyPr>
          <a:lstStyle/>
          <a:p>
            <a:pPr marL="285750" indent="-285750">
              <a:buFontTx/>
              <a:buChar char="-"/>
            </a:pPr>
            <a:r>
              <a:rPr lang="en-AU" dirty="0"/>
              <a:t>The Scatter Chart Shows the relationship</a:t>
            </a:r>
          </a:p>
          <a:p>
            <a:r>
              <a:rPr lang="en-AU" dirty="0"/>
              <a:t>     between the increase in Fast-food Restaurants</a:t>
            </a:r>
          </a:p>
          <a:p>
            <a:r>
              <a:rPr lang="en-AU" dirty="0"/>
              <a:t>     vs increase in population</a:t>
            </a:r>
          </a:p>
          <a:p>
            <a:endParaRPr lang="en-AU" dirty="0"/>
          </a:p>
          <a:p>
            <a:pPr marL="285750" indent="-285750">
              <a:buFontTx/>
              <a:buChar char="-"/>
            </a:pPr>
            <a:r>
              <a:rPr lang="en-US" dirty="0"/>
              <a:t>The more accessible the fast-food restaurant </a:t>
            </a:r>
          </a:p>
          <a:p>
            <a:r>
              <a:rPr lang="en-US" dirty="0"/>
              <a:t>    the higher the obesity rate</a:t>
            </a:r>
          </a:p>
          <a:p>
            <a:endParaRPr lang="en-US" dirty="0"/>
          </a:p>
          <a:p>
            <a:pPr marL="285750" indent="-285750">
              <a:buFontTx/>
              <a:buChar char="-"/>
            </a:pPr>
            <a:r>
              <a:rPr lang="en-US" dirty="0"/>
              <a:t>Increasing in the Number of Fast-Food Outlets has</a:t>
            </a:r>
          </a:p>
          <a:p>
            <a:r>
              <a:rPr lang="en-US" dirty="0"/>
              <a:t>     a significant role in higher Obesity rate</a:t>
            </a:r>
            <a:endParaRPr lang="en-AU" dirty="0"/>
          </a:p>
        </p:txBody>
      </p:sp>
      <p:pic>
        <p:nvPicPr>
          <p:cNvPr id="6" name="Content Placeholder 5" descr="Chart, scatter chart&#10;&#10;Description automatically generated">
            <a:extLst>
              <a:ext uri="{FF2B5EF4-FFF2-40B4-BE49-F238E27FC236}">
                <a16:creationId xmlns:a16="http://schemas.microsoft.com/office/drawing/2014/main" id="{7A3CB079-427F-445A-B5AE-A55FE39C4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 y="2374899"/>
            <a:ext cx="5482545" cy="3655031"/>
          </a:xfrm>
        </p:spPr>
      </p:pic>
    </p:spTree>
    <p:extLst>
      <p:ext uri="{BB962C8B-B14F-4D97-AF65-F5344CB8AC3E}">
        <p14:creationId xmlns:p14="http://schemas.microsoft.com/office/powerpoint/2010/main" val="413850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2BB-482F-46DB-8883-3BA5CFBC8971}"/>
              </a:ext>
            </a:extLst>
          </p:cNvPr>
          <p:cNvSpPr>
            <a:spLocks noGrp="1"/>
          </p:cNvSpPr>
          <p:nvPr>
            <p:ph type="title"/>
          </p:nvPr>
        </p:nvSpPr>
        <p:spPr/>
        <p:txBody>
          <a:bodyPr/>
          <a:lstStyle/>
          <a:p>
            <a:r>
              <a:rPr lang="en-AU" dirty="0"/>
              <a:t>CONCLUSION / RESULTS</a:t>
            </a:r>
          </a:p>
        </p:txBody>
      </p:sp>
      <p:sp>
        <p:nvSpPr>
          <p:cNvPr id="3" name="TextBox 2">
            <a:extLst>
              <a:ext uri="{FF2B5EF4-FFF2-40B4-BE49-F238E27FC236}">
                <a16:creationId xmlns:a16="http://schemas.microsoft.com/office/drawing/2014/main" id="{07297B95-DD55-4BF4-BFBA-4DB567C0B01E}"/>
              </a:ext>
            </a:extLst>
          </p:cNvPr>
          <p:cNvSpPr txBox="1"/>
          <p:nvPr/>
        </p:nvSpPr>
        <p:spPr>
          <a:xfrm>
            <a:off x="853440" y="2344902"/>
            <a:ext cx="10485120" cy="4278094"/>
          </a:xfrm>
          <a:prstGeom prst="rect">
            <a:avLst/>
          </a:prstGeom>
          <a:noFill/>
        </p:spPr>
        <p:txBody>
          <a:bodyPr wrap="square" rtlCol="0">
            <a:spAutoFit/>
          </a:bodyPr>
          <a:lstStyle/>
          <a:p>
            <a:pPr marL="285750" indent="-285750" algn="l">
              <a:buFont typeface="Wingdings" panose="05000000000000000000" pitchFamily="2" charset="2"/>
              <a:buChar char="q"/>
            </a:pPr>
            <a:r>
              <a:rPr lang="en-US" sz="1600" b="0" i="0" dirty="0">
                <a:solidFill>
                  <a:srgbClr val="231F20"/>
                </a:solidFill>
                <a:effectLst/>
                <a:latin typeface="Proxima Nova"/>
              </a:rPr>
              <a:t>According to the Food Institute’s analysis of data from the Bureau of Labor Statistics, millennials alone spend </a:t>
            </a:r>
            <a:r>
              <a:rPr lang="en-US" sz="1600" b="0" i="0" u="none" strike="noStrike" dirty="0">
                <a:solidFill>
                  <a:srgbClr val="01ADB9"/>
                </a:solidFill>
                <a:effectLst/>
                <a:latin typeface="Proxima Nova"/>
                <a:hlinkClick r:id="rId2"/>
              </a:rPr>
              <a:t>45 percent</a:t>
            </a:r>
            <a:r>
              <a:rPr lang="en-US" sz="1600" b="0" i="0" dirty="0">
                <a:solidFill>
                  <a:srgbClr val="231F20"/>
                </a:solidFill>
                <a:effectLst/>
                <a:latin typeface="Proxima Nova"/>
              </a:rPr>
              <a:t> of their budget’s food dollars on eating out. In comparison to 40 years ago, the </a:t>
            </a:r>
            <a:r>
              <a:rPr lang="en-US" sz="1600" b="0" i="0" u="none" strike="noStrike" dirty="0">
                <a:solidFill>
                  <a:srgbClr val="01ADB9"/>
                </a:solidFill>
                <a:effectLst/>
                <a:latin typeface="Proxima Nova"/>
                <a:hlinkClick r:id="rId3"/>
              </a:rPr>
              <a:t>average American family</a:t>
            </a:r>
            <a:r>
              <a:rPr lang="en-US" sz="1600" b="0" i="0" dirty="0">
                <a:solidFill>
                  <a:srgbClr val="231F20"/>
                </a:solidFill>
                <a:effectLst/>
                <a:latin typeface="Proxima Nova"/>
              </a:rPr>
              <a:t> now spends half their food budget on restaurant food. </a:t>
            </a:r>
          </a:p>
          <a:p>
            <a:pPr marL="285750" indent="-285750" algn="l">
              <a:buFont typeface="Wingdings" panose="05000000000000000000" pitchFamily="2" charset="2"/>
              <a:buChar char="q"/>
            </a:pPr>
            <a:endParaRPr lang="en-US" sz="1600" b="0" i="0" dirty="0">
              <a:solidFill>
                <a:srgbClr val="231F20"/>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Today, more than </a:t>
            </a:r>
            <a:r>
              <a:rPr lang="en-US" sz="1600" b="0" i="0" u="none" strike="noStrike" dirty="0">
                <a:solidFill>
                  <a:srgbClr val="01ADB9"/>
                </a:solidFill>
                <a:effectLst/>
                <a:latin typeface="Proxima Nova"/>
                <a:hlinkClick r:id="rId4"/>
              </a:rPr>
              <a:t>2 in 3 adults in the United States</a:t>
            </a:r>
            <a:r>
              <a:rPr lang="en-US" sz="1600" b="0" i="0" dirty="0">
                <a:solidFill>
                  <a:srgbClr val="231F20"/>
                </a:solidFill>
                <a:effectLst/>
                <a:latin typeface="Proxima Nova"/>
              </a:rPr>
              <a:t> are considered overweight or obese. More than one-third of children ages 6 to 19 are also considered overweight or obese.</a:t>
            </a:r>
          </a:p>
          <a:p>
            <a:pPr marL="285750" indent="-285750" algn="l">
              <a:buFont typeface="Wingdings" panose="05000000000000000000" pitchFamily="2" charset="2"/>
              <a:buChar char="q"/>
            </a:pPr>
            <a:endParaRPr lang="en-US" sz="1600" dirty="0">
              <a:solidFill>
                <a:srgbClr val="231F20"/>
              </a:solidFill>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The growth of fast food in America seems to coincide with the growth of obesity in the United States. Hence, The </a:t>
            </a:r>
            <a:r>
              <a:rPr lang="en-US" sz="1600" b="0" i="0" u="none" strike="noStrike" dirty="0">
                <a:solidFill>
                  <a:srgbClr val="01ADB9"/>
                </a:solidFill>
                <a:effectLst/>
                <a:latin typeface="Proxima Nova"/>
                <a:hlinkClick r:id="rId5"/>
              </a:rPr>
              <a:t>Obesity Action Coalition (OAC)</a:t>
            </a:r>
            <a:r>
              <a:rPr lang="en-US" sz="1600" b="0" i="0" dirty="0">
                <a:solidFill>
                  <a:srgbClr val="231F20"/>
                </a:solidFill>
                <a:effectLst/>
                <a:latin typeface="Proxima Nova"/>
              </a:rPr>
              <a:t> reports that the number of fast-food restaurants in America has doubled since 1970. The number of obese Americans has also </a:t>
            </a:r>
            <a:r>
              <a:rPr lang="en-US" sz="1600" b="0" i="0" u="none" strike="noStrike" dirty="0">
                <a:solidFill>
                  <a:srgbClr val="01ADB9"/>
                </a:solidFill>
                <a:effectLst/>
                <a:latin typeface="Proxima Nova"/>
                <a:hlinkClick r:id="rId6"/>
              </a:rPr>
              <a:t>more than doubled</a:t>
            </a:r>
            <a:endParaRPr lang="en-US" sz="1600" b="0" i="0" u="none" strike="noStrike" dirty="0">
              <a:solidFill>
                <a:srgbClr val="01ADB9"/>
              </a:solidFill>
              <a:effectLst/>
              <a:latin typeface="Proxima Nova"/>
            </a:endParaRPr>
          </a:p>
          <a:p>
            <a:pPr marL="285750" indent="-285750" algn="l">
              <a:buFont typeface="Wingdings" panose="05000000000000000000" pitchFamily="2" charset="2"/>
              <a:buChar char="q"/>
            </a:pPr>
            <a:endParaRPr lang="en-US" sz="1600" b="0" i="0" u="none" strike="noStrike" dirty="0">
              <a:solidFill>
                <a:srgbClr val="01ADB9"/>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Despite efforts to raise awareness and make Americans smarter consumers, one</a:t>
            </a:r>
            <a:r>
              <a:rPr lang="en-US" sz="1600" b="0" i="0" u="none" strike="noStrike" dirty="0">
                <a:solidFill>
                  <a:srgbClr val="01ADB9"/>
                </a:solidFill>
                <a:effectLst/>
                <a:latin typeface="Proxima Nova"/>
                <a:hlinkClick r:id="rId7"/>
              </a:rPr>
              <a:t> study</a:t>
            </a:r>
            <a:r>
              <a:rPr lang="en-US" sz="1600" b="0" i="0" dirty="0">
                <a:solidFill>
                  <a:srgbClr val="231F20"/>
                </a:solidFill>
                <a:effectLst/>
                <a:latin typeface="Proxima Nova"/>
              </a:rPr>
              <a:t> found that the amount of </a:t>
            </a:r>
            <a:r>
              <a:rPr lang="en-US" sz="1600" b="0" i="0" u="none" strike="noStrike" dirty="0">
                <a:solidFill>
                  <a:srgbClr val="01ADB9"/>
                </a:solidFill>
                <a:effectLst/>
                <a:latin typeface="Proxima Nova"/>
                <a:hlinkClick r:id="rId8"/>
              </a:rPr>
              <a:t>calories</a:t>
            </a:r>
            <a:r>
              <a:rPr lang="en-US" sz="1600" b="0" i="0" dirty="0">
                <a:solidFill>
                  <a:srgbClr val="231F20"/>
                </a:solidFill>
                <a:effectLst/>
                <a:latin typeface="Proxima Nova"/>
              </a:rPr>
              <a:t>, </a:t>
            </a:r>
            <a:r>
              <a:rPr lang="en-US" sz="1600" b="0" i="0" u="none" strike="noStrike" dirty="0">
                <a:solidFill>
                  <a:srgbClr val="01ADB9"/>
                </a:solidFill>
                <a:effectLst/>
                <a:latin typeface="Proxima Nova"/>
                <a:hlinkClick r:id="rId9"/>
              </a:rPr>
              <a:t>fat</a:t>
            </a:r>
            <a:r>
              <a:rPr lang="en-US" sz="1600" b="0" i="0" dirty="0">
                <a:solidFill>
                  <a:srgbClr val="231F20"/>
                </a:solidFill>
                <a:effectLst/>
                <a:latin typeface="Proxima Nova"/>
              </a:rPr>
              <a:t>, and </a:t>
            </a:r>
            <a:r>
              <a:rPr lang="en-US" sz="1600" b="0" i="0" u="none" strike="noStrike" dirty="0">
                <a:solidFill>
                  <a:srgbClr val="01ADB9"/>
                </a:solidFill>
                <a:effectLst/>
                <a:latin typeface="Proxima Nova"/>
                <a:hlinkClick r:id="rId10"/>
              </a:rPr>
              <a:t>sodium</a:t>
            </a:r>
            <a:r>
              <a:rPr lang="en-US" sz="1600" b="0" i="0" dirty="0">
                <a:solidFill>
                  <a:srgbClr val="231F20"/>
                </a:solidFill>
                <a:effectLst/>
                <a:latin typeface="Proxima Nova"/>
              </a:rPr>
              <a:t> in fast-food meals remains largely unchanged.</a:t>
            </a:r>
          </a:p>
          <a:p>
            <a:pPr marL="285750" indent="-285750" algn="l">
              <a:buFont typeface="Wingdings" panose="05000000000000000000" pitchFamily="2" charset="2"/>
              <a:buChar char="q"/>
            </a:pPr>
            <a:endParaRPr lang="en-US" sz="1600" b="0" i="0" dirty="0">
              <a:solidFill>
                <a:srgbClr val="231F20"/>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As Americans get busier and eat out more frequently, it could have adverse effects for the individual and America’s healthcare system.</a:t>
            </a:r>
          </a:p>
          <a:p>
            <a:pPr marL="285750" indent="-285750" algn="l">
              <a:buFont typeface="Wingdings" panose="05000000000000000000" pitchFamily="2" charset="2"/>
              <a:buChar char="q"/>
            </a:pPr>
            <a:endParaRPr lang="en-AU" sz="1600" dirty="0"/>
          </a:p>
        </p:txBody>
      </p:sp>
    </p:spTree>
    <p:extLst>
      <p:ext uri="{BB962C8B-B14F-4D97-AF65-F5344CB8AC3E}">
        <p14:creationId xmlns:p14="http://schemas.microsoft.com/office/powerpoint/2010/main" val="63533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949609"/>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927166"/>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4353187" y="6333473"/>
            <a:ext cx="1048685" cy="369332"/>
          </a:xfrm>
          <a:prstGeom prst="rect">
            <a:avLst/>
          </a:prstGeom>
          <a:noFill/>
        </p:spPr>
        <p:txBody>
          <a:bodyPr wrap="none" rtlCol="0">
            <a:spAutoFit/>
          </a:bodyPr>
          <a:lstStyle/>
          <a:p>
            <a:r>
              <a:rPr lang="en-AU" dirty="0"/>
              <a:t>FIGURE 1</a:t>
            </a:r>
          </a:p>
        </p:txBody>
      </p:sp>
    </p:spTree>
    <p:extLst>
      <p:ext uri="{BB962C8B-B14F-4D97-AF65-F5344CB8AC3E}">
        <p14:creationId xmlns:p14="http://schemas.microsoft.com/office/powerpoint/2010/main" val="4260538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835732"/>
            <a:ext cx="5485714" cy="3657143"/>
          </a:xfr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78130"/>
            <a:ext cx="4937698"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correlation coefficient between Obesity and Public transport is -0.43 </a:t>
            </a:r>
          </a:p>
        </p:txBody>
      </p:sp>
      <p:sp>
        <p:nvSpPr>
          <p:cNvPr id="7" name="TextBox 6">
            <a:extLst>
              <a:ext uri="{FF2B5EF4-FFF2-40B4-BE49-F238E27FC236}">
                <a16:creationId xmlns:a16="http://schemas.microsoft.com/office/drawing/2014/main" id="{E294B2D5-8191-4141-9410-7BE3D61100BC}"/>
              </a:ext>
            </a:extLst>
          </p:cNvPr>
          <p:cNvSpPr txBox="1"/>
          <p:nvPr/>
        </p:nvSpPr>
        <p:spPr>
          <a:xfrm>
            <a:off x="2893966" y="6414777"/>
            <a:ext cx="1051891" cy="369332"/>
          </a:xfrm>
          <a:prstGeom prst="rect">
            <a:avLst/>
          </a:prstGeom>
          <a:noFill/>
        </p:spPr>
        <p:txBody>
          <a:bodyPr wrap="none" rtlCol="0">
            <a:spAutoFit/>
          </a:bodyPr>
          <a:lstStyle/>
          <a:p>
            <a:r>
              <a:rPr lang="en-AU" dirty="0"/>
              <a:t>Figure 2</a:t>
            </a:r>
          </a:p>
        </p:txBody>
      </p:sp>
      <p:sp>
        <p:nvSpPr>
          <p:cNvPr id="8" name="TextBox 7">
            <a:extLst>
              <a:ext uri="{FF2B5EF4-FFF2-40B4-BE49-F238E27FC236}">
                <a16:creationId xmlns:a16="http://schemas.microsoft.com/office/drawing/2014/main" id="{1FBE8D08-EA17-45BB-9D3E-4FBD351A3EDC}"/>
              </a:ext>
            </a:extLst>
          </p:cNvPr>
          <p:cNvSpPr txBox="1"/>
          <p:nvPr/>
        </p:nvSpPr>
        <p:spPr>
          <a:xfrm>
            <a:off x="9038377" y="6414777"/>
            <a:ext cx="1051891" cy="369332"/>
          </a:xfrm>
          <a:prstGeom prst="rect">
            <a:avLst/>
          </a:prstGeom>
          <a:noFill/>
        </p:spPr>
        <p:txBody>
          <a:bodyPr wrap="none" rtlCol="0">
            <a:spAutoFit/>
          </a:bodyPr>
          <a:lstStyle/>
          <a:p>
            <a:r>
              <a:rPr lang="en-AU" dirty="0"/>
              <a:t>Figure 3</a:t>
            </a:r>
          </a:p>
        </p:txBody>
      </p:sp>
      <p:sp>
        <p:nvSpPr>
          <p:cNvPr id="4" name="Title 3">
            <a:extLst>
              <a:ext uri="{FF2B5EF4-FFF2-40B4-BE49-F238E27FC236}">
                <a16:creationId xmlns:a16="http://schemas.microsoft.com/office/drawing/2014/main" id="{C2EFDD0D-CCD3-4B09-974A-A57182DC7F6D}"/>
              </a:ext>
            </a:extLst>
          </p:cNvPr>
          <p:cNvSpPr>
            <a:spLocks noGrp="1"/>
          </p:cNvSpPr>
          <p:nvPr>
            <p:ph type="title"/>
          </p:nvPr>
        </p:nvSpPr>
        <p:spPr/>
        <p:txBody>
          <a:bodyPr/>
          <a:lstStyle/>
          <a:p>
            <a:r>
              <a:rPr lang="en-AU" sz="2800" dirty="0"/>
              <a:t>Regression plot Public Transport and walking</a:t>
            </a:r>
          </a:p>
        </p:txBody>
      </p:sp>
      <p:pic>
        <p:nvPicPr>
          <p:cNvPr id="11" name="Content Placeholder 4" descr="Chart, scatter chart&#10;&#10;Description automatically generated">
            <a:extLst>
              <a:ext uri="{FF2B5EF4-FFF2-40B4-BE49-F238E27FC236}">
                <a16:creationId xmlns:a16="http://schemas.microsoft.com/office/drawing/2014/main" id="{EA029240-941F-4D43-B31E-434558A9E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574" y="2851719"/>
            <a:ext cx="5485714" cy="3657143"/>
          </a:xfrm>
          <a:prstGeom prst="rect">
            <a:avLst/>
          </a:prstGeom>
        </p:spPr>
      </p:pic>
      <p:sp>
        <p:nvSpPr>
          <p:cNvPr id="13" name="Rectangle 4">
            <a:extLst>
              <a:ext uri="{FF2B5EF4-FFF2-40B4-BE49-F238E27FC236}">
                <a16:creationId xmlns:a16="http://schemas.microsoft.com/office/drawing/2014/main" id="{4E4AA9AA-DDE3-4DFF-B0DF-F6C0470D94AA}"/>
              </a:ext>
            </a:extLst>
          </p:cNvPr>
          <p:cNvSpPr>
            <a:spLocks noChangeArrowheads="1"/>
          </p:cNvSpPr>
          <p:nvPr/>
        </p:nvSpPr>
        <p:spPr bwMode="auto">
          <a:xfrm>
            <a:off x="6662257" y="2651066"/>
            <a:ext cx="4377352"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correlation coefficient between Obesity and Walked is -0.49 </a:t>
            </a:r>
          </a:p>
        </p:txBody>
      </p:sp>
    </p:spTree>
    <p:extLst>
      <p:ext uri="{BB962C8B-B14F-4D97-AF65-F5344CB8AC3E}">
        <p14:creationId xmlns:p14="http://schemas.microsoft.com/office/powerpoint/2010/main" val="2348359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EFAE5F-C78D-419B-9A64-93F3A6885481}"/>
              </a:ext>
            </a:extLst>
          </p:cNvPr>
          <p:cNvSpPr txBox="1"/>
          <p:nvPr/>
        </p:nvSpPr>
        <p:spPr>
          <a:xfrm>
            <a:off x="2930709" y="6197311"/>
            <a:ext cx="1051891" cy="369332"/>
          </a:xfrm>
          <a:prstGeom prst="rect">
            <a:avLst/>
          </a:prstGeom>
          <a:noFill/>
        </p:spPr>
        <p:txBody>
          <a:bodyPr wrap="none" rtlCol="0">
            <a:spAutoFit/>
          </a:bodyPr>
          <a:lstStyle/>
          <a:p>
            <a:r>
              <a:rPr lang="en-AU" dirty="0"/>
              <a:t>Figure 4</a:t>
            </a:r>
          </a:p>
        </p:txBody>
      </p:sp>
      <p:pic>
        <p:nvPicPr>
          <p:cNvPr id="8" name="Picture 7" descr="Chart, scatter chart&#10;&#10;Description automatically generated">
            <a:extLst>
              <a:ext uri="{FF2B5EF4-FFF2-40B4-BE49-F238E27FC236}">
                <a16:creationId xmlns:a16="http://schemas.microsoft.com/office/drawing/2014/main" id="{7BEFBA9A-D9B7-426B-9FA0-E83E8C826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860" y="2869439"/>
            <a:ext cx="5485714" cy="3657143"/>
          </a:xfrm>
          <a:prstGeom prst="rect">
            <a:avLst/>
          </a:prstGeom>
        </p:spPr>
      </p:pic>
      <p:sp>
        <p:nvSpPr>
          <p:cNvPr id="4" name="Content Placeholder 3">
            <a:extLst>
              <a:ext uri="{FF2B5EF4-FFF2-40B4-BE49-F238E27FC236}">
                <a16:creationId xmlns:a16="http://schemas.microsoft.com/office/drawing/2014/main" id="{A1033EC1-BE6B-425D-B817-2CF0AF701E1E}"/>
              </a:ext>
            </a:extLst>
          </p:cNvPr>
          <p:cNvSpPr>
            <a:spLocks noGrp="1"/>
          </p:cNvSpPr>
          <p:nvPr>
            <p:ph idx="1"/>
          </p:nvPr>
        </p:nvSpPr>
        <p:spPr>
          <a:xfrm>
            <a:off x="1154954" y="2603499"/>
            <a:ext cx="9524231" cy="396314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Helvetica Neue"/>
              </a:rPr>
              <a:t>The correlation coefficient between obesity and Drove alone is 0.68</a:t>
            </a:r>
          </a:p>
          <a:p>
            <a:endParaRPr lang="en-AU" dirty="0"/>
          </a:p>
        </p:txBody>
      </p:sp>
      <p:sp>
        <p:nvSpPr>
          <p:cNvPr id="10" name="TextBox 9">
            <a:extLst>
              <a:ext uri="{FF2B5EF4-FFF2-40B4-BE49-F238E27FC236}">
                <a16:creationId xmlns:a16="http://schemas.microsoft.com/office/drawing/2014/main" id="{B6111945-A3D8-4BD0-9C64-5708589EC0D3}"/>
              </a:ext>
            </a:extLst>
          </p:cNvPr>
          <p:cNvSpPr txBox="1"/>
          <p:nvPr/>
        </p:nvSpPr>
        <p:spPr>
          <a:xfrm>
            <a:off x="3357714" y="1020837"/>
            <a:ext cx="5070619" cy="523220"/>
          </a:xfrm>
          <a:prstGeom prst="rect">
            <a:avLst/>
          </a:prstGeom>
          <a:noFill/>
        </p:spPr>
        <p:txBody>
          <a:bodyPr wrap="none" rtlCol="0">
            <a:spAutoFit/>
          </a:bodyPr>
          <a:lstStyle/>
          <a:p>
            <a:r>
              <a:rPr lang="en-AU" sz="2800" dirty="0">
                <a:solidFill>
                  <a:schemeClr val="bg1"/>
                </a:solidFill>
              </a:rPr>
              <a:t>Regression plot Drove Alone</a:t>
            </a:r>
          </a:p>
        </p:txBody>
      </p:sp>
    </p:spTree>
    <p:extLst>
      <p:ext uri="{BB962C8B-B14F-4D97-AF65-F5344CB8AC3E}">
        <p14:creationId xmlns:p14="http://schemas.microsoft.com/office/powerpoint/2010/main" val="2113969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CD8A-DB00-4C6E-B29F-49165F9DB023}"/>
              </a:ext>
            </a:extLst>
          </p:cNvPr>
          <p:cNvSpPr>
            <a:spLocks noGrp="1"/>
          </p:cNvSpPr>
          <p:nvPr>
            <p:ph type="title"/>
          </p:nvPr>
        </p:nvSpPr>
        <p:spPr/>
        <p:txBody>
          <a:bodyPr/>
          <a:lstStyle/>
          <a:p>
            <a:r>
              <a:rPr lang="en-AU" dirty="0"/>
              <a:t>Reference</a:t>
            </a:r>
          </a:p>
        </p:txBody>
      </p:sp>
      <p:sp>
        <p:nvSpPr>
          <p:cNvPr id="4" name="Rectangle 1">
            <a:extLst>
              <a:ext uri="{FF2B5EF4-FFF2-40B4-BE49-F238E27FC236}">
                <a16:creationId xmlns:a16="http://schemas.microsoft.com/office/drawing/2014/main" id="{BCC13800-5672-46E0-B197-229EB72FA830}"/>
              </a:ext>
            </a:extLst>
          </p:cNvPr>
          <p:cNvSpPr>
            <a:spLocks noGrp="1" noChangeArrowheads="1"/>
          </p:cNvSpPr>
          <p:nvPr>
            <p:ph idx="1"/>
          </p:nvPr>
        </p:nvSpPr>
        <p:spPr bwMode="auto">
          <a:xfrm>
            <a:off x="454566" y="2326376"/>
            <a:ext cx="10706469"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entury Gothic (Body)"/>
              </a:rPr>
              <a:t>Based on the study conducted by Li Ming Wen and Chris </a:t>
            </a:r>
            <a:r>
              <a:rPr lang="en-US" sz="1600" dirty="0" err="1">
                <a:solidFill>
                  <a:srgbClr val="000000"/>
                </a:solidFill>
                <a:latin typeface="Century Gothic (Body)"/>
              </a:rPr>
              <a:t>Rissel</a:t>
            </a:r>
            <a:r>
              <a:rPr lang="en-US" sz="1600" dirty="0">
                <a:solidFill>
                  <a:srgbClr val="000000"/>
                </a:solidFill>
                <a:latin typeface="Century Gothic (Body)"/>
              </a:rPr>
              <a:t> on</a:t>
            </a:r>
            <a:br>
              <a:rPr lang="en-US" sz="1600" dirty="0">
                <a:solidFill>
                  <a:srgbClr val="000000"/>
                </a:solidFill>
                <a:latin typeface="Century Gothic (Body)"/>
              </a:rPr>
            </a:br>
            <a:r>
              <a:rPr lang="en-US" sz="1600" dirty="0">
                <a:solidFill>
                  <a:srgbClr val="000000"/>
                </a:solidFill>
                <a:latin typeface="Century Gothic (Body)"/>
              </a:rPr>
              <a:t>Inverse associations between cycling to work, public transport, and overweight and obesity: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entury Gothic (Body)"/>
              </a:rPr>
              <a:t>Findings from a population based study in Australia link : </a:t>
            </a:r>
            <a:r>
              <a:rPr lang="en-US" sz="1600" u="sng" dirty="0">
                <a:solidFill>
                  <a:srgbClr val="296EAA"/>
                </a:solidFill>
                <a:latin typeface="Century Gothic (Body)"/>
                <a:hlinkClick r:id="rId2"/>
              </a:rPr>
              <a:t>https://www.sciencedirect.com/science/article/abs/pii/S0091743507003714</a:t>
            </a:r>
            <a:r>
              <a:rPr lang="en-US" sz="1600" dirty="0">
                <a:solidFill>
                  <a:srgbClr val="000000"/>
                </a:solidFill>
                <a:latin typeface="Century Gothic (Body)"/>
              </a:rPr>
              <a:t> </a:t>
            </a:r>
          </a:p>
          <a:p>
            <a:pPr marL="0" indent="0" algn="l">
              <a:buNone/>
            </a:pPr>
            <a:r>
              <a:rPr lang="en-US" sz="1600" dirty="0">
                <a:solidFill>
                  <a:srgbClr val="000000"/>
                </a:solidFill>
                <a:latin typeface="Century Gothic (Body)"/>
              </a:rPr>
              <a:t>Health Promotion Service, Sydney South West Area Health Service, Level 9, King George V Building, Missenden Road, Camperdown, NSW 2050, Australia</a:t>
            </a:r>
            <a:br>
              <a:rPr lang="en-US" sz="1600" dirty="0">
                <a:solidFill>
                  <a:srgbClr val="000000"/>
                </a:solidFill>
                <a:latin typeface="Century Gothic (Body)"/>
              </a:rPr>
            </a:br>
            <a:r>
              <a:rPr lang="en-US" sz="1600" b="0" dirty="0">
                <a:solidFill>
                  <a:srgbClr val="505050"/>
                </a:solidFill>
                <a:effectLst/>
                <a:latin typeface="Century Gothic (Body)"/>
              </a:rPr>
              <a:t>Methods.</a:t>
            </a:r>
          </a:p>
          <a:p>
            <a:pPr marL="0" indent="0" algn="l">
              <a:buNone/>
            </a:pPr>
            <a:r>
              <a:rPr lang="en-US" sz="1600" b="0" dirty="0">
                <a:solidFill>
                  <a:srgbClr val="2E2E2E"/>
                </a:solidFill>
                <a:effectLst/>
                <a:latin typeface="Century Gothic (Body)"/>
              </a:rPr>
              <a:t>The study was conducted using data from a representative sample of 6810 respondents who reported being in the workforce, extracted from the 2003 New South Wales Adult Health Survey, Australia. </a:t>
            </a:r>
            <a:r>
              <a:rPr lang="en-US" sz="1600" dirty="0">
                <a:solidFill>
                  <a:schemeClr val="tx1"/>
                </a:solidFill>
                <a:latin typeface="Century Gothic (Body)"/>
              </a:rPr>
              <a:t>Logistic regression </a:t>
            </a:r>
            <a:r>
              <a:rPr lang="en-US" sz="1600" b="0" dirty="0">
                <a:solidFill>
                  <a:srgbClr val="2E2E2E"/>
                </a:solidFill>
                <a:effectLst/>
                <a:latin typeface="Century Gothic (Body)"/>
              </a:rPr>
              <a:t>modeling adjusted for potential confounders.</a:t>
            </a:r>
          </a:p>
          <a:p>
            <a:pPr marL="0" marR="0" lvl="0" indent="0" algn="l" defTabSz="914400" rtl="0" eaLnBrk="0" fontAlgn="base" latinLnBrk="0" hangingPunct="0">
              <a:lnSpc>
                <a:spcPct val="100000"/>
              </a:lnSpc>
              <a:spcBef>
                <a:spcPct val="0"/>
              </a:spcBef>
              <a:spcAft>
                <a:spcPct val="0"/>
              </a:spcAft>
              <a:buClrTx/>
              <a:buSzTx/>
              <a:buFontTx/>
              <a:buNone/>
              <a:tabLst/>
            </a:pPr>
            <a:br>
              <a:rPr lang="en-US" sz="1600" dirty="0">
                <a:solidFill>
                  <a:srgbClr val="000000"/>
                </a:solidFill>
                <a:latin typeface="Century Gothic (Body)"/>
              </a:rPr>
            </a:br>
            <a:r>
              <a:rPr lang="en-US" sz="1600" dirty="0">
                <a:solidFill>
                  <a:srgbClr val="000000"/>
                </a:solidFill>
                <a:latin typeface="Century Gothic (Body)"/>
              </a:rPr>
              <a:t>1. Population using public transport to work were significantly less likely to be overweight and obese. </a:t>
            </a:r>
            <a:br>
              <a:rPr lang="en-US" sz="1600" dirty="0">
                <a:solidFill>
                  <a:srgbClr val="000000"/>
                </a:solidFill>
                <a:latin typeface="Century Gothic (Body)"/>
              </a:rPr>
            </a:br>
            <a:r>
              <a:rPr lang="en-US" sz="1600" dirty="0">
                <a:solidFill>
                  <a:srgbClr val="000000"/>
                </a:solidFill>
                <a:latin typeface="Century Gothic (Body)"/>
              </a:rPr>
              <a:t>2. It is clearly visibly that there is a moderate negative correlation between the use if public transport and the obesity rate. </a:t>
            </a:r>
            <a:br>
              <a:rPr lang="en-US" sz="1600" dirty="0">
                <a:solidFill>
                  <a:srgbClr val="000000"/>
                </a:solidFill>
                <a:latin typeface="Century Gothic (Body)"/>
              </a:rPr>
            </a:br>
            <a:r>
              <a:rPr lang="en-US" sz="1600" dirty="0">
                <a:solidFill>
                  <a:srgbClr val="000000"/>
                </a:solidFill>
                <a:latin typeface="Century Gothic (Body)"/>
              </a:rPr>
              <a:t>3. It is clearly visibly that there is a strong positive correlation between the use of personal vehicle and the obesity rate.</a:t>
            </a:r>
            <a:endParaRPr kumimoji="0" lang="en-US" altLang="en-US" sz="1600" b="0" i="0" u="none" strike="noStrike" cap="none" normalizeH="0" baseline="0" dirty="0">
              <a:ln>
                <a:noFill/>
              </a:ln>
              <a:solidFill>
                <a:schemeClr val="tx1"/>
              </a:solidFill>
              <a:effectLst/>
              <a:latin typeface="Century Gothic (Body)"/>
            </a:endParaRPr>
          </a:p>
        </p:txBody>
      </p:sp>
    </p:spTree>
    <p:extLst>
      <p:ext uri="{BB962C8B-B14F-4D97-AF65-F5344CB8AC3E}">
        <p14:creationId xmlns:p14="http://schemas.microsoft.com/office/powerpoint/2010/main" val="520778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a:xfrm>
            <a:off x="1154954" y="2603500"/>
            <a:ext cx="9272562" cy="3416300"/>
          </a:xfrm>
        </p:spPr>
        <p:txBody>
          <a:bodyPr>
            <a:noAutofit/>
          </a:bodyPr>
          <a:lstStyle/>
          <a:p>
            <a:r>
              <a:rPr lang="en-AU" dirty="0">
                <a:latin typeface="Century Gothic (Body)"/>
              </a:rPr>
              <a:t>Data on mode of commute and obesity are used to generate above analysis report for all the states in America.</a:t>
            </a:r>
          </a:p>
          <a:p>
            <a:r>
              <a:rPr lang="en-AU" dirty="0">
                <a:latin typeface="Century Gothic (Body)"/>
              </a:rPr>
              <a:t>Figure 1 show the distribution of mode of commute in different states and clearly shows the preferred mode of commute is drive alone or carpool, which constitute for 87.9% of the total population.</a:t>
            </a:r>
          </a:p>
          <a:p>
            <a:r>
              <a:rPr lang="en-AU" dirty="0">
                <a:latin typeface="Century Gothic (Body)"/>
              </a:rPr>
              <a:t>Most of the studies conducted regarding the relationship between obesity and walkability show a negative correlation. To confirm this hypothesis, we have included one of the study conducted by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dirty="0">
                <a:solidFill>
                  <a:srgbClr val="000000"/>
                </a:solidFill>
                <a:latin typeface="Century Gothic (Body)"/>
              </a:rPr>
              <a:t>.</a:t>
            </a:r>
          </a:p>
          <a:p>
            <a:r>
              <a:rPr lang="en-US" dirty="0">
                <a:solidFill>
                  <a:srgbClr val="000000"/>
                </a:solidFill>
                <a:latin typeface="Century Gothic (Body)"/>
              </a:rPr>
              <a:t>Figure 2,3,4 shows the correlation between use of public transport, walking and drive to commute verses obesity, and based on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b="0" i="0" dirty="0">
                <a:solidFill>
                  <a:srgbClr val="000000"/>
                </a:solidFill>
                <a:effectLst/>
                <a:latin typeface="Century Gothic (Body)"/>
              </a:rPr>
              <a:t> we can confirm that use of Public transport and walkability have a moderate negative correlation and driving has high positive correlation. </a:t>
            </a:r>
            <a:endParaRPr lang="en-AU" dirty="0">
              <a:latin typeface="Century Gothic (Body)"/>
            </a:endParaRPr>
          </a:p>
          <a:p>
            <a:endParaRPr lang="en-AU" dirty="0">
              <a:latin typeface="Century Gothic (Body)"/>
            </a:endParaRPr>
          </a:p>
        </p:txBody>
      </p:sp>
    </p:spTree>
    <p:extLst>
      <p:ext uri="{BB962C8B-B14F-4D97-AF65-F5344CB8AC3E}">
        <p14:creationId xmlns:p14="http://schemas.microsoft.com/office/powerpoint/2010/main" val="122194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253831"/>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10" name="TextBox 9">
            <a:extLst>
              <a:ext uri="{FF2B5EF4-FFF2-40B4-BE49-F238E27FC236}">
                <a16:creationId xmlns:a16="http://schemas.microsoft.com/office/drawing/2014/main" id="{56355235-10C4-40BF-9AA3-08E653336D61}"/>
              </a:ext>
            </a:extLst>
          </p:cNvPr>
          <p:cNvSpPr txBox="1"/>
          <p:nvPr/>
        </p:nvSpPr>
        <p:spPr>
          <a:xfrm>
            <a:off x="8026400" y="2148328"/>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22211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6" name="TextBox 5">
            <a:extLst>
              <a:ext uri="{FF2B5EF4-FFF2-40B4-BE49-F238E27FC236}">
                <a16:creationId xmlns:a16="http://schemas.microsoft.com/office/drawing/2014/main" id="{05E39907-5B8D-4D58-B04E-211347BB81FB}"/>
              </a:ext>
            </a:extLst>
          </p:cNvPr>
          <p:cNvSpPr txBox="1"/>
          <p:nvPr/>
        </p:nvSpPr>
        <p:spPr>
          <a:xfrm>
            <a:off x="8028000" y="2190353"/>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a:xfrm>
            <a:off x="1154954" y="2348917"/>
            <a:ext cx="8825659" cy="4353887"/>
          </a:xfrm>
        </p:spPr>
        <p:txBody>
          <a:bodyPr>
            <a:normAutofit fontScale="92500"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p>
          <a:p>
            <a:r>
              <a:rPr lang="en-US" dirty="0">
                <a:latin typeface="-apple-system"/>
              </a:rPr>
              <a:t>Why?</a:t>
            </a:r>
          </a:p>
          <a:p>
            <a:pPr lvl="1"/>
            <a:r>
              <a:rPr lang="en-US" b="0" i="0" dirty="0">
                <a:effectLst/>
                <a:latin typeface="-apple-system"/>
              </a:rPr>
              <a:t>Obesity is serious because it is associated with poorer mental health outcomes and reduced quality of life. Obesity is also associated with the leading causes of death in the United States and worldwide, including diabetes, heart disease, stroke, and some types of cancer.</a:t>
            </a:r>
          </a:p>
          <a:p>
            <a:pPr marL="457200" lvl="1" indent="0">
              <a:buNone/>
            </a:pPr>
            <a:endParaRPr lang="en-US" b="0" i="0" dirty="0">
              <a:effectLst/>
              <a:latin typeface="-apple-system"/>
            </a:endParaRPr>
          </a:p>
        </p:txBody>
      </p:sp>
    </p:spTree>
    <p:extLst>
      <p:ext uri="{BB962C8B-B14F-4D97-AF65-F5344CB8AC3E}">
        <p14:creationId xmlns:p14="http://schemas.microsoft.com/office/powerpoint/2010/main" val="2307991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Obesity rate by Age, Gender, Ethic and Income</a:t>
            </a:r>
          </a:p>
        </p:txBody>
      </p:sp>
      <p:pic>
        <p:nvPicPr>
          <p:cNvPr id="6" name="Content Placeholder 5"/>
          <p:cNvPicPr>
            <a:picLocks noGrp="1" noChangeAspect="1"/>
          </p:cNvPicPr>
          <p:nvPr>
            <p:ph sz="half" idx="1"/>
          </p:nvPr>
        </p:nvPicPr>
        <p:blipFill>
          <a:blip r:embed="rId2"/>
          <a:stretch>
            <a:fillRect/>
          </a:stretch>
        </p:blipFill>
        <p:spPr>
          <a:xfrm>
            <a:off x="578184" y="2603500"/>
            <a:ext cx="5361379" cy="3107489"/>
          </a:xfrm>
          <a:prstGeom prst="rect">
            <a:avLst/>
          </a:prstGeom>
        </p:spPr>
      </p:pic>
      <p:sp>
        <p:nvSpPr>
          <p:cNvPr id="4" name="Content Placeholder 3"/>
          <p:cNvSpPr>
            <a:spLocks noGrp="1"/>
          </p:cNvSpPr>
          <p:nvPr>
            <p:ph sz="half" idx="2"/>
          </p:nvPr>
        </p:nvSpPr>
        <p:spPr>
          <a:xfrm>
            <a:off x="6208712" y="2603500"/>
            <a:ext cx="4825159" cy="3416300"/>
          </a:xfrm>
        </p:spPr>
        <p:txBody>
          <a:bodyPr>
            <a:normAutofit/>
          </a:bodyPr>
          <a:lstStyle/>
          <a:p>
            <a:r>
              <a:rPr lang="en-AU" sz="1600" dirty="0"/>
              <a:t>Using Central tendency to describe the dataset</a:t>
            </a:r>
          </a:p>
          <a:p>
            <a:pPr lvl="1"/>
            <a:r>
              <a:rPr lang="en-AU" sz="1100" dirty="0"/>
              <a:t>Mean value is 31.28653846153846</a:t>
            </a:r>
          </a:p>
          <a:p>
            <a:pPr lvl="1"/>
            <a:r>
              <a:rPr lang="en-AU" sz="1100" dirty="0"/>
              <a:t>Median value is 30.9</a:t>
            </a:r>
          </a:p>
          <a:p>
            <a:pPr lvl="1"/>
            <a:r>
              <a:rPr lang="en-AU" sz="1100" dirty="0"/>
              <a:t>Mode is </a:t>
            </a:r>
            <a:r>
              <a:rPr lang="en-AU" sz="1100" dirty="0" err="1"/>
              <a:t>ModeResult</a:t>
            </a:r>
            <a:r>
              <a:rPr lang="en-AU" sz="1100" dirty="0"/>
              <a:t>(mode=array([29.5]), count=array([3]))</a:t>
            </a:r>
          </a:p>
          <a:p>
            <a:pPr lvl="1"/>
            <a:r>
              <a:rPr lang="en-AU" sz="1100" dirty="0"/>
              <a:t>Variance using </a:t>
            </a:r>
            <a:r>
              <a:rPr lang="en-AU" sz="1100" dirty="0" err="1"/>
              <a:t>Numpy</a:t>
            </a:r>
            <a:r>
              <a:rPr lang="en-AU" sz="1100" dirty="0"/>
              <a:t> module is 14.662318786982244</a:t>
            </a:r>
          </a:p>
          <a:p>
            <a:pPr lvl="1"/>
            <a:r>
              <a:rPr lang="en-AU" sz="1100" dirty="0"/>
              <a:t>Standard deviation using </a:t>
            </a:r>
            <a:r>
              <a:rPr lang="en-AU" sz="1100" dirty="0" err="1"/>
              <a:t>Numpy</a:t>
            </a:r>
            <a:r>
              <a:rPr lang="en-AU" sz="1100" dirty="0"/>
              <a:t> module is 3.8291407374216795</a:t>
            </a:r>
          </a:p>
          <a:p>
            <a:pPr lvl="1"/>
            <a:r>
              <a:rPr lang="en-AU" sz="1100" dirty="0" err="1"/>
              <a:t>NormaltestResult</a:t>
            </a:r>
            <a:r>
              <a:rPr lang="en-AU" sz="1100" dirty="0"/>
              <a:t>(statistic=0.4934206529646011, </a:t>
            </a:r>
            <a:r>
              <a:rPr lang="en-AU" sz="1100" dirty="0" err="1"/>
              <a:t>pvalue</a:t>
            </a:r>
            <a:r>
              <a:rPr lang="en-AU" sz="1100" dirty="0"/>
              <a:t>=0.7813670020801041)</a:t>
            </a:r>
          </a:p>
          <a:p>
            <a:pPr lvl="1"/>
            <a:r>
              <a:rPr lang="en-AU" sz="1100" dirty="0"/>
              <a:t>z-scores values are [-0.4665638   1.28317601 ....-0.67548796  0.18632419  2.14498816 -0.5971414 ]</a:t>
            </a:r>
          </a:p>
        </p:txBody>
      </p:sp>
    </p:spTree>
    <p:extLst>
      <p:ext uri="{BB962C8B-B14F-4D97-AF65-F5344CB8AC3E}">
        <p14:creationId xmlns:p14="http://schemas.microsoft.com/office/powerpoint/2010/main" val="114503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0370" y="2682460"/>
            <a:ext cx="4672361" cy="3784933"/>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6046" y="2682460"/>
            <a:ext cx="5320546" cy="3082719"/>
          </a:xfrm>
        </p:spPr>
      </p:pic>
    </p:spTree>
    <p:extLst>
      <p:ext uri="{BB962C8B-B14F-4D97-AF65-F5344CB8AC3E}">
        <p14:creationId xmlns:p14="http://schemas.microsoft.com/office/powerpoint/2010/main" val="196209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Age Group</a:t>
            </a:r>
          </a:p>
        </p:txBody>
      </p:sp>
      <p:pic>
        <p:nvPicPr>
          <p:cNvPr id="5" name="Content Placeholder 4"/>
          <p:cNvPicPr>
            <a:picLocks noGrp="1" noChangeAspect="1"/>
          </p:cNvPicPr>
          <p:nvPr>
            <p:ph sz="half" idx="1"/>
          </p:nvPr>
        </p:nvPicPr>
        <p:blipFill>
          <a:blip r:embed="rId2"/>
          <a:stretch>
            <a:fillRect/>
          </a:stretch>
        </p:blipFill>
        <p:spPr>
          <a:xfrm>
            <a:off x="1154954" y="2659564"/>
            <a:ext cx="4242236" cy="3053537"/>
          </a:xfrm>
          <a:prstGeom prst="rect">
            <a:avLst/>
          </a:prstGeo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55112" y="2630495"/>
            <a:ext cx="5207619" cy="3313939"/>
          </a:xfrm>
        </p:spPr>
      </p:pic>
    </p:spTree>
    <p:extLst>
      <p:ext uri="{BB962C8B-B14F-4D97-AF65-F5344CB8AC3E}">
        <p14:creationId xmlns:p14="http://schemas.microsoft.com/office/powerpoint/2010/main" val="984909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Gender group</a:t>
            </a: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8467" y="2791360"/>
            <a:ext cx="4518723" cy="2955776"/>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6263" y="2779897"/>
            <a:ext cx="4947543" cy="3167057"/>
          </a:xfrm>
        </p:spPr>
      </p:pic>
    </p:spTree>
    <p:extLst>
      <p:ext uri="{BB962C8B-B14F-4D97-AF65-F5344CB8AC3E}">
        <p14:creationId xmlns:p14="http://schemas.microsoft.com/office/powerpoint/2010/main" val="3735356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descr="Person with idea concept">
            <a:extLst>
              <a:ext uri="{FF2B5EF4-FFF2-40B4-BE49-F238E27FC236}">
                <a16:creationId xmlns:a16="http://schemas.microsoft.com/office/drawing/2014/main" id="{195A580E-8EF7-4AF7-B4DA-94B1EDE74388}"/>
              </a:ext>
            </a:extLst>
          </p:cNvPr>
          <p:cNvPicPr>
            <a:picLocks noChangeAspect="1"/>
          </p:cNvPicPr>
          <p:nvPr/>
        </p:nvPicPr>
        <p:blipFill rotWithShape="1">
          <a:blip r:embed="rId3">
            <a:extLst>
              <a:ext uri="{28A0092B-C50C-407E-A947-70E740481C1C}">
                <a14:useLocalDpi xmlns:a14="http://schemas.microsoft.com/office/drawing/2010/main" val="0"/>
              </a:ext>
            </a:extLst>
          </a:blip>
          <a:srcRect l="26940" r="18668"/>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b="1" dirty="0"/>
              <a:t>THANK YOU</a:t>
            </a:r>
            <a:br>
              <a:rPr lang="en-US" sz="5400" dirty="0"/>
            </a:br>
            <a:br>
              <a:rPr lang="en-US" sz="5400" dirty="0"/>
            </a:br>
            <a:r>
              <a:rPr lang="en-US" sz="5400" dirty="0"/>
              <a:t>Questions?</a:t>
            </a:r>
          </a:p>
        </p:txBody>
      </p:sp>
      <p:sp>
        <p:nvSpPr>
          <p:cNvPr id="21" name="Rectangle 2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727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endParaRPr lang="en-US" dirty="0">
              <a:latin typeface="-apple-system"/>
            </a:endParaRPr>
          </a:p>
          <a:p>
            <a:pPr algn="l">
              <a:buFont typeface="Arial" panose="020B0604020202020204" pitchFamily="34" charset="0"/>
              <a:buChar char="•"/>
            </a:pPr>
            <a:r>
              <a:rPr lang="en-US" b="0" i="0" dirty="0">
                <a:effectLst/>
                <a:latin typeface="-apple-system"/>
              </a:rPr>
              <a:t>Age group - Children and Teens (Ages 2 - 19 years) Adults - 20 Over</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AB98-F625-4D3F-83B1-5B61D2194773}"/>
              </a:ext>
            </a:extLst>
          </p:cNvPr>
          <p:cNvSpPr>
            <a:spLocks noGrp="1"/>
          </p:cNvSpPr>
          <p:nvPr>
            <p:ph type="title"/>
          </p:nvPr>
        </p:nvSpPr>
        <p:spPr/>
        <p:txBody>
          <a:bodyPr/>
          <a:lstStyle/>
          <a:p>
            <a:r>
              <a:rPr lang="en-AU" dirty="0"/>
              <a:t>Data Sources</a:t>
            </a:r>
          </a:p>
        </p:txBody>
      </p:sp>
      <p:sp>
        <p:nvSpPr>
          <p:cNvPr id="3" name="Content Placeholder 2">
            <a:extLst>
              <a:ext uri="{FF2B5EF4-FFF2-40B4-BE49-F238E27FC236}">
                <a16:creationId xmlns:a16="http://schemas.microsoft.com/office/drawing/2014/main" id="{A890A207-4639-41A2-8EE4-0E8400AD1935}"/>
              </a:ext>
            </a:extLst>
          </p:cNvPr>
          <p:cNvSpPr>
            <a:spLocks noGrp="1"/>
          </p:cNvSpPr>
          <p:nvPr>
            <p:ph idx="1"/>
          </p:nvPr>
        </p:nvSpPr>
        <p:spPr/>
        <p:txBody>
          <a:bodyPr>
            <a:normAutofit/>
          </a:bodyPr>
          <a:lstStyle/>
          <a:p>
            <a:pPr algn="l">
              <a:buFont typeface="Arial" panose="020B0604020202020204" pitchFamily="34" charset="0"/>
              <a:buChar char="•"/>
            </a:pPr>
            <a:endParaRPr lang="en-AU" sz="2400" b="0" i="0" u="none" strike="noStrike" dirty="0">
              <a:solidFill>
                <a:srgbClr val="C9D1D9"/>
              </a:solidFill>
              <a:effectLst/>
              <a:latin typeface="-apple-system"/>
              <a:hlinkClick r:id="rId2"/>
            </a:endParaRPr>
          </a:p>
          <a:p>
            <a:pPr algn="l">
              <a:buFont typeface="Arial" panose="020B0604020202020204" pitchFamily="34" charset="0"/>
              <a:buChar char="•"/>
            </a:pPr>
            <a:r>
              <a:rPr lang="en-AU" sz="2400" b="0" i="0" u="none" strike="noStrike" dirty="0">
                <a:solidFill>
                  <a:srgbClr val="C9D1D9"/>
                </a:solidFill>
                <a:effectLst/>
                <a:latin typeface="-apple-system"/>
                <a:hlinkClick r:id="rId2"/>
              </a:rPr>
              <a:t>https://open.cdc.gov/apis.html</a:t>
            </a:r>
            <a:endParaRPr lang="en-AU" sz="2400" b="0" i="0" dirty="0">
              <a:solidFill>
                <a:srgbClr val="C9D1D9"/>
              </a:solidFill>
              <a:effectLst/>
              <a:latin typeface="-apple-system"/>
            </a:endParaRPr>
          </a:p>
          <a:p>
            <a:pPr algn="l">
              <a:buFont typeface="Arial" panose="020B0604020202020204" pitchFamily="34" charset="0"/>
              <a:buChar char="•"/>
            </a:pPr>
            <a:r>
              <a:rPr lang="en-AU" sz="2400" b="0" i="0" u="none" strike="noStrike" dirty="0">
                <a:solidFill>
                  <a:srgbClr val="C9D1D9"/>
                </a:solidFill>
                <a:effectLst/>
                <a:latin typeface="-apple-system"/>
                <a:hlinkClick r:id="rId3"/>
              </a:rPr>
              <a:t>https://data.world/health/childhood-obesity-in-theus/workspace/file?filename=obesity_child_age.csv</a:t>
            </a:r>
            <a:endParaRPr lang="en-AU" sz="2400" b="0" i="0" dirty="0">
              <a:solidFill>
                <a:srgbClr val="C9D1D9"/>
              </a:solidFill>
              <a:effectLst/>
              <a:latin typeface="-apple-system"/>
            </a:endParaRPr>
          </a:p>
          <a:p>
            <a:pPr algn="l">
              <a:buFont typeface="Arial" panose="020B0604020202020204" pitchFamily="34" charset="0"/>
              <a:buChar char="•"/>
            </a:pPr>
            <a:r>
              <a:rPr lang="en-AU" sz="2400" b="0" i="0" u="none" strike="noStrike" dirty="0">
                <a:solidFill>
                  <a:srgbClr val="C9D1D9"/>
                </a:solidFill>
                <a:effectLst/>
                <a:latin typeface="-apple-system"/>
                <a:hlinkClick r:id="rId4"/>
              </a:rPr>
              <a:t>https://www.americashealthrankings.org/explore/annual/measure/obesity/state/ALL</a:t>
            </a:r>
            <a:endParaRPr lang="en-AU" sz="2400" b="0" i="0" dirty="0">
              <a:solidFill>
                <a:srgbClr val="C9D1D9"/>
              </a:solidFill>
              <a:effectLst/>
              <a:latin typeface="-apple-system"/>
            </a:endParaRPr>
          </a:p>
          <a:p>
            <a:pPr algn="l">
              <a:buFont typeface="Arial" panose="020B0604020202020204" pitchFamily="34" charset="0"/>
              <a:buChar char="•"/>
            </a:pPr>
            <a:r>
              <a:rPr lang="en-AU" sz="2400" b="0" i="0" u="none" strike="noStrike" dirty="0">
                <a:solidFill>
                  <a:srgbClr val="C9D1D9"/>
                </a:solidFill>
                <a:effectLst/>
                <a:latin typeface="-apple-system"/>
                <a:hlinkClick r:id="rId5"/>
              </a:rPr>
              <a:t>https://www.bts.gov/browse-statistical-products-and-data</a:t>
            </a:r>
            <a:endParaRPr lang="en-AU" sz="2400" b="0" i="0" dirty="0">
              <a:solidFill>
                <a:srgbClr val="C9D1D9"/>
              </a:solidFill>
              <a:effectLst/>
              <a:latin typeface="-apple-system"/>
            </a:endParaRPr>
          </a:p>
          <a:p>
            <a:endParaRPr lang="en-AU" sz="2400" dirty="0"/>
          </a:p>
        </p:txBody>
      </p:sp>
    </p:spTree>
    <p:extLst>
      <p:ext uri="{BB962C8B-B14F-4D97-AF65-F5344CB8AC3E}">
        <p14:creationId xmlns:p14="http://schemas.microsoft.com/office/powerpoint/2010/main" val="277082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Autofit/>
          </a:bodyPr>
          <a:lstStyle/>
          <a:p>
            <a:pPr algn="l">
              <a:buFont typeface="+mj-lt"/>
              <a:buAutoNum type="arabicPeriod"/>
            </a:pPr>
            <a:r>
              <a:rPr lang="en-US" sz="2000" b="0" i="0" dirty="0">
                <a:solidFill>
                  <a:schemeClr val="tx1"/>
                </a:solidFill>
                <a:effectLst/>
                <a:latin typeface="-apple-system"/>
              </a:rPr>
              <a:t>The more accessible the fast-food restaurant the higher the obesity rate</a:t>
            </a:r>
          </a:p>
          <a:p>
            <a:pPr algn="l">
              <a:buFont typeface="+mj-lt"/>
              <a:buAutoNum type="arabicPeriod"/>
            </a:pPr>
            <a:r>
              <a:rPr lang="en-US" sz="2000" b="0" i="0" dirty="0">
                <a:solidFill>
                  <a:schemeClr val="tx1"/>
                </a:solidFill>
                <a:effectLst/>
                <a:latin typeface="-apple-system"/>
              </a:rPr>
              <a:t>The higher the population, the more the Fast food restaurants, hence higher the obesity rate</a:t>
            </a:r>
          </a:p>
          <a:p>
            <a:pPr algn="l">
              <a:buFont typeface="+mj-lt"/>
              <a:buAutoNum type="arabicPeriod"/>
            </a:pPr>
            <a:r>
              <a:rPr lang="en-US" sz="2000" b="0" i="0" dirty="0">
                <a:solidFill>
                  <a:schemeClr val="tx1"/>
                </a:solidFill>
                <a:effectLst/>
                <a:latin typeface="-apple-system"/>
              </a:rPr>
              <a:t>Is there any relation between mode of commute and obesity?</a:t>
            </a:r>
          </a:p>
          <a:p>
            <a:pPr algn="l">
              <a:buFont typeface="+mj-lt"/>
              <a:buAutoNum type="arabicPeriod"/>
            </a:pPr>
            <a:r>
              <a:rPr lang="en-US" sz="2000" b="0" i="0" dirty="0">
                <a:solidFill>
                  <a:schemeClr val="tx1"/>
                </a:solidFill>
                <a:effectLst/>
                <a:latin typeface="-apple-system"/>
              </a:rPr>
              <a:t>How many are walking for their day-to-day need?</a:t>
            </a:r>
          </a:p>
          <a:p>
            <a:pPr algn="l">
              <a:buFont typeface="+mj-lt"/>
              <a:buAutoNum type="arabicPeriod"/>
            </a:pPr>
            <a:r>
              <a:rPr lang="en-US" sz="2000" b="0" i="0" dirty="0">
                <a:solidFill>
                  <a:schemeClr val="tx1"/>
                </a:solidFill>
                <a:effectLst/>
                <a:latin typeface="-apple-system"/>
              </a:rPr>
              <a:t>The higher rate of physical activeness, the lower the obesity rate</a:t>
            </a:r>
          </a:p>
          <a:p>
            <a:pPr algn="l">
              <a:buFont typeface="+mj-lt"/>
              <a:buAutoNum type="arabicPeriod"/>
            </a:pPr>
            <a:r>
              <a:rPr lang="en-US" sz="2000" b="0" i="0" dirty="0">
                <a:solidFill>
                  <a:schemeClr val="tx1"/>
                </a:solidFill>
                <a:effectLst/>
                <a:latin typeface="-apple-system"/>
              </a:rPr>
              <a:t>The greater number of gyms in a state, the lower the obesity rate</a:t>
            </a:r>
          </a:p>
          <a:p>
            <a:pPr algn="l">
              <a:buFont typeface="+mj-lt"/>
              <a:buAutoNum type="arabicPeriod"/>
            </a:pPr>
            <a:r>
              <a:rPr lang="en-US" sz="2000" b="0" i="0" dirty="0">
                <a:solidFill>
                  <a:schemeClr val="tx1"/>
                </a:solidFill>
                <a:effectLst/>
                <a:latin typeface="-apple-system"/>
              </a:rPr>
              <a:t>Older generation tend to have higher rate of obesity than younger generation</a:t>
            </a:r>
          </a:p>
          <a:p>
            <a:pPr algn="l">
              <a:buFont typeface="+mj-lt"/>
              <a:buAutoNum type="arabicPeriod"/>
            </a:pPr>
            <a:r>
              <a:rPr lang="en-US" sz="2000" b="0" i="0" dirty="0">
                <a:solidFill>
                  <a:schemeClr val="tx1"/>
                </a:solidFill>
                <a:effectLst/>
                <a:latin typeface="-apple-system"/>
              </a:rPr>
              <a:t>The higher income, the lower obesity rate</a:t>
            </a:r>
          </a:p>
        </p:txBody>
      </p:sp>
    </p:spTree>
    <p:extLst>
      <p:ext uri="{BB962C8B-B14F-4D97-AF65-F5344CB8AC3E}">
        <p14:creationId xmlns:p14="http://schemas.microsoft.com/office/powerpoint/2010/main" val="337961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86" y="1949609"/>
            <a:ext cx="10997536" cy="4802187"/>
          </a:xfrm>
        </p:spPr>
      </p:pic>
    </p:spTree>
    <p:extLst>
      <p:ext uri="{BB962C8B-B14F-4D97-AF65-F5344CB8AC3E}">
        <p14:creationId xmlns:p14="http://schemas.microsoft.com/office/powerpoint/2010/main" val="237851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2"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1486407" y="2914916"/>
            <a:ext cx="2565475" cy="1325563"/>
          </a:xfrm>
          <a:solidFill>
            <a:schemeClr val="tx1">
              <a:alpha val="50000"/>
            </a:schemeClr>
          </a:solidFill>
        </p:spPr>
        <p:txBody>
          <a:bodyPr/>
          <a:lstStyle/>
          <a:p>
            <a:r>
              <a:rPr lang="en-AU" dirty="0"/>
              <a:t>Obesity Heatmap</a:t>
            </a:r>
          </a:p>
        </p:txBody>
      </p:sp>
    </p:spTree>
    <p:extLst>
      <p:ext uri="{BB962C8B-B14F-4D97-AF65-F5344CB8AC3E}">
        <p14:creationId xmlns:p14="http://schemas.microsoft.com/office/powerpoint/2010/main" val="329316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a:xfrm>
            <a:off x="1583579" y="838200"/>
            <a:ext cx="8761413" cy="706964"/>
          </a:xfrm>
        </p:spPr>
        <p:txBody>
          <a:bodyPr/>
          <a:lstStyle/>
          <a:p>
            <a:r>
              <a:rPr lang="en-AU" b="1" u="sng" dirty="0"/>
              <a:t>FACTS (Obesity):</a:t>
            </a:r>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lstStyle/>
          <a:p>
            <a:pPr algn="l"/>
            <a:r>
              <a:rPr lang="en-US" b="0" i="0" dirty="0">
                <a:solidFill>
                  <a:srgbClr val="333333"/>
                </a:solidFill>
                <a:effectLst/>
                <a:latin typeface="open-sans"/>
              </a:rPr>
              <a:t>Studies have shown that this rise of obesity among the world population could be attributed to an increase in calorie intake coupled with lack of adequate physical activity.</a:t>
            </a:r>
          </a:p>
          <a:p>
            <a:pPr algn="l"/>
            <a:r>
              <a:rPr lang="en-US" b="0" i="0" dirty="0">
                <a:solidFill>
                  <a:srgbClr val="333333"/>
                </a:solidFill>
                <a:effectLst/>
                <a:latin typeface="open-sans"/>
              </a:rPr>
              <a:t>Results from the analysis of data from the National Health and Nutrition Examination Survey indicate increases in quantity and energy density of foods consumed in the United States.</a:t>
            </a:r>
          </a:p>
          <a:p>
            <a:pPr algn="l"/>
            <a:r>
              <a:rPr lang="en-US" b="0" i="0" dirty="0">
                <a:solidFill>
                  <a:srgbClr val="333333"/>
                </a:solidFill>
                <a:effectLst/>
                <a:latin typeface="open-sans"/>
              </a:rPr>
              <a:t>Studies have shown that in the US per capita calorie intake increased by more than 300 kilocalories (kcal) among the entire population from 1985 through 2002. The numbers have only risen over the past decade.</a:t>
            </a:r>
          </a:p>
          <a:p>
            <a:endParaRPr lang="en-AU" b="1" u="sng" dirty="0"/>
          </a:p>
        </p:txBody>
      </p:sp>
    </p:spTree>
    <p:extLst>
      <p:ext uri="{BB962C8B-B14F-4D97-AF65-F5344CB8AC3E}">
        <p14:creationId xmlns:p14="http://schemas.microsoft.com/office/powerpoint/2010/main" val="392631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p:txBody>
          <a:bodyPr/>
          <a:lstStyle/>
          <a:p>
            <a:r>
              <a:rPr lang="en-AU" b="1" u="sng" dirty="0"/>
              <a:t>FASTFOOD FACTS (US STUDY):</a:t>
            </a:r>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normAutofit fontScale="92500" lnSpcReduction="10000"/>
          </a:bodyPr>
          <a:lstStyle/>
          <a:p>
            <a:pPr algn="l"/>
            <a:r>
              <a:rPr lang="en-US" sz="1700" b="0" i="0" dirty="0">
                <a:solidFill>
                  <a:srgbClr val="000000"/>
                </a:solidFill>
                <a:effectLst/>
                <a:latin typeface="open-sans"/>
              </a:rPr>
              <a:t>In 2018-19, the National Center for Health Statistics reported that 36.6% of adults consumed fast food on a given day. This means that, daily, one out of three Americans will choose to visit a fast-food restaurant. The alarming data from the </a:t>
            </a:r>
            <a:r>
              <a:rPr lang="en-US" sz="1700" b="0" i="0" u="none" strike="noStrike" dirty="0">
                <a:solidFill>
                  <a:srgbClr val="15417C"/>
                </a:solidFill>
                <a:effectLst/>
                <a:latin typeface="open-sans"/>
                <a:hlinkClick r:id="rId2"/>
              </a:rPr>
              <a:t>National Health and Nutrition Examination Survey</a:t>
            </a:r>
            <a:r>
              <a:rPr lang="en-US" sz="1700" b="0" i="0" dirty="0">
                <a:solidFill>
                  <a:srgbClr val="000000"/>
                </a:solidFill>
                <a:effectLst/>
                <a:latin typeface="open-sans"/>
              </a:rPr>
              <a:t>, released by the CDC</a:t>
            </a:r>
          </a:p>
          <a:p>
            <a:r>
              <a:rPr lang="en-US" sz="1700" i="0" dirty="0">
                <a:solidFill>
                  <a:srgbClr val="2B2B2B"/>
                </a:solidFill>
                <a:effectLst/>
                <a:latin typeface="open-sans"/>
              </a:rPr>
              <a:t>Annual Fast-Food Revenue in the US is $110 Billion</a:t>
            </a:r>
          </a:p>
          <a:p>
            <a:r>
              <a:rPr lang="en-US" sz="1700" i="0" dirty="0">
                <a:solidFill>
                  <a:srgbClr val="2B2B2B"/>
                </a:solidFill>
                <a:effectLst/>
                <a:latin typeface="open-sans"/>
              </a:rPr>
              <a:t>A Third of Children Eat Fast Food on a Daily Basis</a:t>
            </a:r>
          </a:p>
          <a:p>
            <a:r>
              <a:rPr lang="en-US" sz="1700" i="0" dirty="0">
                <a:solidFill>
                  <a:srgbClr val="2B2B2B"/>
                </a:solidFill>
                <a:effectLst/>
                <a:latin typeface="open-sans"/>
              </a:rPr>
              <a:t>The Fast-Food Consumption Rate Hasn’t Changed in 15 Years</a:t>
            </a:r>
          </a:p>
          <a:p>
            <a:r>
              <a:rPr lang="en-US" sz="1700" i="0" dirty="0">
                <a:solidFill>
                  <a:srgbClr val="2B2B2B"/>
                </a:solidFill>
                <a:effectLst/>
                <a:latin typeface="open-sans"/>
              </a:rPr>
              <a:t>Children See 3-5 Fast Food Ads Per Day</a:t>
            </a:r>
          </a:p>
          <a:p>
            <a:r>
              <a:rPr lang="en-US" sz="1700" b="0" i="0" dirty="0">
                <a:solidFill>
                  <a:srgbClr val="000000"/>
                </a:solidFill>
                <a:effectLst/>
                <a:latin typeface="open-sans"/>
              </a:rPr>
              <a:t>The </a:t>
            </a:r>
            <a:r>
              <a:rPr lang="en-US" sz="1700" b="0" i="0" u="none" strike="noStrike" dirty="0">
                <a:solidFill>
                  <a:srgbClr val="184B90"/>
                </a:solidFill>
                <a:effectLst/>
                <a:latin typeface="open-sans"/>
                <a:hlinkClick r:id="rId3"/>
              </a:rPr>
              <a:t>dangers of regular fast food consumption</a:t>
            </a:r>
            <a:r>
              <a:rPr lang="en-US" sz="1700" b="0" i="0" dirty="0">
                <a:solidFill>
                  <a:srgbClr val="000000"/>
                </a:solidFill>
                <a:effectLst/>
                <a:latin typeface="open-sans"/>
              </a:rPr>
              <a:t> are widely known. This often-processed food, which is high in fat, sugar, and empty calories, is historically linked to obesity, heart disease, diabetes, digestive issues, and even cancer. However, even an infrequent consumption of fast food may exacerbate gastroenterological problems, turning them into a </a:t>
            </a:r>
            <a:r>
              <a:rPr lang="en-US" sz="1700" b="0" i="0" u="none" strike="noStrike" dirty="0">
                <a:solidFill>
                  <a:srgbClr val="184B90"/>
                </a:solidFill>
                <a:effectLst/>
                <a:latin typeface="open-sans"/>
                <a:hlinkClick r:id="rId4"/>
              </a:rPr>
              <a:t>disorder such as GERD</a:t>
            </a:r>
            <a:r>
              <a:rPr lang="en-US" sz="1700" b="0" i="0" dirty="0">
                <a:solidFill>
                  <a:srgbClr val="000000"/>
                </a:solidFill>
                <a:effectLst/>
                <a:latin typeface="open-sans"/>
              </a:rPr>
              <a:t>.</a:t>
            </a:r>
          </a:p>
          <a:p>
            <a:endParaRPr lang="en-US" sz="1700" i="0" dirty="0">
              <a:solidFill>
                <a:srgbClr val="2B2B2B"/>
              </a:solidFill>
              <a:effectLst/>
              <a:latin typeface="open-sans"/>
            </a:endParaRPr>
          </a:p>
          <a:p>
            <a:endParaRPr lang="en-US" i="0" dirty="0">
              <a:solidFill>
                <a:srgbClr val="2B2B2B"/>
              </a:solidFill>
              <a:effectLst/>
              <a:latin typeface="Calibre"/>
            </a:endParaRPr>
          </a:p>
          <a:p>
            <a:pPr algn="l"/>
            <a:endParaRPr lang="en-US" b="0" i="0" dirty="0">
              <a:solidFill>
                <a:srgbClr val="000000"/>
              </a:solidFill>
              <a:effectLst/>
              <a:latin typeface="Muli"/>
            </a:endParaRPr>
          </a:p>
          <a:p>
            <a:endParaRPr lang="en-AU" b="1" u="sng" dirty="0"/>
          </a:p>
        </p:txBody>
      </p:sp>
    </p:spTree>
    <p:extLst>
      <p:ext uri="{BB962C8B-B14F-4D97-AF65-F5344CB8AC3E}">
        <p14:creationId xmlns:p14="http://schemas.microsoft.com/office/powerpoint/2010/main" val="160601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384</TotalTime>
  <Words>1841</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-apple-system</vt:lpstr>
      <vt:lpstr>Calibre</vt:lpstr>
      <vt:lpstr>Century Gothic (Body)</vt:lpstr>
      <vt:lpstr>Helvetica Neue</vt:lpstr>
      <vt:lpstr>Muli</vt:lpstr>
      <vt:lpstr>open-sans</vt:lpstr>
      <vt:lpstr>Proxima Nova</vt:lpstr>
      <vt:lpstr>Arial</vt:lpstr>
      <vt:lpstr>Arial</vt:lpstr>
      <vt:lpstr>Calibri</vt:lpstr>
      <vt:lpstr>Century Gothic</vt:lpstr>
      <vt:lpstr>Courier New</vt:lpstr>
      <vt:lpstr>Wingdings</vt:lpstr>
      <vt:lpstr>Wingdings 3</vt:lpstr>
      <vt:lpstr>Ion Boardroom</vt:lpstr>
      <vt:lpstr>Obesity, Obesity, Obesity</vt:lpstr>
      <vt:lpstr>Project Introduction </vt:lpstr>
      <vt:lpstr>Scope of Data and Research </vt:lpstr>
      <vt:lpstr>Data Sources</vt:lpstr>
      <vt:lpstr>Research Questions</vt:lpstr>
      <vt:lpstr>Distribution of obesity rate across USA. Average Rate of Obesity : 31.5%</vt:lpstr>
      <vt:lpstr>Obesity Heatmap</vt:lpstr>
      <vt:lpstr>FACTS (Obesity):</vt:lpstr>
      <vt:lpstr>FASTFOOD FACTS (US STUDY):</vt:lpstr>
      <vt:lpstr>RELATIONSHIP (OBESITY VS FAST FOOD)</vt:lpstr>
      <vt:lpstr>RELATIONSHIP (POPULATION VS FAST FOOD RESTAURANTS)</vt:lpstr>
      <vt:lpstr>CONCLUSION / RESULTS</vt:lpstr>
      <vt:lpstr>Distribution of Mode of Commute</vt:lpstr>
      <vt:lpstr>Regression plot Public Transport and walking</vt:lpstr>
      <vt:lpstr>PowerPoint Presentation</vt:lpstr>
      <vt:lpstr>Reference</vt:lpstr>
      <vt:lpstr>Result</vt:lpstr>
      <vt:lpstr>The higher rate of physical activeness, the lower the obesity rate </vt:lpstr>
      <vt:lpstr>The greater number of gyms in a state, the lower the obesity rate More gyms, more active, hence lower obesity?</vt:lpstr>
      <vt:lpstr>Obesity rate by Age, Gender, Ethic and Income</vt:lpstr>
      <vt:lpstr>PowerPoint Presentation</vt:lpstr>
      <vt:lpstr>Age Group</vt:lpstr>
      <vt:lpstr>Gender group</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Fx Foo</cp:lastModifiedBy>
  <cp:revision>30</cp:revision>
  <dcterms:created xsi:type="dcterms:W3CDTF">2021-05-02T05:48:45Z</dcterms:created>
  <dcterms:modified xsi:type="dcterms:W3CDTF">2021-05-04T13:07:28Z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NKantanong@slb.com</vt:lpwstr>
  </property>
  <property fmtid="{D5CDD505-2E9C-101B-9397-08002B2CF9AE}" pid="5" name="MSIP_Label_585f1f62-8d2b-4457-869c-0a13c6549635_SetDate">
    <vt:lpwstr>2021-05-04T08:56:41.7186132Z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c8ea9506-18dc-47e0-8bfb-49218466b1e3</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NKantanong@slb.com</vt:lpwstr>
  </property>
  <property fmtid="{D5CDD505-2E9C-101B-9397-08002B2CF9AE}" pid="13" name="MSIP_Label_8bb759f6-5337-4dc5-b19b-e74b6da11f8f_SetDate">
    <vt:lpwstr>2021-05-04T08:56:41.7186132Z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c8ea9506-18dc-47e0-8bfb-49218466b1e3</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