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6" r:id="rId6"/>
    <p:sldId id="262" r:id="rId7"/>
    <p:sldId id="263" r:id="rId8"/>
    <p:sldId id="264" r:id="rId9"/>
    <p:sldId id="267" r:id="rId10"/>
    <p:sldId id="268"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3/05/2021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3/05/2021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3/05/2021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br>
              <a:rPr lang="en-US" sz="1200" b="0" i="0" dirty="0">
                <a:solidFill>
                  <a:srgbClr val="000000"/>
                </a:solidFill>
                <a:effectLst/>
                <a:latin typeface="Helvetica Neue"/>
              </a:rPr>
            </a:b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Tree>
    <p:extLst>
      <p:ext uri="{BB962C8B-B14F-4D97-AF65-F5344CB8AC3E}">
        <p14:creationId xmlns:p14="http://schemas.microsoft.com/office/powerpoint/2010/main" val="405545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D49B-3D93-45AA-AEAD-D5F5973A12C3}"/>
              </a:ext>
            </a:extLst>
          </p:cNvPr>
          <p:cNvSpPr>
            <a:spLocks noGrp="1"/>
          </p:cNvSpPr>
          <p:nvPr>
            <p:ph type="title"/>
          </p:nvPr>
        </p:nvSpPr>
        <p:spPr/>
        <p:txBody>
          <a:bodyPr>
            <a:normAutofit/>
          </a:bodyPr>
          <a:lstStyle/>
          <a:p>
            <a:r>
              <a:rPr lang="en-US" sz="1600" b="0" i="0" dirty="0">
                <a:solidFill>
                  <a:srgbClr val="000000"/>
                </a:solidFill>
                <a:effectLst/>
                <a:latin typeface="Helvetica Neue"/>
              </a:rPr>
              <a:t>It is clearly visibly that there is a strong positive correlation between the use of personal vehicle and the obesity rate.</a:t>
            </a:r>
            <a:endParaRPr lang="en-AU" sz="1600" dirty="0"/>
          </a:p>
        </p:txBody>
      </p:sp>
      <p:pic>
        <p:nvPicPr>
          <p:cNvPr id="5" name="Content Placeholder 4" descr="Chart, scatter chart&#10;&#10;Description automatically generated">
            <a:extLst>
              <a:ext uri="{FF2B5EF4-FFF2-40B4-BE49-F238E27FC236}">
                <a16:creationId xmlns:a16="http://schemas.microsoft.com/office/drawing/2014/main" id="{45D30DE5-A06E-49E9-90F7-79675A71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540168"/>
            <a:ext cx="5485714" cy="3657143"/>
          </a:xfrm>
        </p:spPr>
      </p:pic>
      <p:sp>
        <p:nvSpPr>
          <p:cNvPr id="7" name="Rectangle 1">
            <a:extLst>
              <a:ext uri="{FF2B5EF4-FFF2-40B4-BE49-F238E27FC236}">
                <a16:creationId xmlns:a16="http://schemas.microsoft.com/office/drawing/2014/main" id="{BAB670D3-366E-4C4E-AF6E-268F651FF3D3}"/>
              </a:ext>
            </a:extLst>
          </p:cNvPr>
          <p:cNvSpPr>
            <a:spLocks noChangeArrowheads="1"/>
          </p:cNvSpPr>
          <p:nvPr/>
        </p:nvSpPr>
        <p:spPr bwMode="auto">
          <a:xfrm>
            <a:off x="1124125" y="2295696"/>
            <a:ext cx="3613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Walked is -0.49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 </a:t>
            </a:r>
            <a:r>
              <a:rPr kumimoji="0" lang="en-US" altLang="en-US" sz="1000" b="0" i="0" u="none" strike="noStrike" cap="none" normalizeH="0" baseline="0" dirty="0">
                <a:ln>
                  <a:noFill/>
                </a:ln>
                <a:solidFill>
                  <a:srgbClr val="000000"/>
                </a:solidFill>
                <a:effectLst/>
                <a:latin typeface="Helvetica Neue"/>
              </a:rPr>
              <a:t>= -1.55x + 35.7</a:t>
            </a:r>
            <a:r>
              <a:rPr kumimoji="0" lang="en-US" altLang="en-US" sz="1000" b="0" i="0" u="none" strike="noStrike" cap="none" normalizeH="0" baseline="0" dirty="0">
                <a:ln>
                  <a:noFill/>
                </a:ln>
                <a:solidFill>
                  <a:schemeClr val="tx1"/>
                </a:solidFill>
                <a:effectLst/>
                <a:latin typeface="Helvetica Neue"/>
              </a:rPr>
              <a:t> </a:t>
            </a:r>
          </a:p>
        </p:txBody>
      </p:sp>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spTree>
    <p:extLst>
      <p:ext uri="{BB962C8B-B14F-4D97-AF65-F5344CB8AC3E}">
        <p14:creationId xmlns:p14="http://schemas.microsoft.com/office/powerpoint/2010/main" val="3681075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1098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Century Gothic (Body)</vt:lpstr>
      <vt:lpstr>Helvetica Neue</vt:lpstr>
      <vt:lpstr>Arial</vt:lpstr>
      <vt:lpstr>Arial</vt:lpstr>
      <vt:lpstr>Calibri</vt:lpstr>
      <vt:lpstr>Century Gothic</vt:lpstr>
      <vt:lpstr>Wingdings 3</vt:lpstr>
      <vt:lpstr>Ion Boardroom</vt:lpstr>
      <vt:lpstr>Obesity, Obesity, Obesity</vt:lpstr>
      <vt:lpstr>Project Introduction </vt:lpstr>
      <vt:lpstr>Scope of Data and Research </vt:lpstr>
      <vt:lpstr>Research Questions</vt:lpstr>
      <vt:lpstr>Distribution of obesity rate across USA. Average Rate of Obesity : 31.5%</vt:lpstr>
      <vt:lpstr>Obesity Heatmap</vt:lpstr>
      <vt:lpstr>Distribution of Mode of Commute</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lpstr>It is clearly visibly that there is a strong positive correlation between the use of personal vehicle and the obesity rate.</vt:lpstr>
      <vt:lpstr>Result</vt:lpstr>
      <vt:lpstr>The higher rate of physical activeness, the lower the obesity rate </vt:lpstr>
      <vt:lpstr>The greater number of gyms in a state, the lower the obesity rate More gyms, more active, hence lower obesity?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Fx Foo</cp:lastModifiedBy>
  <cp:revision>20</cp:revision>
  <dcterms:created xsi:type="dcterms:W3CDTF">2021-05-02T05:48:45Z</dcterms:created>
  <dcterms:modified xsi:type="dcterms:W3CDTF">2021-05-03T11:59:30Z</dcterms:modified>
</cp:coreProperties>
</file>