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82" r:id="rId5"/>
    <p:sldId id="259" r:id="rId6"/>
    <p:sldId id="266" r:id="rId7"/>
    <p:sldId id="262" r:id="rId8"/>
    <p:sldId id="276" r:id="rId9"/>
    <p:sldId id="269" r:id="rId10"/>
    <p:sldId id="277" r:id="rId11"/>
    <p:sldId id="278" r:id="rId12"/>
    <p:sldId id="279" r:id="rId13"/>
    <p:sldId id="263" r:id="rId14"/>
    <p:sldId id="280" r:id="rId15"/>
    <p:sldId id="281" r:id="rId16"/>
    <p:sldId id="274" r:id="rId17"/>
    <p:sldId id="268" r:id="rId18"/>
    <p:sldId id="260" r:id="rId19"/>
    <p:sldId id="261" r:id="rId20"/>
    <p:sldId id="270" r:id="rId21"/>
    <p:sldId id="271" r:id="rId22"/>
    <p:sldId id="272" r:id="rId23"/>
    <p:sldId id="273" r:id="rId24"/>
    <p:sldId id="27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2"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40FAE1-87A5-47AF-A3F7-40647C127A16}" type="datetimeFigureOut">
              <a:rPr lang="en-AU" smtClean="0"/>
              <a:t>4/05/2021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F05641-7619-45EA-BE7E-C4A8A304E5EB}" type="slidenum">
              <a:rPr lang="en-AU" smtClean="0"/>
              <a:t>‹#›</a:t>
            </a:fld>
            <a:endParaRPr lang="en-AU"/>
          </a:p>
        </p:txBody>
      </p:sp>
    </p:spTree>
    <p:extLst>
      <p:ext uri="{BB962C8B-B14F-4D97-AF65-F5344CB8AC3E}">
        <p14:creationId xmlns:p14="http://schemas.microsoft.com/office/powerpoint/2010/main" val="3734594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AU"/>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514844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459557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0150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11994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439238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4278785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a:xfrm>
            <a:off x="561111" y="6391838"/>
            <a:ext cx="3644282" cy="304801"/>
          </a:xfrm>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289393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512919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008101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863994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81B5E-4328-4E42-A285-6CF6B5EF0F9D}" type="datetimeFigureOut">
              <a:rPr lang="en-AU" smtClean="0"/>
              <a:t>4/05/2021</a:t>
            </a:fld>
            <a:endParaRPr lang="en-AU"/>
          </a:p>
        </p:txBody>
      </p:sp>
      <p:sp>
        <p:nvSpPr>
          <p:cNvPr id="5" name="Footer Placeholder 4"/>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642079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28478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81B5E-4328-4E42-A285-6CF6B5EF0F9D}" type="datetimeFigureOut">
              <a:rPr lang="en-AU" smtClean="0"/>
              <a:t>4/05/2021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63984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81B5E-4328-4E42-A285-6CF6B5EF0F9D}" type="datetimeFigureOut">
              <a:rPr lang="en-AU" smtClean="0"/>
              <a:t>4/05/2021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20498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81B5E-4328-4E42-A285-6CF6B5EF0F9D}" type="datetimeFigureOut">
              <a:rPr lang="en-AU" smtClean="0"/>
              <a:t>4/05/2021</a:t>
            </a:fld>
            <a:endParaRPr lang="en-AU"/>
          </a:p>
        </p:txBody>
      </p:sp>
      <p:sp>
        <p:nvSpPr>
          <p:cNvPr id="3" name="Footer Placeholder 2"/>
          <p:cNvSpPr>
            <a:spLocks noGrp="1"/>
          </p:cNvSpPr>
          <p:nvPr>
            <p:ph type="ftr" sz="quarter" idx="11"/>
          </p:nvPr>
        </p:nvSpPr>
        <p:spPr/>
        <p:txBody>
          <a:bodyPr/>
          <a:lstStyle/>
          <a:p>
            <a:endParaRPr lang="en-AU"/>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3452438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1797494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81B5E-4328-4E42-A285-6CF6B5EF0F9D}" type="datetimeFigureOut">
              <a:rPr lang="en-AU" smtClean="0"/>
              <a:t>4/05/2021</a:t>
            </a:fld>
            <a:endParaRPr lang="en-AU"/>
          </a:p>
        </p:txBody>
      </p:sp>
      <p:sp>
        <p:nvSpPr>
          <p:cNvPr id="6" name="Footer Placeholder 5"/>
          <p:cNvSpPr>
            <a:spLocks noGrp="1"/>
          </p:cNvSpPr>
          <p:nvPr>
            <p:ph type="ftr" sz="quarter" idx="11"/>
          </p:nvPr>
        </p:nvSpPr>
        <p:spPr/>
        <p:txBody>
          <a:bodyPr/>
          <a:lstStyle/>
          <a:p>
            <a:endParaRPr lang="en-AU"/>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26323D-777D-4672-85CA-212B51D27004}" type="slidenum">
              <a:rPr lang="en-AU" smtClean="0"/>
              <a:t>‹#›</a:t>
            </a:fld>
            <a:endParaRPr lang="en-AU"/>
          </a:p>
        </p:txBody>
      </p:sp>
    </p:spTree>
    <p:extLst>
      <p:ext uri="{BB962C8B-B14F-4D97-AF65-F5344CB8AC3E}">
        <p14:creationId xmlns:p14="http://schemas.microsoft.com/office/powerpoint/2010/main" val="643189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F81B5E-4328-4E42-A285-6CF6B5EF0F9D}" type="datetimeFigureOut">
              <a:rPr lang="en-AU" smtClean="0"/>
              <a:t>4/05/2021</a:t>
            </a:fld>
            <a:endParaRPr lang="en-AU"/>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AU"/>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426323D-777D-4672-85CA-212B51D27004}" type="slidenum">
              <a:rPr lang="en-AU" smtClean="0"/>
              <a:t>‹#›</a:t>
            </a:fld>
            <a:endParaRPr lang="en-AU"/>
          </a:p>
        </p:txBody>
      </p:sp>
      <p:sp>
        <p:nvSpPr>
          <p:cNvPr id="9" name="MSIPCMContentMarking" descr="{&quot;HashCode&quot;:1831732991,&quot;Placement&quot;:&quot;Footer&quot;}"/>
          <p:cNvSpPr txBox="1"/>
          <p:nvPr userDrawn="1"/>
        </p:nvSpPr>
        <p:spPr>
          <a:xfrm>
            <a:off x="5389152" y="65956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a:solidFill>
                  <a:srgbClr val="000000"/>
                </a:solidFill>
                <a:latin typeface="Calibri" panose="020F0502020204030204" pitchFamily="34" charset="0"/>
              </a:rPr>
              <a:t>Schlumberger-Private</a:t>
            </a:r>
          </a:p>
        </p:txBody>
      </p:sp>
    </p:spTree>
    <p:extLst>
      <p:ext uri="{BB962C8B-B14F-4D97-AF65-F5344CB8AC3E}">
        <p14:creationId xmlns:p14="http://schemas.microsoft.com/office/powerpoint/2010/main" val="29731319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healthline.com/nutrition/how-many-calories-per-day" TargetMode="External"/><Relationship Id="rId3" Type="http://schemas.openxmlformats.org/officeDocument/2006/relationships/hyperlink" Target="https://www.ers.usda.gov/data-products/food-expenditures.aspx" TargetMode="External"/><Relationship Id="rId7" Type="http://schemas.openxmlformats.org/officeDocument/2006/relationships/hyperlink" Target="http://dx.doi.org/10.5888/pcd11.140202" TargetMode="External"/><Relationship Id="rId2" Type="http://schemas.openxmlformats.org/officeDocument/2006/relationships/hyperlink" Target="https://www.foodinstitute.com/blog/Millenials" TargetMode="External"/><Relationship Id="rId1" Type="http://schemas.openxmlformats.org/officeDocument/2006/relationships/slideLayout" Target="../slideLayouts/slideLayout6.xml"/><Relationship Id="rId6" Type="http://schemas.openxmlformats.org/officeDocument/2006/relationships/hyperlink" Target="http://frac.org/obesity-health/obesity-u-s" TargetMode="External"/><Relationship Id="rId5" Type="http://schemas.openxmlformats.org/officeDocument/2006/relationships/hyperlink" Target="https://www.obesityaction.org/community/article-library/fast-food-is-it-the-enemy" TargetMode="External"/><Relationship Id="rId10" Type="http://schemas.openxmlformats.org/officeDocument/2006/relationships/hyperlink" Target="https://www.healthline.com/nutrition/how-much-sodium-per-day" TargetMode="External"/><Relationship Id="rId4" Type="http://schemas.openxmlformats.org/officeDocument/2006/relationships/hyperlink" Target="https://www.niddk.nih.gov/health-information/health-statistics/overweight-obesity" TargetMode="External"/><Relationship Id="rId9" Type="http://schemas.openxmlformats.org/officeDocument/2006/relationships/hyperlink" Target="https://www.healthline.com/nutrition/how-much-fat-to-eat"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ciencedirect.com/science/article/abs/pii/S0091743507003714"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nhs.uk/conditions/obesity/diagnosi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world/health/childhood-obesity-in-theus/workspace/file?filename=obesity_child_age.csv" TargetMode="External"/><Relationship Id="rId2" Type="http://schemas.openxmlformats.org/officeDocument/2006/relationships/hyperlink" Target="https://open.cdc.gov/apis.html" TargetMode="External"/><Relationship Id="rId1" Type="http://schemas.openxmlformats.org/officeDocument/2006/relationships/slideLayout" Target="../slideLayouts/slideLayout2.xml"/><Relationship Id="rId5" Type="http://schemas.openxmlformats.org/officeDocument/2006/relationships/hyperlink" Target="https://www.bts.gov/browse-statistical-products-and-data" TargetMode="External"/><Relationship Id="rId4" Type="http://schemas.openxmlformats.org/officeDocument/2006/relationships/hyperlink" Target="https://www.americashealthrankings.org/explore/annual/measure/obesity/state/AL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pmc/articles/PMC6146358/" TargetMode="External"/><Relationship Id="rId2" Type="http://schemas.openxmlformats.org/officeDocument/2006/relationships/hyperlink" Target="https://www.cdc.gov/nchs/products/databriefs/db322.htm" TargetMode="External"/><Relationship Id="rId1" Type="http://schemas.openxmlformats.org/officeDocument/2006/relationships/slideLayout" Target="../slideLayouts/slideLayout2.xml"/><Relationship Id="rId4" Type="http://schemas.openxmlformats.org/officeDocument/2006/relationships/hyperlink" Target="https://www.gerdhelp.com/about-ger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457DB-14B8-4494-85CC-0F115FD89345}"/>
              </a:ext>
            </a:extLst>
          </p:cNvPr>
          <p:cNvSpPr>
            <a:spLocks noGrp="1"/>
          </p:cNvSpPr>
          <p:nvPr>
            <p:ph type="ctrTitle"/>
          </p:nvPr>
        </p:nvSpPr>
        <p:spPr/>
        <p:txBody>
          <a:bodyPr/>
          <a:lstStyle/>
          <a:p>
            <a:r>
              <a:rPr lang="en-AU" dirty="0"/>
              <a:t>Obesity, Obesity, Obesity</a:t>
            </a:r>
          </a:p>
        </p:txBody>
      </p:sp>
      <p:sp>
        <p:nvSpPr>
          <p:cNvPr id="3" name="Subtitle 2">
            <a:extLst>
              <a:ext uri="{FF2B5EF4-FFF2-40B4-BE49-F238E27FC236}">
                <a16:creationId xmlns:a16="http://schemas.microsoft.com/office/drawing/2014/main" id="{3AB3EB8F-F770-4705-9F01-0BA780652571}"/>
              </a:ext>
            </a:extLst>
          </p:cNvPr>
          <p:cNvSpPr>
            <a:spLocks noGrp="1"/>
          </p:cNvSpPr>
          <p:nvPr>
            <p:ph type="subTitle" idx="1"/>
          </p:nvPr>
        </p:nvSpPr>
        <p:spPr/>
        <p:txBody>
          <a:bodyPr>
            <a:normAutofit/>
          </a:bodyPr>
          <a:lstStyle/>
          <a:p>
            <a:r>
              <a:rPr lang="en-AU" sz="2000" dirty="0" err="1"/>
              <a:t>Tacklin</a:t>
            </a:r>
            <a:r>
              <a:rPr lang="en-AU" sz="2000" dirty="0"/>
              <a:t>’ Obesity in ‘</a:t>
            </a:r>
            <a:r>
              <a:rPr lang="en-AU" sz="2000" dirty="0" err="1"/>
              <a:t>Merica</a:t>
            </a:r>
            <a:r>
              <a:rPr lang="en-AU" sz="2000" dirty="0"/>
              <a:t> </a:t>
            </a:r>
          </a:p>
          <a:p>
            <a:endParaRPr lang="en-AU" sz="2000" dirty="0"/>
          </a:p>
          <a:p>
            <a:endParaRPr lang="en-AU" sz="2000" dirty="0"/>
          </a:p>
        </p:txBody>
      </p:sp>
      <p:sp>
        <p:nvSpPr>
          <p:cNvPr id="4" name="TextBox 3">
            <a:extLst>
              <a:ext uri="{FF2B5EF4-FFF2-40B4-BE49-F238E27FC236}">
                <a16:creationId xmlns:a16="http://schemas.microsoft.com/office/drawing/2014/main" id="{AC108E5A-03FA-4778-BC1D-2E7960F981A9}"/>
              </a:ext>
            </a:extLst>
          </p:cNvPr>
          <p:cNvSpPr txBox="1"/>
          <p:nvPr/>
        </p:nvSpPr>
        <p:spPr>
          <a:xfrm>
            <a:off x="1154955" y="5553074"/>
            <a:ext cx="9989295" cy="369332"/>
          </a:xfrm>
          <a:prstGeom prst="rect">
            <a:avLst/>
          </a:prstGeom>
          <a:noFill/>
        </p:spPr>
        <p:txBody>
          <a:bodyPr wrap="square" rtlCol="0">
            <a:spAutoFit/>
          </a:bodyPr>
          <a:lstStyle/>
          <a:p>
            <a:r>
              <a:rPr lang="en-AU" b="1" dirty="0">
                <a:solidFill>
                  <a:schemeClr val="bg2"/>
                </a:solidFill>
              </a:rPr>
              <a:t>Team Members: Amin , FX, </a:t>
            </a:r>
            <a:r>
              <a:rPr lang="en-AU" b="1" dirty="0" err="1">
                <a:solidFill>
                  <a:schemeClr val="bg2"/>
                </a:solidFill>
              </a:rPr>
              <a:t>Narisara</a:t>
            </a:r>
            <a:r>
              <a:rPr lang="en-AU" b="1" dirty="0">
                <a:solidFill>
                  <a:schemeClr val="bg2"/>
                </a:solidFill>
              </a:rPr>
              <a:t>, Rajesh</a:t>
            </a:r>
          </a:p>
        </p:txBody>
      </p:sp>
    </p:spTree>
    <p:extLst>
      <p:ext uri="{BB962C8B-B14F-4D97-AF65-F5344CB8AC3E}">
        <p14:creationId xmlns:p14="http://schemas.microsoft.com/office/powerpoint/2010/main" val="3302465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(OBESITY VS FAST FOOD)</a:t>
            </a:r>
          </a:p>
        </p:txBody>
      </p:sp>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0.75</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98144" cy="2862322"/>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Fast-food Restaurants availability</a:t>
            </a:r>
          </a:p>
          <a:p>
            <a:r>
              <a:rPr lang="en-AU" dirty="0"/>
              <a:t>     for every 10K Residents (Capita)</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Availability of Fast-Food Restaurants are one </a:t>
            </a:r>
          </a:p>
          <a:p>
            <a:r>
              <a:rPr lang="en-US" dirty="0"/>
              <a:t>    of many factors behind the higher obesity among</a:t>
            </a:r>
          </a:p>
          <a:p>
            <a:r>
              <a:rPr lang="en-US" dirty="0"/>
              <a:t>    the states in US</a:t>
            </a:r>
            <a:endParaRPr lang="en-AU" dirty="0"/>
          </a:p>
        </p:txBody>
      </p:sp>
      <p:pic>
        <p:nvPicPr>
          <p:cNvPr id="6" name="Picture 5">
            <a:extLst>
              <a:ext uri="{FF2B5EF4-FFF2-40B4-BE49-F238E27FC236}">
                <a16:creationId xmlns:a16="http://schemas.microsoft.com/office/drawing/2014/main" id="{1D107A41-DAE5-45D6-8A5B-30E8F5890C46}"/>
              </a:ext>
            </a:extLst>
          </p:cNvPr>
          <p:cNvPicPr>
            <a:picLocks noChangeAspect="1"/>
          </p:cNvPicPr>
          <p:nvPr/>
        </p:nvPicPr>
        <p:blipFill>
          <a:blip r:embed="rId2"/>
          <a:stretch>
            <a:fillRect/>
          </a:stretch>
        </p:blipFill>
        <p:spPr>
          <a:xfrm>
            <a:off x="458305" y="2367641"/>
            <a:ext cx="5485714" cy="3657143"/>
          </a:xfrm>
          <a:prstGeom prst="rect">
            <a:avLst/>
          </a:prstGeom>
        </p:spPr>
      </p:pic>
    </p:spTree>
    <p:extLst>
      <p:ext uri="{BB962C8B-B14F-4D97-AF65-F5344CB8AC3E}">
        <p14:creationId xmlns:p14="http://schemas.microsoft.com/office/powerpoint/2010/main" val="2399947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95B54-E758-4630-AA1F-47AC01C17D3B}"/>
              </a:ext>
            </a:extLst>
          </p:cNvPr>
          <p:cNvSpPr>
            <a:spLocks noGrp="1"/>
          </p:cNvSpPr>
          <p:nvPr>
            <p:ph type="title"/>
          </p:nvPr>
        </p:nvSpPr>
        <p:spPr/>
        <p:txBody>
          <a:bodyPr/>
          <a:lstStyle/>
          <a:p>
            <a:r>
              <a:rPr lang="en-AU" dirty="0"/>
              <a:t>RELATIONSHIP (POPULATION VS FAST FOOD RESTAURANTS)</a:t>
            </a:r>
          </a:p>
        </p:txBody>
      </p:sp>
      <p:sp>
        <p:nvSpPr>
          <p:cNvPr id="9" name="Rectangle 1">
            <a:extLst>
              <a:ext uri="{FF2B5EF4-FFF2-40B4-BE49-F238E27FC236}">
                <a16:creationId xmlns:a16="http://schemas.microsoft.com/office/drawing/2014/main" id="{AAF0AD85-B5C3-4760-BA51-3272B5BF7C30}"/>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BD99EE48-D14D-4ABC-96A1-64200ED7B86F}"/>
              </a:ext>
            </a:extLst>
          </p:cNvPr>
          <p:cNvSpPr txBox="1"/>
          <p:nvPr/>
        </p:nvSpPr>
        <p:spPr>
          <a:xfrm>
            <a:off x="902812" y="6267450"/>
            <a:ext cx="5067413" cy="369332"/>
          </a:xfrm>
          <a:prstGeom prst="rect">
            <a:avLst/>
          </a:prstGeom>
          <a:noFill/>
        </p:spPr>
        <p:txBody>
          <a:bodyPr wrap="none" rtlCol="0">
            <a:spAutoFit/>
          </a:bodyPr>
          <a:lstStyle/>
          <a:p>
            <a:r>
              <a:rPr lang="en-US" dirty="0"/>
              <a:t>The correlation between both factors is 0.99</a:t>
            </a:r>
            <a:endParaRPr lang="en-AU" dirty="0"/>
          </a:p>
        </p:txBody>
      </p:sp>
      <p:sp>
        <p:nvSpPr>
          <p:cNvPr id="11" name="Rectangle 2">
            <a:extLst>
              <a:ext uri="{FF2B5EF4-FFF2-40B4-BE49-F238E27FC236}">
                <a16:creationId xmlns:a16="http://schemas.microsoft.com/office/drawing/2014/main" id="{156E7540-53FE-476D-B803-F82DB68BFBF8}"/>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Courier New" panose="02070309020205020404" pitchFamily="49" charset="0"/>
              </a:rPr>
              <a:t>The correlation between both factors is 0.75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EB4A170-3B65-4376-9960-F38F59068B97}"/>
              </a:ext>
            </a:extLst>
          </p:cNvPr>
          <p:cNvSpPr txBox="1"/>
          <p:nvPr/>
        </p:nvSpPr>
        <p:spPr>
          <a:xfrm>
            <a:off x="6027261" y="3124884"/>
            <a:ext cx="6008376" cy="2585323"/>
          </a:xfrm>
          <a:prstGeom prst="rect">
            <a:avLst/>
          </a:prstGeom>
          <a:noFill/>
        </p:spPr>
        <p:txBody>
          <a:bodyPr wrap="none" rtlCol="0">
            <a:spAutoFit/>
          </a:bodyPr>
          <a:lstStyle/>
          <a:p>
            <a:pPr marL="285750" indent="-285750">
              <a:buFontTx/>
              <a:buChar char="-"/>
            </a:pPr>
            <a:r>
              <a:rPr lang="en-AU" dirty="0"/>
              <a:t>The Scatter Chart Shows the relationship</a:t>
            </a:r>
          </a:p>
          <a:p>
            <a:r>
              <a:rPr lang="en-AU" dirty="0"/>
              <a:t>     between the increase in Fast-food Restaurants</a:t>
            </a:r>
          </a:p>
          <a:p>
            <a:r>
              <a:rPr lang="en-AU" dirty="0"/>
              <a:t>     vs increase in population</a:t>
            </a:r>
          </a:p>
          <a:p>
            <a:endParaRPr lang="en-AU" dirty="0"/>
          </a:p>
          <a:p>
            <a:pPr marL="285750" indent="-285750">
              <a:buFontTx/>
              <a:buChar char="-"/>
            </a:pPr>
            <a:r>
              <a:rPr lang="en-US" dirty="0"/>
              <a:t>The more accessible the fast-food restaurant </a:t>
            </a:r>
          </a:p>
          <a:p>
            <a:r>
              <a:rPr lang="en-US" dirty="0"/>
              <a:t>    the higher the obesity rate</a:t>
            </a:r>
          </a:p>
          <a:p>
            <a:endParaRPr lang="en-US" dirty="0"/>
          </a:p>
          <a:p>
            <a:pPr marL="285750" indent="-285750">
              <a:buFontTx/>
              <a:buChar char="-"/>
            </a:pPr>
            <a:r>
              <a:rPr lang="en-US" dirty="0"/>
              <a:t>Increasing in the Number of Fast-Food Outlets has</a:t>
            </a:r>
          </a:p>
          <a:p>
            <a:r>
              <a:rPr lang="en-US" dirty="0"/>
              <a:t>     a significant role in higher Obesity rate</a:t>
            </a:r>
            <a:endParaRPr lang="en-AU" dirty="0"/>
          </a:p>
        </p:txBody>
      </p:sp>
      <p:pic>
        <p:nvPicPr>
          <p:cNvPr id="6" name="Content Placeholder 5" descr="Chart, scatter chart&#10;&#10;Description automatically generated">
            <a:extLst>
              <a:ext uri="{FF2B5EF4-FFF2-40B4-BE49-F238E27FC236}">
                <a16:creationId xmlns:a16="http://schemas.microsoft.com/office/drawing/2014/main" id="{7A3CB079-427F-445A-B5AE-A55FE39C4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7680" y="2374899"/>
            <a:ext cx="5482545" cy="3655031"/>
          </a:xfrm>
        </p:spPr>
      </p:pic>
    </p:spTree>
    <p:extLst>
      <p:ext uri="{BB962C8B-B14F-4D97-AF65-F5344CB8AC3E}">
        <p14:creationId xmlns:p14="http://schemas.microsoft.com/office/powerpoint/2010/main" val="413850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E2BB-482F-46DB-8883-3BA5CFBC8971}"/>
              </a:ext>
            </a:extLst>
          </p:cNvPr>
          <p:cNvSpPr>
            <a:spLocks noGrp="1"/>
          </p:cNvSpPr>
          <p:nvPr>
            <p:ph type="title"/>
          </p:nvPr>
        </p:nvSpPr>
        <p:spPr/>
        <p:txBody>
          <a:bodyPr/>
          <a:lstStyle/>
          <a:p>
            <a:r>
              <a:rPr lang="en-AU" dirty="0"/>
              <a:t>CONCLUSION / RESULTS</a:t>
            </a:r>
          </a:p>
        </p:txBody>
      </p:sp>
      <p:sp>
        <p:nvSpPr>
          <p:cNvPr id="3" name="TextBox 2">
            <a:extLst>
              <a:ext uri="{FF2B5EF4-FFF2-40B4-BE49-F238E27FC236}">
                <a16:creationId xmlns:a16="http://schemas.microsoft.com/office/drawing/2014/main" id="{07297B95-DD55-4BF4-BFBA-4DB567C0B01E}"/>
              </a:ext>
            </a:extLst>
          </p:cNvPr>
          <p:cNvSpPr txBox="1"/>
          <p:nvPr/>
        </p:nvSpPr>
        <p:spPr>
          <a:xfrm>
            <a:off x="853440" y="2344902"/>
            <a:ext cx="10485120" cy="4278094"/>
          </a:xfrm>
          <a:prstGeom prst="rect">
            <a:avLst/>
          </a:prstGeom>
          <a:noFill/>
        </p:spPr>
        <p:txBody>
          <a:bodyPr wrap="square" rtlCol="0">
            <a:spAutoFit/>
          </a:bodyPr>
          <a:lstStyle/>
          <a:p>
            <a:pPr marL="285750" indent="-285750" algn="l">
              <a:buFont typeface="Wingdings" panose="05000000000000000000" pitchFamily="2" charset="2"/>
              <a:buChar char="q"/>
            </a:pPr>
            <a:r>
              <a:rPr lang="en-US" sz="1600" b="0" i="0" dirty="0">
                <a:solidFill>
                  <a:srgbClr val="231F20"/>
                </a:solidFill>
                <a:effectLst/>
                <a:latin typeface="Proxima Nova"/>
              </a:rPr>
              <a:t>According to the Food Institute’s analysis of data from the Bureau of Labor Statistics, millennials alone spend </a:t>
            </a:r>
            <a:r>
              <a:rPr lang="en-US" sz="1600" b="0" i="0" u="none" strike="noStrike" dirty="0">
                <a:solidFill>
                  <a:srgbClr val="01ADB9"/>
                </a:solidFill>
                <a:effectLst/>
                <a:latin typeface="Proxima Nova"/>
                <a:hlinkClick r:id="rId2"/>
              </a:rPr>
              <a:t>45 percent</a:t>
            </a:r>
            <a:r>
              <a:rPr lang="en-US" sz="1600" b="0" i="0" dirty="0">
                <a:solidFill>
                  <a:srgbClr val="231F20"/>
                </a:solidFill>
                <a:effectLst/>
                <a:latin typeface="Proxima Nova"/>
              </a:rPr>
              <a:t> of their budget’s food dollars on eating out. In comparison to 40 years ago, the </a:t>
            </a:r>
            <a:r>
              <a:rPr lang="en-US" sz="1600" b="0" i="0" u="none" strike="noStrike" dirty="0">
                <a:solidFill>
                  <a:srgbClr val="01ADB9"/>
                </a:solidFill>
                <a:effectLst/>
                <a:latin typeface="Proxima Nova"/>
                <a:hlinkClick r:id="rId3"/>
              </a:rPr>
              <a:t>average American family</a:t>
            </a:r>
            <a:r>
              <a:rPr lang="en-US" sz="1600" b="0" i="0" dirty="0">
                <a:solidFill>
                  <a:srgbClr val="231F20"/>
                </a:solidFill>
                <a:effectLst/>
                <a:latin typeface="Proxima Nova"/>
              </a:rPr>
              <a:t> now spends half their food budget on restaurant food. </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Today, more than </a:t>
            </a:r>
            <a:r>
              <a:rPr lang="en-US" sz="1600" b="0" i="0" u="none" strike="noStrike" dirty="0">
                <a:solidFill>
                  <a:srgbClr val="01ADB9"/>
                </a:solidFill>
                <a:effectLst/>
                <a:latin typeface="Proxima Nova"/>
                <a:hlinkClick r:id="rId4"/>
              </a:rPr>
              <a:t>2 in 3 adults in the United States</a:t>
            </a:r>
            <a:r>
              <a:rPr lang="en-US" sz="1600" b="0" i="0" dirty="0">
                <a:solidFill>
                  <a:srgbClr val="231F20"/>
                </a:solidFill>
                <a:effectLst/>
                <a:latin typeface="Proxima Nova"/>
              </a:rPr>
              <a:t> are considered overweight or obese. More than one-third of children ages 6 to 19 are also considered overweight or obese.</a:t>
            </a:r>
          </a:p>
          <a:p>
            <a:pPr marL="285750" indent="-285750" algn="l">
              <a:buFont typeface="Wingdings" panose="05000000000000000000" pitchFamily="2" charset="2"/>
              <a:buChar char="q"/>
            </a:pPr>
            <a:endParaRPr lang="en-US" sz="1600" dirty="0">
              <a:solidFill>
                <a:srgbClr val="231F20"/>
              </a:solidFill>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The growth of fast food in America seems to coincide with the growth of obesity in the United States. Hence, The </a:t>
            </a:r>
            <a:r>
              <a:rPr lang="en-US" sz="1600" b="0" i="0" u="none" strike="noStrike" dirty="0">
                <a:solidFill>
                  <a:srgbClr val="01ADB9"/>
                </a:solidFill>
                <a:effectLst/>
                <a:latin typeface="Proxima Nova"/>
                <a:hlinkClick r:id="rId5"/>
              </a:rPr>
              <a:t>Obesity Action Coalition (OAC)</a:t>
            </a:r>
            <a:r>
              <a:rPr lang="en-US" sz="1600" b="0" i="0" dirty="0">
                <a:solidFill>
                  <a:srgbClr val="231F20"/>
                </a:solidFill>
                <a:effectLst/>
                <a:latin typeface="Proxima Nova"/>
              </a:rPr>
              <a:t> reports that the number of fast-food restaurants in America has doubled since 1970. The number of obese Americans has also </a:t>
            </a:r>
            <a:r>
              <a:rPr lang="en-US" sz="1600" b="0" i="0" u="none" strike="noStrike" dirty="0">
                <a:solidFill>
                  <a:srgbClr val="01ADB9"/>
                </a:solidFill>
                <a:effectLst/>
                <a:latin typeface="Proxima Nova"/>
                <a:hlinkClick r:id="rId6"/>
              </a:rPr>
              <a:t>more than doubled</a:t>
            </a: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endParaRPr lang="en-US" sz="1600" b="0" i="0" u="none" strike="noStrike" dirty="0">
              <a:solidFill>
                <a:srgbClr val="01ADB9"/>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Despite efforts to raise awareness and make Americans smarter consumers, one</a:t>
            </a:r>
            <a:r>
              <a:rPr lang="en-US" sz="1600" b="0" i="0" u="none" strike="noStrike" dirty="0">
                <a:solidFill>
                  <a:srgbClr val="01ADB9"/>
                </a:solidFill>
                <a:effectLst/>
                <a:latin typeface="Proxima Nova"/>
                <a:hlinkClick r:id="rId7"/>
              </a:rPr>
              <a:t> study</a:t>
            </a:r>
            <a:r>
              <a:rPr lang="en-US" sz="1600" b="0" i="0" dirty="0">
                <a:solidFill>
                  <a:srgbClr val="231F20"/>
                </a:solidFill>
                <a:effectLst/>
                <a:latin typeface="Proxima Nova"/>
              </a:rPr>
              <a:t> found that the amount of </a:t>
            </a:r>
            <a:r>
              <a:rPr lang="en-US" sz="1600" b="0" i="0" u="none" strike="noStrike" dirty="0">
                <a:solidFill>
                  <a:srgbClr val="01ADB9"/>
                </a:solidFill>
                <a:effectLst/>
                <a:latin typeface="Proxima Nova"/>
                <a:hlinkClick r:id="rId8"/>
              </a:rPr>
              <a:t>calories</a:t>
            </a:r>
            <a:r>
              <a:rPr lang="en-US" sz="1600" b="0" i="0" dirty="0">
                <a:solidFill>
                  <a:srgbClr val="231F20"/>
                </a:solidFill>
                <a:effectLst/>
                <a:latin typeface="Proxima Nova"/>
              </a:rPr>
              <a:t>, </a:t>
            </a:r>
            <a:r>
              <a:rPr lang="en-US" sz="1600" b="0" i="0" u="none" strike="noStrike" dirty="0">
                <a:solidFill>
                  <a:srgbClr val="01ADB9"/>
                </a:solidFill>
                <a:effectLst/>
                <a:latin typeface="Proxima Nova"/>
                <a:hlinkClick r:id="rId9"/>
              </a:rPr>
              <a:t>fat</a:t>
            </a:r>
            <a:r>
              <a:rPr lang="en-US" sz="1600" b="0" i="0" dirty="0">
                <a:solidFill>
                  <a:srgbClr val="231F20"/>
                </a:solidFill>
                <a:effectLst/>
                <a:latin typeface="Proxima Nova"/>
              </a:rPr>
              <a:t>, and </a:t>
            </a:r>
            <a:r>
              <a:rPr lang="en-US" sz="1600" b="0" i="0" u="none" strike="noStrike" dirty="0">
                <a:solidFill>
                  <a:srgbClr val="01ADB9"/>
                </a:solidFill>
                <a:effectLst/>
                <a:latin typeface="Proxima Nova"/>
                <a:hlinkClick r:id="rId10"/>
              </a:rPr>
              <a:t>sodium</a:t>
            </a:r>
            <a:r>
              <a:rPr lang="en-US" sz="1600" b="0" i="0" dirty="0">
                <a:solidFill>
                  <a:srgbClr val="231F20"/>
                </a:solidFill>
                <a:effectLst/>
                <a:latin typeface="Proxima Nova"/>
              </a:rPr>
              <a:t> in fast-food meals remains largely unchanged.</a:t>
            </a:r>
          </a:p>
          <a:p>
            <a:pPr marL="285750" indent="-285750" algn="l">
              <a:buFont typeface="Wingdings" panose="05000000000000000000" pitchFamily="2" charset="2"/>
              <a:buChar char="q"/>
            </a:pPr>
            <a:endParaRPr lang="en-US" sz="1600" b="0" i="0" dirty="0">
              <a:solidFill>
                <a:srgbClr val="231F20"/>
              </a:solidFill>
              <a:effectLst/>
              <a:latin typeface="Proxima Nova"/>
            </a:endParaRPr>
          </a:p>
          <a:p>
            <a:pPr marL="285750" indent="-285750" algn="l">
              <a:buFont typeface="Wingdings" panose="05000000000000000000" pitchFamily="2" charset="2"/>
              <a:buChar char="q"/>
            </a:pPr>
            <a:r>
              <a:rPr lang="en-US" sz="1600" b="0" i="0" dirty="0">
                <a:solidFill>
                  <a:srgbClr val="231F20"/>
                </a:solidFill>
                <a:effectLst/>
                <a:latin typeface="Proxima Nova"/>
              </a:rPr>
              <a:t>As Americans get busier and eat out more frequently, it could have adverse effects for the individual and America’s healthcare system.</a:t>
            </a:r>
          </a:p>
          <a:p>
            <a:pPr marL="285750" indent="-285750" algn="l">
              <a:buFont typeface="Wingdings" panose="05000000000000000000" pitchFamily="2" charset="2"/>
              <a:buChar char="q"/>
            </a:pPr>
            <a:endParaRPr lang="en-AU" sz="1600" dirty="0"/>
          </a:p>
        </p:txBody>
      </p:sp>
    </p:spTree>
    <p:extLst>
      <p:ext uri="{BB962C8B-B14F-4D97-AF65-F5344CB8AC3E}">
        <p14:creationId xmlns:p14="http://schemas.microsoft.com/office/powerpoint/2010/main" val="635331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F94-3C7D-4420-A180-046907B63794}"/>
              </a:ext>
            </a:extLst>
          </p:cNvPr>
          <p:cNvSpPr>
            <a:spLocks noGrp="1"/>
          </p:cNvSpPr>
          <p:nvPr>
            <p:ph type="title"/>
          </p:nvPr>
        </p:nvSpPr>
        <p:spPr/>
        <p:txBody>
          <a:bodyPr>
            <a:normAutofit/>
          </a:bodyPr>
          <a:lstStyle/>
          <a:p>
            <a:pPr algn="ctr"/>
            <a:r>
              <a:rPr lang="en-AU" sz="4000" dirty="0"/>
              <a:t>Distribution of Mode of Commute</a:t>
            </a:r>
          </a:p>
        </p:txBody>
      </p:sp>
      <p:pic>
        <p:nvPicPr>
          <p:cNvPr id="5" name="Content Placeholder 4" descr="Chart, pie chart&#10;&#10;Description automatically generated">
            <a:extLst>
              <a:ext uri="{FF2B5EF4-FFF2-40B4-BE49-F238E27FC236}">
                <a16:creationId xmlns:a16="http://schemas.microsoft.com/office/drawing/2014/main" id="{F320F1BB-0CAE-45E6-8C2D-DBD49B5268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1904" y="1949609"/>
            <a:ext cx="6811861" cy="5071978"/>
          </a:xfrm>
        </p:spPr>
      </p:pic>
      <p:sp>
        <p:nvSpPr>
          <p:cNvPr id="6" name="TextBox 5">
            <a:extLst>
              <a:ext uri="{FF2B5EF4-FFF2-40B4-BE49-F238E27FC236}">
                <a16:creationId xmlns:a16="http://schemas.microsoft.com/office/drawing/2014/main" id="{F1E6C35B-DEDE-46FD-82E5-D450EA996656}"/>
              </a:ext>
            </a:extLst>
          </p:cNvPr>
          <p:cNvSpPr txBox="1"/>
          <p:nvPr/>
        </p:nvSpPr>
        <p:spPr>
          <a:xfrm>
            <a:off x="7592292" y="2927166"/>
            <a:ext cx="4498108" cy="2308324"/>
          </a:xfrm>
          <a:prstGeom prst="rect">
            <a:avLst/>
          </a:prstGeom>
          <a:noFill/>
        </p:spPr>
        <p:txBody>
          <a:bodyPr wrap="square" rtlCol="0">
            <a:spAutoFit/>
          </a:bodyPr>
          <a:lstStyle/>
          <a:p>
            <a:pPr marL="285750" indent="-285750">
              <a:buFont typeface="Arial" panose="020B0604020202020204" pitchFamily="34" charset="0"/>
              <a:buChar char="•"/>
            </a:pPr>
            <a:r>
              <a:rPr lang="en-AU" dirty="0"/>
              <a:t>Pie Chart show the distribution of Mode of commute.</a:t>
            </a:r>
          </a:p>
          <a:p>
            <a:pPr marL="285750" indent="-285750">
              <a:buFont typeface="Arial" panose="020B0604020202020204" pitchFamily="34" charset="0"/>
              <a:buChar char="•"/>
            </a:pPr>
            <a:r>
              <a:rPr lang="en-AU" dirty="0"/>
              <a:t>87.9% of the population drive to work alone or used car pool.</a:t>
            </a:r>
          </a:p>
          <a:p>
            <a:pPr marL="285750" indent="-285750">
              <a:buFont typeface="Arial" panose="020B0604020202020204" pitchFamily="34" charset="0"/>
              <a:buChar char="•"/>
            </a:pPr>
            <a:r>
              <a:rPr lang="en-AU" dirty="0"/>
              <a:t>3.1% uses public transport for work.</a:t>
            </a:r>
          </a:p>
          <a:p>
            <a:pPr marL="285750" indent="-285750">
              <a:buFont typeface="Arial" panose="020B0604020202020204" pitchFamily="34" charset="0"/>
              <a:buChar char="•"/>
            </a:pPr>
            <a:r>
              <a:rPr lang="en-AU" dirty="0"/>
              <a:t>Distribution shows lack of confidence in</a:t>
            </a:r>
          </a:p>
          <a:p>
            <a:r>
              <a:rPr lang="en-AU" dirty="0"/>
              <a:t>      public transport by commuters.</a:t>
            </a:r>
          </a:p>
          <a:p>
            <a:endParaRPr lang="en-AU" dirty="0"/>
          </a:p>
        </p:txBody>
      </p:sp>
      <p:sp>
        <p:nvSpPr>
          <p:cNvPr id="3" name="TextBox 2">
            <a:extLst>
              <a:ext uri="{FF2B5EF4-FFF2-40B4-BE49-F238E27FC236}">
                <a16:creationId xmlns:a16="http://schemas.microsoft.com/office/drawing/2014/main" id="{39E232F9-AED3-40B3-88C1-CDD6DE08A481}"/>
              </a:ext>
            </a:extLst>
          </p:cNvPr>
          <p:cNvSpPr txBox="1"/>
          <p:nvPr/>
        </p:nvSpPr>
        <p:spPr>
          <a:xfrm>
            <a:off x="4353187" y="6333473"/>
            <a:ext cx="1048685" cy="369332"/>
          </a:xfrm>
          <a:prstGeom prst="rect">
            <a:avLst/>
          </a:prstGeom>
          <a:noFill/>
        </p:spPr>
        <p:txBody>
          <a:bodyPr wrap="none" rtlCol="0">
            <a:spAutoFit/>
          </a:bodyPr>
          <a:lstStyle/>
          <a:p>
            <a:r>
              <a:rPr lang="en-AU" dirty="0"/>
              <a:t>FIGURE 1</a:t>
            </a:r>
          </a:p>
        </p:txBody>
      </p:sp>
    </p:spTree>
    <p:extLst>
      <p:ext uri="{BB962C8B-B14F-4D97-AF65-F5344CB8AC3E}">
        <p14:creationId xmlns:p14="http://schemas.microsoft.com/office/powerpoint/2010/main" val="4260538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scatter chart&#10;&#10;Description automatically generated">
            <a:extLst>
              <a:ext uri="{FF2B5EF4-FFF2-40B4-BE49-F238E27FC236}">
                <a16:creationId xmlns:a16="http://schemas.microsoft.com/office/drawing/2014/main" id="{2EFA199C-DBEE-4989-BBE5-0508F1C8DF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286" y="2835732"/>
            <a:ext cx="5485714" cy="3657143"/>
          </a:xfrm>
        </p:spPr>
      </p:pic>
      <p:sp>
        <p:nvSpPr>
          <p:cNvPr id="12" name="Rectangle 4">
            <a:extLst>
              <a:ext uri="{FF2B5EF4-FFF2-40B4-BE49-F238E27FC236}">
                <a16:creationId xmlns:a16="http://schemas.microsoft.com/office/drawing/2014/main" id="{C4A9ED8C-B714-4330-BC68-53683B7CB471}"/>
              </a:ext>
            </a:extLst>
          </p:cNvPr>
          <p:cNvSpPr>
            <a:spLocks noChangeArrowheads="1"/>
          </p:cNvSpPr>
          <p:nvPr/>
        </p:nvSpPr>
        <p:spPr bwMode="auto">
          <a:xfrm>
            <a:off x="276837" y="2678130"/>
            <a:ext cx="4937698"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Public transport is -0.43 </a:t>
            </a:r>
          </a:p>
        </p:txBody>
      </p:sp>
      <p:sp>
        <p:nvSpPr>
          <p:cNvPr id="7" name="TextBox 6">
            <a:extLst>
              <a:ext uri="{FF2B5EF4-FFF2-40B4-BE49-F238E27FC236}">
                <a16:creationId xmlns:a16="http://schemas.microsoft.com/office/drawing/2014/main" id="{E294B2D5-8191-4141-9410-7BE3D61100BC}"/>
              </a:ext>
            </a:extLst>
          </p:cNvPr>
          <p:cNvSpPr txBox="1"/>
          <p:nvPr/>
        </p:nvSpPr>
        <p:spPr>
          <a:xfrm>
            <a:off x="2893966" y="6414777"/>
            <a:ext cx="1051891" cy="369332"/>
          </a:xfrm>
          <a:prstGeom prst="rect">
            <a:avLst/>
          </a:prstGeom>
          <a:noFill/>
        </p:spPr>
        <p:txBody>
          <a:bodyPr wrap="none" rtlCol="0">
            <a:spAutoFit/>
          </a:bodyPr>
          <a:lstStyle/>
          <a:p>
            <a:r>
              <a:rPr lang="en-AU" dirty="0"/>
              <a:t>Figure 2</a:t>
            </a:r>
          </a:p>
        </p:txBody>
      </p:sp>
      <p:sp>
        <p:nvSpPr>
          <p:cNvPr id="8" name="TextBox 7">
            <a:extLst>
              <a:ext uri="{FF2B5EF4-FFF2-40B4-BE49-F238E27FC236}">
                <a16:creationId xmlns:a16="http://schemas.microsoft.com/office/drawing/2014/main" id="{1FBE8D08-EA17-45BB-9D3E-4FBD351A3EDC}"/>
              </a:ext>
            </a:extLst>
          </p:cNvPr>
          <p:cNvSpPr txBox="1"/>
          <p:nvPr/>
        </p:nvSpPr>
        <p:spPr>
          <a:xfrm>
            <a:off x="9038377" y="6414777"/>
            <a:ext cx="1051891" cy="369332"/>
          </a:xfrm>
          <a:prstGeom prst="rect">
            <a:avLst/>
          </a:prstGeom>
          <a:noFill/>
        </p:spPr>
        <p:txBody>
          <a:bodyPr wrap="none" rtlCol="0">
            <a:spAutoFit/>
          </a:bodyPr>
          <a:lstStyle/>
          <a:p>
            <a:r>
              <a:rPr lang="en-AU" dirty="0"/>
              <a:t>Figure 3</a:t>
            </a:r>
          </a:p>
        </p:txBody>
      </p:sp>
      <p:sp>
        <p:nvSpPr>
          <p:cNvPr id="4" name="Title 3">
            <a:extLst>
              <a:ext uri="{FF2B5EF4-FFF2-40B4-BE49-F238E27FC236}">
                <a16:creationId xmlns:a16="http://schemas.microsoft.com/office/drawing/2014/main" id="{C2EFDD0D-CCD3-4B09-974A-A57182DC7F6D}"/>
              </a:ext>
            </a:extLst>
          </p:cNvPr>
          <p:cNvSpPr>
            <a:spLocks noGrp="1"/>
          </p:cNvSpPr>
          <p:nvPr>
            <p:ph type="title"/>
          </p:nvPr>
        </p:nvSpPr>
        <p:spPr/>
        <p:txBody>
          <a:bodyPr/>
          <a:lstStyle/>
          <a:p>
            <a:r>
              <a:rPr lang="en-AU" sz="2800" dirty="0"/>
              <a:t>Regression plot Public Transport and walking</a:t>
            </a:r>
          </a:p>
        </p:txBody>
      </p:sp>
      <p:pic>
        <p:nvPicPr>
          <p:cNvPr id="11" name="Content Placeholder 4" descr="Chart, scatter chart&#10;&#10;Description automatically generated">
            <a:extLst>
              <a:ext uri="{FF2B5EF4-FFF2-40B4-BE49-F238E27FC236}">
                <a16:creationId xmlns:a16="http://schemas.microsoft.com/office/drawing/2014/main" id="{EA029240-941F-4D43-B31E-434558A9E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9574" y="2851719"/>
            <a:ext cx="5485714" cy="3657143"/>
          </a:xfrm>
          <a:prstGeom prst="rect">
            <a:avLst/>
          </a:prstGeom>
        </p:spPr>
      </p:pic>
      <p:sp>
        <p:nvSpPr>
          <p:cNvPr id="13" name="Rectangle 4">
            <a:extLst>
              <a:ext uri="{FF2B5EF4-FFF2-40B4-BE49-F238E27FC236}">
                <a16:creationId xmlns:a16="http://schemas.microsoft.com/office/drawing/2014/main" id="{4E4AA9AA-DDE3-4DFF-B0DF-F6C0470D94AA}"/>
              </a:ext>
            </a:extLst>
          </p:cNvPr>
          <p:cNvSpPr>
            <a:spLocks noChangeArrowheads="1"/>
          </p:cNvSpPr>
          <p:nvPr/>
        </p:nvSpPr>
        <p:spPr bwMode="auto">
          <a:xfrm>
            <a:off x="6662257" y="2651066"/>
            <a:ext cx="4377352"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Helvetica Neue"/>
              </a:rPr>
              <a:t>The correlation coefficient between Obesity and Walked is -0.49 </a:t>
            </a:r>
          </a:p>
        </p:txBody>
      </p:sp>
    </p:spTree>
    <p:extLst>
      <p:ext uri="{BB962C8B-B14F-4D97-AF65-F5344CB8AC3E}">
        <p14:creationId xmlns:p14="http://schemas.microsoft.com/office/powerpoint/2010/main" val="2348359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EFAE5F-C78D-419B-9A64-93F3A6885481}"/>
              </a:ext>
            </a:extLst>
          </p:cNvPr>
          <p:cNvSpPr txBox="1"/>
          <p:nvPr/>
        </p:nvSpPr>
        <p:spPr>
          <a:xfrm>
            <a:off x="2930709" y="6197311"/>
            <a:ext cx="1051891" cy="369332"/>
          </a:xfrm>
          <a:prstGeom prst="rect">
            <a:avLst/>
          </a:prstGeom>
          <a:noFill/>
        </p:spPr>
        <p:txBody>
          <a:bodyPr wrap="none" rtlCol="0">
            <a:spAutoFit/>
          </a:bodyPr>
          <a:lstStyle/>
          <a:p>
            <a:r>
              <a:rPr lang="en-AU" dirty="0"/>
              <a:t>Figure 4</a:t>
            </a:r>
          </a:p>
        </p:txBody>
      </p:sp>
      <p:pic>
        <p:nvPicPr>
          <p:cNvPr id="8" name="Picture 7" descr="Chart, scatter chart&#10;&#10;Description automatically generated">
            <a:extLst>
              <a:ext uri="{FF2B5EF4-FFF2-40B4-BE49-F238E27FC236}">
                <a16:creationId xmlns:a16="http://schemas.microsoft.com/office/drawing/2014/main" id="{7BEFBA9A-D9B7-426B-9FA0-E83E8C826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860" y="2869439"/>
            <a:ext cx="5485714" cy="3657143"/>
          </a:xfrm>
          <a:prstGeom prst="rect">
            <a:avLst/>
          </a:prstGeom>
        </p:spPr>
      </p:pic>
      <p:sp>
        <p:nvSpPr>
          <p:cNvPr id="4" name="Content Placeholder 3">
            <a:extLst>
              <a:ext uri="{FF2B5EF4-FFF2-40B4-BE49-F238E27FC236}">
                <a16:creationId xmlns:a16="http://schemas.microsoft.com/office/drawing/2014/main" id="{A1033EC1-BE6B-425D-B817-2CF0AF701E1E}"/>
              </a:ext>
            </a:extLst>
          </p:cNvPr>
          <p:cNvSpPr>
            <a:spLocks noGrp="1"/>
          </p:cNvSpPr>
          <p:nvPr>
            <p:ph idx="1"/>
          </p:nvPr>
        </p:nvSpPr>
        <p:spPr>
          <a:xfrm>
            <a:off x="1154954" y="2603499"/>
            <a:ext cx="9524231" cy="3963143"/>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Helvetica Neue"/>
              </a:rPr>
              <a:t>The correlation coefficient between obesity and Drove alone is 0.68</a:t>
            </a:r>
          </a:p>
          <a:p>
            <a:endParaRPr lang="en-AU" dirty="0"/>
          </a:p>
        </p:txBody>
      </p:sp>
      <p:sp>
        <p:nvSpPr>
          <p:cNvPr id="10" name="TextBox 9">
            <a:extLst>
              <a:ext uri="{FF2B5EF4-FFF2-40B4-BE49-F238E27FC236}">
                <a16:creationId xmlns:a16="http://schemas.microsoft.com/office/drawing/2014/main" id="{B6111945-A3D8-4BD0-9C64-5708589EC0D3}"/>
              </a:ext>
            </a:extLst>
          </p:cNvPr>
          <p:cNvSpPr txBox="1"/>
          <p:nvPr/>
        </p:nvSpPr>
        <p:spPr>
          <a:xfrm>
            <a:off x="3357714" y="1020837"/>
            <a:ext cx="5070619" cy="523220"/>
          </a:xfrm>
          <a:prstGeom prst="rect">
            <a:avLst/>
          </a:prstGeom>
          <a:noFill/>
        </p:spPr>
        <p:txBody>
          <a:bodyPr wrap="none" rtlCol="0">
            <a:spAutoFit/>
          </a:bodyPr>
          <a:lstStyle/>
          <a:p>
            <a:r>
              <a:rPr lang="en-AU" sz="2800" dirty="0">
                <a:solidFill>
                  <a:schemeClr val="bg1"/>
                </a:solidFill>
              </a:rPr>
              <a:t>Regression plot Drove Alone</a:t>
            </a:r>
          </a:p>
        </p:txBody>
      </p:sp>
    </p:spTree>
    <p:extLst>
      <p:ext uri="{BB962C8B-B14F-4D97-AF65-F5344CB8AC3E}">
        <p14:creationId xmlns:p14="http://schemas.microsoft.com/office/powerpoint/2010/main" val="2113969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CD8A-DB00-4C6E-B29F-49165F9DB023}"/>
              </a:ext>
            </a:extLst>
          </p:cNvPr>
          <p:cNvSpPr>
            <a:spLocks noGrp="1"/>
          </p:cNvSpPr>
          <p:nvPr>
            <p:ph type="title"/>
          </p:nvPr>
        </p:nvSpPr>
        <p:spPr/>
        <p:txBody>
          <a:bodyPr/>
          <a:lstStyle/>
          <a:p>
            <a:r>
              <a:rPr lang="en-AU" dirty="0"/>
              <a:t>Reference</a:t>
            </a:r>
          </a:p>
        </p:txBody>
      </p:sp>
      <p:sp>
        <p:nvSpPr>
          <p:cNvPr id="4" name="Rectangle 1">
            <a:extLst>
              <a:ext uri="{FF2B5EF4-FFF2-40B4-BE49-F238E27FC236}">
                <a16:creationId xmlns:a16="http://schemas.microsoft.com/office/drawing/2014/main" id="{BCC13800-5672-46E0-B197-229EB72FA830}"/>
              </a:ext>
            </a:extLst>
          </p:cNvPr>
          <p:cNvSpPr>
            <a:spLocks noGrp="1" noChangeArrowheads="1"/>
          </p:cNvSpPr>
          <p:nvPr>
            <p:ph idx="1"/>
          </p:nvPr>
        </p:nvSpPr>
        <p:spPr bwMode="auto">
          <a:xfrm>
            <a:off x="454566" y="2326376"/>
            <a:ext cx="10706469"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entury Gothic (Body)"/>
              </a:rPr>
              <a:t>Based on the study conducted by Li Ming Wen and Chris </a:t>
            </a:r>
            <a:r>
              <a:rPr lang="en-US" sz="1600" dirty="0" err="1">
                <a:solidFill>
                  <a:srgbClr val="000000"/>
                </a:solidFill>
                <a:latin typeface="Century Gothic (Body)"/>
              </a:rPr>
              <a:t>Rissel</a:t>
            </a:r>
            <a:r>
              <a:rPr lang="en-US" sz="1600" dirty="0">
                <a:solidFill>
                  <a:srgbClr val="000000"/>
                </a:solidFill>
                <a:latin typeface="Century Gothic (Body)"/>
              </a:rPr>
              <a:t> on</a:t>
            </a:r>
            <a:br>
              <a:rPr lang="en-US" sz="1600" dirty="0">
                <a:solidFill>
                  <a:srgbClr val="000000"/>
                </a:solidFill>
                <a:latin typeface="Century Gothic (Body)"/>
              </a:rPr>
            </a:br>
            <a:r>
              <a:rPr lang="en-US" sz="1600" dirty="0">
                <a:solidFill>
                  <a:srgbClr val="000000"/>
                </a:solidFill>
                <a:latin typeface="Century Gothic (Body)"/>
              </a:rPr>
              <a:t>Inverse associations between cycling to work, public transport, and overweight and obesity: </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rgbClr val="000000"/>
                </a:solidFill>
                <a:latin typeface="Century Gothic (Body)"/>
              </a:rPr>
              <a:t>Findings from a population based study in Australia link : </a:t>
            </a:r>
            <a:r>
              <a:rPr lang="en-US" sz="1600" u="sng" dirty="0">
                <a:solidFill>
                  <a:srgbClr val="296EAA"/>
                </a:solidFill>
                <a:latin typeface="Century Gothic (Body)"/>
                <a:hlinkClick r:id="rId2"/>
              </a:rPr>
              <a:t>https://www.sciencedirect.com/science/article/abs/pii/S0091743507003714</a:t>
            </a:r>
            <a:r>
              <a:rPr lang="en-US" sz="1600" dirty="0">
                <a:solidFill>
                  <a:srgbClr val="000000"/>
                </a:solidFill>
                <a:latin typeface="Century Gothic (Body)"/>
              </a:rPr>
              <a:t> </a:t>
            </a:r>
          </a:p>
          <a:p>
            <a:pPr marL="0" indent="0" algn="l">
              <a:buNone/>
            </a:pPr>
            <a:r>
              <a:rPr lang="en-US" sz="1600" dirty="0">
                <a:solidFill>
                  <a:srgbClr val="000000"/>
                </a:solidFill>
                <a:latin typeface="Century Gothic (Body)"/>
              </a:rPr>
              <a:t>Health Promotion Service, Sydney South West Area Health Service, Level 9, King George V Building, Missenden Road, Camperdown, NSW 2050, Australia</a:t>
            </a:r>
            <a:br>
              <a:rPr lang="en-US" sz="1600" dirty="0">
                <a:solidFill>
                  <a:srgbClr val="000000"/>
                </a:solidFill>
                <a:latin typeface="Century Gothic (Body)"/>
              </a:rPr>
            </a:br>
            <a:r>
              <a:rPr lang="en-US" sz="1600" b="0" dirty="0">
                <a:solidFill>
                  <a:srgbClr val="505050"/>
                </a:solidFill>
                <a:effectLst/>
                <a:latin typeface="Century Gothic (Body)"/>
              </a:rPr>
              <a:t>Methods.</a:t>
            </a:r>
          </a:p>
          <a:p>
            <a:pPr marL="0" indent="0" algn="l">
              <a:buNone/>
            </a:pPr>
            <a:r>
              <a:rPr lang="en-US" sz="1600" b="0" dirty="0">
                <a:solidFill>
                  <a:srgbClr val="2E2E2E"/>
                </a:solidFill>
                <a:effectLst/>
                <a:latin typeface="Century Gothic (Body)"/>
              </a:rPr>
              <a:t>The study was conducted using data from a representative sample of 6810 respondents who reported being in the workforce, extracted from the 2003 New South Wales Adult Health Survey, Australia. </a:t>
            </a:r>
            <a:r>
              <a:rPr lang="en-US" sz="1600" dirty="0">
                <a:solidFill>
                  <a:schemeClr val="tx1"/>
                </a:solidFill>
                <a:latin typeface="Century Gothic (Body)"/>
              </a:rPr>
              <a:t>Logistic regression </a:t>
            </a:r>
            <a:r>
              <a:rPr lang="en-US" sz="1600" b="0" dirty="0">
                <a:solidFill>
                  <a:srgbClr val="2E2E2E"/>
                </a:solidFill>
                <a:effectLst/>
                <a:latin typeface="Century Gothic (Body)"/>
              </a:rPr>
              <a:t>modeling adjusted for potential confounders.</a:t>
            </a:r>
          </a:p>
          <a:p>
            <a:pPr marL="0" marR="0" lvl="0" indent="0" algn="l" defTabSz="914400" rtl="0" eaLnBrk="0" fontAlgn="base" latinLnBrk="0" hangingPunct="0">
              <a:lnSpc>
                <a:spcPct val="100000"/>
              </a:lnSpc>
              <a:spcBef>
                <a:spcPct val="0"/>
              </a:spcBef>
              <a:spcAft>
                <a:spcPct val="0"/>
              </a:spcAft>
              <a:buClrTx/>
              <a:buSzTx/>
              <a:buFontTx/>
              <a:buNone/>
              <a:tabLst/>
            </a:pPr>
            <a:br>
              <a:rPr lang="en-US" sz="1600" dirty="0">
                <a:solidFill>
                  <a:srgbClr val="000000"/>
                </a:solidFill>
                <a:latin typeface="Century Gothic (Body)"/>
              </a:rPr>
            </a:br>
            <a:r>
              <a:rPr lang="en-US" sz="1600" dirty="0">
                <a:solidFill>
                  <a:srgbClr val="000000"/>
                </a:solidFill>
                <a:latin typeface="Century Gothic (Body)"/>
              </a:rPr>
              <a:t>1. Population using public transport to work were significantly less likely to be overweight and obese. </a:t>
            </a:r>
            <a:br>
              <a:rPr lang="en-US" sz="1600" dirty="0">
                <a:solidFill>
                  <a:srgbClr val="000000"/>
                </a:solidFill>
                <a:latin typeface="Century Gothic (Body)"/>
              </a:rPr>
            </a:br>
            <a:r>
              <a:rPr lang="en-US" sz="1600" dirty="0">
                <a:solidFill>
                  <a:srgbClr val="000000"/>
                </a:solidFill>
                <a:latin typeface="Century Gothic (Body)"/>
              </a:rPr>
              <a:t>2. It is clearly visibly that there is a moderate negative correlation between the use if public transport and the obesity rate. </a:t>
            </a:r>
            <a:br>
              <a:rPr lang="en-US" sz="1600" dirty="0">
                <a:solidFill>
                  <a:srgbClr val="000000"/>
                </a:solidFill>
                <a:latin typeface="Century Gothic (Body)"/>
              </a:rPr>
            </a:br>
            <a:r>
              <a:rPr lang="en-US" sz="1600" dirty="0">
                <a:solidFill>
                  <a:srgbClr val="000000"/>
                </a:solidFill>
                <a:latin typeface="Century Gothic (Body)"/>
              </a:rPr>
              <a:t>3. It is clearly visibly that there is a strong positive correlation between the use of personal vehicle and the obesity rate.</a:t>
            </a:r>
            <a:endParaRPr kumimoji="0" lang="en-US" altLang="en-US" sz="1600" b="0" i="0" u="none" strike="noStrike" cap="none" normalizeH="0" baseline="0" dirty="0">
              <a:ln>
                <a:noFill/>
              </a:ln>
              <a:solidFill>
                <a:schemeClr val="tx1"/>
              </a:solidFill>
              <a:effectLst/>
              <a:latin typeface="Century Gothic (Body)"/>
            </a:endParaRPr>
          </a:p>
        </p:txBody>
      </p:sp>
    </p:spTree>
    <p:extLst>
      <p:ext uri="{BB962C8B-B14F-4D97-AF65-F5344CB8AC3E}">
        <p14:creationId xmlns:p14="http://schemas.microsoft.com/office/powerpoint/2010/main" val="520778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8562-ED74-4065-904A-69B90A389396}"/>
              </a:ext>
            </a:extLst>
          </p:cNvPr>
          <p:cNvSpPr>
            <a:spLocks noGrp="1"/>
          </p:cNvSpPr>
          <p:nvPr>
            <p:ph type="title"/>
          </p:nvPr>
        </p:nvSpPr>
        <p:spPr/>
        <p:txBody>
          <a:bodyPr/>
          <a:lstStyle/>
          <a:p>
            <a:r>
              <a:rPr lang="en-AU" dirty="0"/>
              <a:t>Result</a:t>
            </a:r>
          </a:p>
        </p:txBody>
      </p:sp>
      <p:sp>
        <p:nvSpPr>
          <p:cNvPr id="3" name="Content Placeholder 2">
            <a:extLst>
              <a:ext uri="{FF2B5EF4-FFF2-40B4-BE49-F238E27FC236}">
                <a16:creationId xmlns:a16="http://schemas.microsoft.com/office/drawing/2014/main" id="{016FD7FB-1BAB-4E57-9B54-52E8E4BA165E}"/>
              </a:ext>
            </a:extLst>
          </p:cNvPr>
          <p:cNvSpPr>
            <a:spLocks noGrp="1"/>
          </p:cNvSpPr>
          <p:nvPr>
            <p:ph idx="1"/>
          </p:nvPr>
        </p:nvSpPr>
        <p:spPr>
          <a:xfrm>
            <a:off x="1154954" y="2603500"/>
            <a:ext cx="9272562" cy="3416300"/>
          </a:xfrm>
        </p:spPr>
        <p:txBody>
          <a:bodyPr>
            <a:noAutofit/>
          </a:bodyPr>
          <a:lstStyle/>
          <a:p>
            <a:r>
              <a:rPr lang="en-AU" dirty="0">
                <a:latin typeface="Century Gothic (Body)"/>
              </a:rPr>
              <a:t>Data on mode of commute and obesity are used to generate above analysis report for all the states in America.</a:t>
            </a:r>
          </a:p>
          <a:p>
            <a:r>
              <a:rPr lang="en-AU" dirty="0">
                <a:latin typeface="Century Gothic (Body)"/>
              </a:rPr>
              <a:t>Figure 1 show the distribution of mode of commute in different states and clearly shows the preferred mode of commute is drive alone or carpool, which constitute for 87.9% of the total population.</a:t>
            </a:r>
          </a:p>
          <a:p>
            <a:r>
              <a:rPr lang="en-AU" dirty="0">
                <a:latin typeface="Century Gothic (Body)"/>
              </a:rPr>
              <a:t>Most of the studies conducted regarding the relationship between obesity and walkability show a negative correlation. To confirm this hypothesis, we have included one of the study conducted by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dirty="0">
                <a:solidFill>
                  <a:srgbClr val="000000"/>
                </a:solidFill>
                <a:latin typeface="Century Gothic (Body)"/>
              </a:rPr>
              <a:t>.</a:t>
            </a:r>
          </a:p>
          <a:p>
            <a:r>
              <a:rPr lang="en-US" dirty="0">
                <a:solidFill>
                  <a:srgbClr val="000000"/>
                </a:solidFill>
                <a:latin typeface="Century Gothic (Body)"/>
              </a:rPr>
              <a:t>Figure 2,3,4 shows the correlation between use of public transport, walking and drive to commute verses obesity, and based on </a:t>
            </a:r>
            <a:r>
              <a:rPr lang="en-US" b="0" i="0" dirty="0">
                <a:solidFill>
                  <a:srgbClr val="000000"/>
                </a:solidFill>
                <a:effectLst/>
                <a:latin typeface="Century Gothic (Body)"/>
              </a:rPr>
              <a:t>Li Ming Wen and Chris </a:t>
            </a:r>
            <a:r>
              <a:rPr lang="en-US" b="0" i="0" dirty="0" err="1">
                <a:solidFill>
                  <a:srgbClr val="000000"/>
                </a:solidFill>
                <a:effectLst/>
                <a:latin typeface="Century Gothic (Body)"/>
              </a:rPr>
              <a:t>Rissel</a:t>
            </a:r>
            <a:r>
              <a:rPr lang="en-US" b="0" i="0" dirty="0">
                <a:solidFill>
                  <a:srgbClr val="000000"/>
                </a:solidFill>
                <a:effectLst/>
                <a:latin typeface="Century Gothic (Body)"/>
              </a:rPr>
              <a:t> we can confirm that use of Public transport and walkability have a moderate negative correlation and driving has high positive correlation. </a:t>
            </a:r>
            <a:endParaRPr lang="en-AU" dirty="0">
              <a:latin typeface="Century Gothic (Body)"/>
            </a:endParaRPr>
          </a:p>
          <a:p>
            <a:endParaRPr lang="en-AU" dirty="0">
              <a:latin typeface="Century Gothic (Body)"/>
            </a:endParaRPr>
          </a:p>
        </p:txBody>
      </p:sp>
    </p:spTree>
    <p:extLst>
      <p:ext uri="{BB962C8B-B14F-4D97-AF65-F5344CB8AC3E}">
        <p14:creationId xmlns:p14="http://schemas.microsoft.com/office/powerpoint/2010/main" val="122194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51EE-1102-42F5-8A87-6E8E62A2BD35}"/>
              </a:ext>
            </a:extLst>
          </p:cNvPr>
          <p:cNvSpPr>
            <a:spLocks noGrp="1"/>
          </p:cNvSpPr>
          <p:nvPr>
            <p:ph type="title"/>
          </p:nvPr>
        </p:nvSpPr>
        <p:spPr>
          <a:xfrm>
            <a:off x="838200" y="253831"/>
            <a:ext cx="10515600" cy="1325563"/>
          </a:xfrm>
        </p:spPr>
        <p:txBody>
          <a:bodyPr>
            <a:normAutofit fontScale="90000"/>
          </a:bodyPr>
          <a:lstStyle/>
          <a:p>
            <a:r>
              <a:rPr lang="en-US" sz="3300" b="0" i="0" dirty="0">
                <a:effectLst/>
                <a:latin typeface="-apple-system"/>
              </a:rPr>
              <a:t>The higher rate of physical activeness, the lower the obesity rate</a:t>
            </a:r>
            <a:br>
              <a:rPr lang="en-US" b="0" i="0" dirty="0">
                <a:solidFill>
                  <a:srgbClr val="C9D1D9"/>
                </a:solidFill>
                <a:effectLst/>
                <a:latin typeface="-apple-system"/>
              </a:rPr>
            </a:br>
            <a:endParaRPr lang="en-AU" dirty="0"/>
          </a:p>
        </p:txBody>
      </p:sp>
      <p:pic>
        <p:nvPicPr>
          <p:cNvPr id="9" name="Content Placeholder 8" descr="Chart, scatter chart&#10;&#10;Description automatically generated">
            <a:extLst>
              <a:ext uri="{FF2B5EF4-FFF2-40B4-BE49-F238E27FC236}">
                <a16:creationId xmlns:a16="http://schemas.microsoft.com/office/drawing/2014/main" id="{32AAEF2F-D70B-460C-ABF2-CE1412430E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865346"/>
            <a:ext cx="8778240" cy="5852159"/>
          </a:xfrm>
        </p:spPr>
      </p:pic>
      <p:sp>
        <p:nvSpPr>
          <p:cNvPr id="10" name="TextBox 9">
            <a:extLst>
              <a:ext uri="{FF2B5EF4-FFF2-40B4-BE49-F238E27FC236}">
                <a16:creationId xmlns:a16="http://schemas.microsoft.com/office/drawing/2014/main" id="{56355235-10C4-40BF-9AA3-08E653336D61}"/>
              </a:ext>
            </a:extLst>
          </p:cNvPr>
          <p:cNvSpPr txBox="1"/>
          <p:nvPr/>
        </p:nvSpPr>
        <p:spPr>
          <a:xfrm>
            <a:off x="8026400" y="2148328"/>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0000"/>
                </a:solidFill>
                <a:effectLst/>
                <a:latin typeface="Helvetica Neue"/>
              </a:rPr>
              <a:t>One of the causes of Obesity defined by the CDC is due to physical inactivity.</a:t>
            </a:r>
          </a:p>
          <a:p>
            <a:pPr marL="285750" indent="-285750">
              <a:buFont typeface="Arial" panose="020B0604020202020204" pitchFamily="34" charset="0"/>
              <a:buChar char="•"/>
            </a:pPr>
            <a:endParaRPr lang="en-US" b="0" i="0" dirty="0">
              <a:solidFill>
                <a:srgbClr val="000000"/>
              </a:solidFill>
              <a:effectLst/>
              <a:latin typeface="Helvetica Neue"/>
            </a:endParaRPr>
          </a:p>
          <a:p>
            <a:pPr marL="285750" indent="-285750">
              <a:buFont typeface="Arial" panose="020B0604020202020204" pitchFamily="34" charset="0"/>
              <a:buChar char="•"/>
            </a:pPr>
            <a:r>
              <a:rPr lang="en-US" dirty="0">
                <a:solidFill>
                  <a:srgbClr val="000000"/>
                </a:solidFill>
                <a:latin typeface="Helvetica Neue"/>
              </a:rPr>
              <a:t>Both physical activeness and inactiveness have a </a:t>
            </a:r>
            <a:r>
              <a:rPr lang="en-US" b="0" i="0" dirty="0">
                <a:solidFill>
                  <a:srgbClr val="000000"/>
                </a:solidFill>
                <a:effectLst/>
                <a:latin typeface="Helvetica Neue"/>
              </a:rPr>
              <a:t>strong (but not perfect) relationship between Obesity rate (Both with R value </a:t>
            </a:r>
            <a:r>
              <a:rPr lang="en-AU" i="0" dirty="0">
                <a:solidFill>
                  <a:srgbClr val="000000"/>
                </a:solidFill>
                <a:effectLst/>
                <a:latin typeface="arial" panose="020B0604020202020204" pitchFamily="34" charset="0"/>
              </a:rPr>
              <a:t>±</a:t>
            </a:r>
            <a:r>
              <a:rPr lang="en-US" b="0" i="0" dirty="0">
                <a:solidFill>
                  <a:srgbClr val="000000"/>
                </a:solidFill>
                <a:effectLst/>
                <a:latin typeface="Helvetica Neue"/>
              </a:rPr>
              <a:t>0.73)</a:t>
            </a:r>
          </a:p>
          <a:p>
            <a:endParaRPr lang="en-US" b="0" i="0" dirty="0">
              <a:solidFill>
                <a:srgbClr val="000000"/>
              </a:solidFill>
              <a:effectLst/>
              <a:latin typeface="Helvetica Neue"/>
            </a:endParaRPr>
          </a:p>
          <a:p>
            <a:pPr marL="285750" indent="-285750">
              <a:buFont typeface="Arial" panose="020B0604020202020204" pitchFamily="34" charset="0"/>
              <a:buChar char="•"/>
            </a:pPr>
            <a:r>
              <a:rPr lang="en-US" b="0" i="0" dirty="0">
                <a:solidFill>
                  <a:srgbClr val="000000"/>
                </a:solidFill>
                <a:effectLst/>
                <a:latin typeface="Helvetica Neue"/>
              </a:rPr>
              <a:t>This proves that state residents that meets the CDC's physical activeness requirements have a lower obesity rate, hence proving the hypothesis to be true. </a:t>
            </a:r>
            <a:endParaRPr lang="en-AU" dirty="0"/>
          </a:p>
        </p:txBody>
      </p:sp>
    </p:spTree>
    <p:extLst>
      <p:ext uri="{BB962C8B-B14F-4D97-AF65-F5344CB8AC3E}">
        <p14:creationId xmlns:p14="http://schemas.microsoft.com/office/powerpoint/2010/main" val="3978610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6752-FBE7-4617-A8F4-5FED8FA2652D}"/>
              </a:ext>
            </a:extLst>
          </p:cNvPr>
          <p:cNvSpPr>
            <a:spLocks noGrp="1"/>
          </p:cNvSpPr>
          <p:nvPr>
            <p:ph type="title"/>
          </p:nvPr>
        </p:nvSpPr>
        <p:spPr>
          <a:xfrm>
            <a:off x="838800" y="222110"/>
            <a:ext cx="10515600" cy="1325563"/>
          </a:xfrm>
        </p:spPr>
        <p:txBody>
          <a:bodyPr>
            <a:normAutofit/>
          </a:bodyPr>
          <a:lstStyle/>
          <a:p>
            <a:r>
              <a:rPr lang="en-US" sz="3000" b="0" i="0" dirty="0">
                <a:effectLst/>
                <a:latin typeface="-apple-system"/>
              </a:rPr>
              <a:t>The greater number of gyms in a state, the lower the obesity rate</a:t>
            </a:r>
            <a:br>
              <a:rPr lang="en-US" sz="2200" b="0" i="0" dirty="0">
                <a:effectLst/>
                <a:latin typeface="-apple-system"/>
              </a:rPr>
            </a:br>
            <a:r>
              <a:rPr lang="en-US" sz="2200" b="0" i="0" dirty="0">
                <a:effectLst/>
                <a:latin typeface="-apple-system"/>
              </a:rPr>
              <a:t>More gyms, more active, hence lower obesity?</a:t>
            </a:r>
            <a:endParaRPr lang="en-AU" sz="2200" dirty="0"/>
          </a:p>
        </p:txBody>
      </p:sp>
      <p:pic>
        <p:nvPicPr>
          <p:cNvPr id="5" name="Content Placeholder 4" descr="Chart, scatter chart&#10;&#10;Description automatically generated">
            <a:extLst>
              <a:ext uri="{FF2B5EF4-FFF2-40B4-BE49-F238E27FC236}">
                <a16:creationId xmlns:a16="http://schemas.microsoft.com/office/drawing/2014/main" id="{4B36BA54-3630-470F-9D7E-BB5A4D9979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006801"/>
            <a:ext cx="8776800" cy="5851199"/>
          </a:xfrm>
        </p:spPr>
      </p:pic>
      <p:sp>
        <p:nvSpPr>
          <p:cNvPr id="6" name="TextBox 5">
            <a:extLst>
              <a:ext uri="{FF2B5EF4-FFF2-40B4-BE49-F238E27FC236}">
                <a16:creationId xmlns:a16="http://schemas.microsoft.com/office/drawing/2014/main" id="{05E39907-5B8D-4D58-B04E-211347BB81FB}"/>
              </a:ext>
            </a:extLst>
          </p:cNvPr>
          <p:cNvSpPr txBox="1"/>
          <p:nvPr/>
        </p:nvSpPr>
        <p:spPr>
          <a:xfrm>
            <a:off x="8028000" y="2190353"/>
            <a:ext cx="3952240" cy="424731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000000"/>
                </a:solidFill>
                <a:latin typeface="Helvetica Neue"/>
              </a:rPr>
              <a:t>R</a:t>
            </a:r>
            <a:r>
              <a:rPr lang="en-US" b="0" i="0" dirty="0">
                <a:solidFill>
                  <a:srgbClr val="000000"/>
                </a:solidFill>
                <a:effectLst/>
                <a:latin typeface="Helvetica Neue"/>
              </a:rPr>
              <a:t>elationship between the Obesity Rate of a state and available Gyms per 100K state residents is a low negative (weak) with the R-value of -0.34. </a:t>
            </a:r>
          </a:p>
          <a:p>
            <a:pPr marL="285750" indent="-285750">
              <a:buFont typeface="Arial" panose="020B0604020202020204" pitchFamily="34" charset="0"/>
              <a:buChar char="•"/>
            </a:pPr>
            <a:r>
              <a:rPr lang="en-US" b="0" i="0" dirty="0">
                <a:solidFill>
                  <a:srgbClr val="000000"/>
                </a:solidFill>
                <a:effectLst/>
                <a:latin typeface="Helvetica Neue"/>
              </a:rPr>
              <a:t>Despite having more gyms per 100K state residents, it has not much affect on the obesity rates in a state. </a:t>
            </a:r>
          </a:p>
          <a:p>
            <a:pPr marL="285750" indent="-285750">
              <a:buFont typeface="Arial" panose="020B0604020202020204" pitchFamily="34" charset="0"/>
              <a:buChar char="•"/>
            </a:pPr>
            <a:r>
              <a:rPr lang="en-US" b="0" i="0" dirty="0">
                <a:solidFill>
                  <a:srgbClr val="000000"/>
                </a:solidFill>
                <a:effectLst/>
                <a:latin typeface="Helvetica Neue"/>
              </a:rPr>
              <a:t>To support this observation, the state with the highest % of gyms per 100K residents (Washington) still have a higher rate of Obesity compared to those with less gyms available (Colorado, Hawaii)</a:t>
            </a:r>
            <a:endParaRPr lang="en-AU" dirty="0"/>
          </a:p>
        </p:txBody>
      </p:sp>
      <p:grpSp>
        <p:nvGrpSpPr>
          <p:cNvPr id="11" name="Group 10">
            <a:extLst>
              <a:ext uri="{FF2B5EF4-FFF2-40B4-BE49-F238E27FC236}">
                <a16:creationId xmlns:a16="http://schemas.microsoft.com/office/drawing/2014/main" id="{75CCCDB1-1E9F-4FA4-92D4-0DA037B3DC52}"/>
              </a:ext>
            </a:extLst>
          </p:cNvPr>
          <p:cNvGrpSpPr/>
          <p:nvPr/>
        </p:nvGrpSpPr>
        <p:grpSpPr>
          <a:xfrm>
            <a:off x="3752851" y="1720334"/>
            <a:ext cx="2409824" cy="369332"/>
            <a:chOff x="3752851" y="1720334"/>
            <a:chExt cx="2409824" cy="369332"/>
          </a:xfrm>
        </p:grpSpPr>
        <p:cxnSp>
          <p:nvCxnSpPr>
            <p:cNvPr id="8" name="Straight Arrow Connector 7">
              <a:extLst>
                <a:ext uri="{FF2B5EF4-FFF2-40B4-BE49-F238E27FC236}">
                  <a16:creationId xmlns:a16="http://schemas.microsoft.com/office/drawing/2014/main" id="{5AE6E65B-E8DF-4E96-84B3-FC6F54D9F8C2}"/>
                </a:ext>
              </a:extLst>
            </p:cNvPr>
            <p:cNvCxnSpPr>
              <a:cxnSpLocks/>
            </p:cNvCxnSpPr>
            <p:nvPr/>
          </p:nvCxnSpPr>
          <p:spPr>
            <a:xfrm flipH="1">
              <a:off x="3752851" y="1905000"/>
              <a:ext cx="38099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6AC9F68-6F0B-457B-A8F2-F80BC461B190}"/>
                </a:ext>
              </a:extLst>
            </p:cNvPr>
            <p:cNvSpPr txBox="1"/>
            <p:nvPr/>
          </p:nvSpPr>
          <p:spPr>
            <a:xfrm>
              <a:off x="4076700" y="1720334"/>
              <a:ext cx="2085975" cy="369332"/>
            </a:xfrm>
            <a:prstGeom prst="rect">
              <a:avLst/>
            </a:prstGeom>
            <a:noFill/>
          </p:spPr>
          <p:txBody>
            <a:bodyPr wrap="square" rtlCol="0">
              <a:spAutoFit/>
            </a:bodyPr>
            <a:lstStyle/>
            <a:p>
              <a:r>
                <a:rPr lang="en-AU" dirty="0"/>
                <a:t>Washington</a:t>
              </a:r>
            </a:p>
          </p:txBody>
        </p:sp>
      </p:grpSp>
      <p:grpSp>
        <p:nvGrpSpPr>
          <p:cNvPr id="21" name="Group 20">
            <a:extLst>
              <a:ext uri="{FF2B5EF4-FFF2-40B4-BE49-F238E27FC236}">
                <a16:creationId xmlns:a16="http://schemas.microsoft.com/office/drawing/2014/main" id="{0CF57D4C-C8B7-47AD-A2D1-C25C04E8D5A8}"/>
              </a:ext>
            </a:extLst>
          </p:cNvPr>
          <p:cNvGrpSpPr/>
          <p:nvPr/>
        </p:nvGrpSpPr>
        <p:grpSpPr>
          <a:xfrm>
            <a:off x="1266825" y="4587359"/>
            <a:ext cx="1123950" cy="518041"/>
            <a:chOff x="1266825" y="4587359"/>
            <a:chExt cx="1123950" cy="518041"/>
          </a:xfrm>
        </p:grpSpPr>
        <p:sp>
          <p:nvSpPr>
            <p:cNvPr id="12" name="TextBox 11">
              <a:extLst>
                <a:ext uri="{FF2B5EF4-FFF2-40B4-BE49-F238E27FC236}">
                  <a16:creationId xmlns:a16="http://schemas.microsoft.com/office/drawing/2014/main" id="{320AC335-1B79-40E1-A8E6-2EB1F85FC96C}"/>
                </a:ext>
              </a:extLst>
            </p:cNvPr>
            <p:cNvSpPr txBox="1"/>
            <p:nvPr/>
          </p:nvSpPr>
          <p:spPr>
            <a:xfrm>
              <a:off x="1266825" y="4587359"/>
              <a:ext cx="1123950" cy="369332"/>
            </a:xfrm>
            <a:prstGeom prst="rect">
              <a:avLst/>
            </a:prstGeom>
            <a:noFill/>
          </p:spPr>
          <p:txBody>
            <a:bodyPr wrap="square" rtlCol="0">
              <a:spAutoFit/>
            </a:bodyPr>
            <a:lstStyle/>
            <a:p>
              <a:r>
                <a:rPr lang="en-AU" dirty="0"/>
                <a:t>Colorado</a:t>
              </a:r>
            </a:p>
          </p:txBody>
        </p:sp>
        <p:cxnSp>
          <p:nvCxnSpPr>
            <p:cNvPr id="15" name="Straight Arrow Connector 14">
              <a:extLst>
                <a:ext uri="{FF2B5EF4-FFF2-40B4-BE49-F238E27FC236}">
                  <a16:creationId xmlns:a16="http://schemas.microsoft.com/office/drawing/2014/main" id="{9CFFD6B9-3386-4ED3-A4E1-22C5DA54D951}"/>
                </a:ext>
              </a:extLst>
            </p:cNvPr>
            <p:cNvCxnSpPr/>
            <p:nvPr/>
          </p:nvCxnSpPr>
          <p:spPr>
            <a:xfrm flipH="1">
              <a:off x="1447800" y="4956691"/>
              <a:ext cx="95250" cy="1487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1BC99529-1DCA-4C30-8C0C-8ED43534CD95}"/>
              </a:ext>
            </a:extLst>
          </p:cNvPr>
          <p:cNvGrpSpPr/>
          <p:nvPr/>
        </p:nvGrpSpPr>
        <p:grpSpPr>
          <a:xfrm>
            <a:off x="1143001" y="5724605"/>
            <a:ext cx="914400" cy="395981"/>
            <a:chOff x="1143001" y="5724605"/>
            <a:chExt cx="914400" cy="395981"/>
          </a:xfrm>
        </p:grpSpPr>
        <p:sp>
          <p:nvSpPr>
            <p:cNvPr id="13" name="TextBox 12">
              <a:extLst>
                <a:ext uri="{FF2B5EF4-FFF2-40B4-BE49-F238E27FC236}">
                  <a16:creationId xmlns:a16="http://schemas.microsoft.com/office/drawing/2014/main" id="{07FD3C39-8AE7-4EFE-9444-3F9F21879AAF}"/>
                </a:ext>
              </a:extLst>
            </p:cNvPr>
            <p:cNvSpPr txBox="1"/>
            <p:nvPr/>
          </p:nvSpPr>
          <p:spPr>
            <a:xfrm>
              <a:off x="1143001" y="5751254"/>
              <a:ext cx="876300" cy="369332"/>
            </a:xfrm>
            <a:prstGeom prst="rect">
              <a:avLst/>
            </a:prstGeom>
            <a:noFill/>
          </p:spPr>
          <p:txBody>
            <a:bodyPr wrap="square" rtlCol="0">
              <a:spAutoFit/>
            </a:bodyPr>
            <a:lstStyle/>
            <a:p>
              <a:r>
                <a:rPr lang="en-AU" dirty="0"/>
                <a:t>Hawaii</a:t>
              </a:r>
            </a:p>
          </p:txBody>
        </p:sp>
        <p:cxnSp>
          <p:nvCxnSpPr>
            <p:cNvPr id="16" name="Straight Arrow Connector 15">
              <a:extLst>
                <a:ext uri="{FF2B5EF4-FFF2-40B4-BE49-F238E27FC236}">
                  <a16:creationId xmlns:a16="http://schemas.microsoft.com/office/drawing/2014/main" id="{7477A4C4-186C-4AE3-8E10-9181D8EC3A10}"/>
                </a:ext>
              </a:extLst>
            </p:cNvPr>
            <p:cNvCxnSpPr>
              <a:cxnSpLocks/>
            </p:cNvCxnSpPr>
            <p:nvPr/>
          </p:nvCxnSpPr>
          <p:spPr>
            <a:xfrm flipV="1">
              <a:off x="1905000" y="5724605"/>
              <a:ext cx="152401" cy="1265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994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C890-0A4A-49E3-8086-5DEAD3FD878F}"/>
              </a:ext>
            </a:extLst>
          </p:cNvPr>
          <p:cNvSpPr>
            <a:spLocks noGrp="1"/>
          </p:cNvSpPr>
          <p:nvPr>
            <p:ph type="title"/>
          </p:nvPr>
        </p:nvSpPr>
        <p:spPr/>
        <p:txBody>
          <a:bodyPr/>
          <a:lstStyle/>
          <a:p>
            <a:r>
              <a:rPr lang="en-AU" dirty="0"/>
              <a:t>Project Introduction	</a:t>
            </a:r>
          </a:p>
        </p:txBody>
      </p:sp>
      <p:sp>
        <p:nvSpPr>
          <p:cNvPr id="3" name="Content Placeholder 2">
            <a:extLst>
              <a:ext uri="{FF2B5EF4-FFF2-40B4-BE49-F238E27FC236}">
                <a16:creationId xmlns:a16="http://schemas.microsoft.com/office/drawing/2014/main" id="{F37675AD-20F2-4A1C-8C45-DFAD2C88EA90}"/>
              </a:ext>
            </a:extLst>
          </p:cNvPr>
          <p:cNvSpPr>
            <a:spLocks noGrp="1"/>
          </p:cNvSpPr>
          <p:nvPr>
            <p:ph idx="1"/>
          </p:nvPr>
        </p:nvSpPr>
        <p:spPr>
          <a:xfrm>
            <a:off x="1154954" y="2348917"/>
            <a:ext cx="8825659" cy="4353887"/>
          </a:xfrm>
        </p:spPr>
        <p:txBody>
          <a:bodyPr>
            <a:normAutofit fontScale="92500" lnSpcReduction="10000"/>
          </a:bodyPr>
          <a:lstStyle/>
          <a:p>
            <a:r>
              <a:rPr lang="en-US" b="0" i="0" dirty="0">
                <a:effectLst/>
                <a:latin typeface="-apple-system"/>
              </a:rPr>
              <a:t>What classifies someone as Obese? </a:t>
            </a:r>
          </a:p>
          <a:p>
            <a:pPr lvl="1"/>
            <a:r>
              <a:rPr lang="en-US" b="0" i="0" dirty="0">
                <a:effectLst/>
                <a:latin typeface="-apple-system"/>
              </a:rPr>
              <a:t>Body Mass Index (BMI) of over 30</a:t>
            </a:r>
            <a:r>
              <a:rPr lang="en-US" b="0" i="0" u="none" strike="noStrike" baseline="-25000" dirty="0">
                <a:effectLst/>
                <a:latin typeface="-apple-system"/>
                <a:hlinkClick r:id="rId2">
                  <a:extLst>
                    <a:ext uri="{A12FA001-AC4F-418D-AE19-62706E023703}">
                      <ahyp:hlinkClr xmlns:ahyp="http://schemas.microsoft.com/office/drawing/2018/hyperlinkcolor" val="tx"/>
                    </a:ext>
                  </a:extLst>
                </a:hlinkClick>
              </a:rPr>
              <a:t> [2]</a:t>
            </a:r>
            <a:endParaRPr lang="en-US" b="0" i="0" dirty="0">
              <a:effectLst/>
              <a:latin typeface="-apple-system"/>
            </a:endParaRPr>
          </a:p>
          <a:p>
            <a:r>
              <a:rPr lang="en-US" dirty="0">
                <a:latin typeface="-apple-system"/>
              </a:rPr>
              <a:t>What causes Obesity?</a:t>
            </a:r>
          </a:p>
          <a:p>
            <a:pPr lvl="1"/>
            <a:r>
              <a:rPr lang="en-US" b="0" i="0" dirty="0">
                <a:effectLst/>
                <a:latin typeface="-apple-system"/>
              </a:rPr>
              <a:t>Complex, combination of behavior and genetics</a:t>
            </a:r>
            <a:endParaRPr lang="en-US" dirty="0">
              <a:latin typeface="-apple-system"/>
            </a:endParaRPr>
          </a:p>
          <a:p>
            <a:r>
              <a:rPr lang="en-US" b="0" i="0" dirty="0">
                <a:effectLst/>
                <a:latin typeface="-apple-system"/>
              </a:rPr>
              <a:t>What we are looking for?</a:t>
            </a:r>
          </a:p>
          <a:p>
            <a:pPr lvl="1"/>
            <a:r>
              <a:rPr lang="en-US" b="0" i="0" dirty="0">
                <a:effectLst/>
                <a:latin typeface="-apple-system"/>
              </a:rPr>
              <a:t>Gathered data from various sources to identify the strength of the relationship between obesity and it’s contributing factors. </a:t>
            </a:r>
          </a:p>
          <a:p>
            <a:r>
              <a:rPr lang="en-US" b="0" i="0" dirty="0">
                <a:effectLst/>
                <a:latin typeface="-apple-system"/>
              </a:rPr>
              <a:t>What we will be covering?</a:t>
            </a:r>
          </a:p>
          <a:p>
            <a:pPr lvl="1"/>
            <a:r>
              <a:rPr lang="en-US" dirty="0">
                <a:latin typeface="-apple-system"/>
              </a:rPr>
              <a:t>Fast F</a:t>
            </a:r>
            <a:r>
              <a:rPr lang="en-US" b="0" i="0" dirty="0">
                <a:effectLst/>
                <a:latin typeface="-apple-system"/>
              </a:rPr>
              <a:t>ood restaurants availability, public transport availability, physical activeness, and general public’s age group in the 50 states of United States of America.</a:t>
            </a:r>
          </a:p>
          <a:p>
            <a:r>
              <a:rPr lang="en-US" dirty="0">
                <a:latin typeface="-apple-system"/>
              </a:rPr>
              <a:t>Why?</a:t>
            </a:r>
          </a:p>
          <a:p>
            <a:pPr lvl="1"/>
            <a:r>
              <a:rPr lang="en-US" b="0" i="0" dirty="0">
                <a:effectLst/>
                <a:latin typeface="-apple-system"/>
              </a:rPr>
              <a:t>Obesity is serious because it is associated with poorer mental health outcomes and reduced quality of life. Obesity is also associated with the leading causes of death in the United States and worldwide, including diabetes, heart disease, stroke, and some types of cancer.</a:t>
            </a:r>
          </a:p>
          <a:p>
            <a:pPr marL="457200" lvl="1" indent="0">
              <a:buNone/>
            </a:pPr>
            <a:endParaRPr lang="en-US" b="0" i="0" dirty="0">
              <a:effectLst/>
              <a:latin typeface="-apple-system"/>
            </a:endParaRPr>
          </a:p>
        </p:txBody>
      </p:sp>
    </p:spTree>
    <p:extLst>
      <p:ext uri="{BB962C8B-B14F-4D97-AF65-F5344CB8AC3E}">
        <p14:creationId xmlns:p14="http://schemas.microsoft.com/office/powerpoint/2010/main" val="2307991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Obesity rate by Age, Gender, Ethic and Income</a:t>
            </a:r>
          </a:p>
        </p:txBody>
      </p:sp>
      <p:pic>
        <p:nvPicPr>
          <p:cNvPr id="6" name="Content Placeholder 5"/>
          <p:cNvPicPr>
            <a:picLocks noGrp="1" noChangeAspect="1"/>
          </p:cNvPicPr>
          <p:nvPr>
            <p:ph sz="half" idx="1"/>
          </p:nvPr>
        </p:nvPicPr>
        <p:blipFill>
          <a:blip r:embed="rId2"/>
          <a:stretch>
            <a:fillRect/>
          </a:stretch>
        </p:blipFill>
        <p:spPr>
          <a:xfrm>
            <a:off x="578184" y="2603500"/>
            <a:ext cx="5361379" cy="3107489"/>
          </a:xfrm>
          <a:prstGeom prst="rect">
            <a:avLst/>
          </a:prstGeom>
        </p:spPr>
      </p:pic>
      <p:sp>
        <p:nvSpPr>
          <p:cNvPr id="4" name="Content Placeholder 3"/>
          <p:cNvSpPr>
            <a:spLocks noGrp="1"/>
          </p:cNvSpPr>
          <p:nvPr>
            <p:ph sz="half" idx="2"/>
          </p:nvPr>
        </p:nvSpPr>
        <p:spPr>
          <a:xfrm>
            <a:off x="6208712" y="2603500"/>
            <a:ext cx="4825159" cy="3416300"/>
          </a:xfrm>
        </p:spPr>
        <p:txBody>
          <a:bodyPr>
            <a:normAutofit/>
          </a:bodyPr>
          <a:lstStyle/>
          <a:p>
            <a:r>
              <a:rPr lang="en-AU" sz="1600" dirty="0"/>
              <a:t>Using Central tendency to describe the dataset</a:t>
            </a:r>
          </a:p>
          <a:p>
            <a:pPr lvl="1"/>
            <a:r>
              <a:rPr lang="en-AU" sz="1100" dirty="0"/>
              <a:t>Mean value is 31.28653846153846</a:t>
            </a:r>
          </a:p>
          <a:p>
            <a:pPr lvl="1"/>
            <a:r>
              <a:rPr lang="en-AU" sz="1100" dirty="0"/>
              <a:t>Median value is 30.9</a:t>
            </a:r>
          </a:p>
          <a:p>
            <a:pPr lvl="1"/>
            <a:r>
              <a:rPr lang="en-AU" sz="1100" dirty="0"/>
              <a:t>Mode is </a:t>
            </a:r>
            <a:r>
              <a:rPr lang="en-AU" sz="1100" dirty="0" err="1"/>
              <a:t>ModeResult</a:t>
            </a:r>
            <a:r>
              <a:rPr lang="en-AU" sz="1100" dirty="0"/>
              <a:t>(mode=array([29.5]), count=array([3]))</a:t>
            </a:r>
          </a:p>
          <a:p>
            <a:pPr lvl="1"/>
            <a:r>
              <a:rPr lang="en-AU" sz="1100" dirty="0"/>
              <a:t>Variance using </a:t>
            </a:r>
            <a:r>
              <a:rPr lang="en-AU" sz="1100" dirty="0" err="1"/>
              <a:t>Numpy</a:t>
            </a:r>
            <a:r>
              <a:rPr lang="en-AU" sz="1100" dirty="0"/>
              <a:t> module is 14.662318786982244</a:t>
            </a:r>
          </a:p>
          <a:p>
            <a:pPr lvl="1"/>
            <a:r>
              <a:rPr lang="en-AU" sz="1100" dirty="0"/>
              <a:t>Standard deviation using </a:t>
            </a:r>
            <a:r>
              <a:rPr lang="en-AU" sz="1100" dirty="0" err="1"/>
              <a:t>Numpy</a:t>
            </a:r>
            <a:r>
              <a:rPr lang="en-AU" sz="1100" dirty="0"/>
              <a:t> module is 3.8291407374216795</a:t>
            </a:r>
          </a:p>
          <a:p>
            <a:pPr lvl="1"/>
            <a:r>
              <a:rPr lang="en-AU" sz="1100" dirty="0" err="1"/>
              <a:t>NormaltestResult</a:t>
            </a:r>
            <a:r>
              <a:rPr lang="en-AU" sz="1100" dirty="0"/>
              <a:t>(statistic=0.4934206529646011, </a:t>
            </a:r>
            <a:r>
              <a:rPr lang="en-AU" sz="1100" dirty="0" err="1"/>
              <a:t>pvalue</a:t>
            </a:r>
            <a:r>
              <a:rPr lang="en-AU" sz="1100" dirty="0"/>
              <a:t>=0.7813670020801041)</a:t>
            </a:r>
          </a:p>
          <a:p>
            <a:pPr lvl="1"/>
            <a:r>
              <a:rPr lang="en-AU" sz="1100" dirty="0"/>
              <a:t>z-scores values are [-0.4665638   1.28317601 ....-0.67548796  0.18632419  2.14498816 -0.5971414 ]</a:t>
            </a:r>
          </a:p>
        </p:txBody>
      </p:sp>
    </p:spTree>
    <p:extLst>
      <p:ext uri="{BB962C8B-B14F-4D97-AF65-F5344CB8AC3E}">
        <p14:creationId xmlns:p14="http://schemas.microsoft.com/office/powerpoint/2010/main" val="114503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90370" y="2682460"/>
            <a:ext cx="4672361" cy="3784933"/>
          </a:xfrm>
        </p:spPr>
      </p:pic>
      <p:pic>
        <p:nvPicPr>
          <p:cNvPr id="7" name="Content Placeholder 6"/>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56046" y="2682460"/>
            <a:ext cx="5320546" cy="3082719"/>
          </a:xfrm>
        </p:spPr>
      </p:pic>
    </p:spTree>
    <p:extLst>
      <p:ext uri="{BB962C8B-B14F-4D97-AF65-F5344CB8AC3E}">
        <p14:creationId xmlns:p14="http://schemas.microsoft.com/office/powerpoint/2010/main" val="1962095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Age Group</a:t>
            </a:r>
          </a:p>
        </p:txBody>
      </p:sp>
      <p:pic>
        <p:nvPicPr>
          <p:cNvPr id="5" name="Content Placeholder 4"/>
          <p:cNvPicPr>
            <a:picLocks noGrp="1" noChangeAspect="1"/>
          </p:cNvPicPr>
          <p:nvPr>
            <p:ph sz="half" idx="1"/>
          </p:nvPr>
        </p:nvPicPr>
        <p:blipFill>
          <a:blip r:embed="rId2"/>
          <a:stretch>
            <a:fillRect/>
          </a:stretch>
        </p:blipFill>
        <p:spPr>
          <a:xfrm>
            <a:off x="1154954" y="2659564"/>
            <a:ext cx="4242236" cy="3053537"/>
          </a:xfrm>
          <a:prstGeom prst="rect">
            <a:avLst/>
          </a:prstGeom>
        </p:spPr>
      </p:pic>
      <p:pic>
        <p:nvPicPr>
          <p:cNvPr id="10" name="Content Placeholder 9"/>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55112" y="2630495"/>
            <a:ext cx="5207619" cy="3313939"/>
          </a:xfrm>
        </p:spPr>
      </p:pic>
    </p:spTree>
    <p:extLst>
      <p:ext uri="{BB962C8B-B14F-4D97-AF65-F5344CB8AC3E}">
        <p14:creationId xmlns:p14="http://schemas.microsoft.com/office/powerpoint/2010/main" val="9849097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Gender group</a:t>
            </a:r>
          </a:p>
        </p:txBody>
      </p:sp>
      <p:pic>
        <p:nvPicPr>
          <p:cNvPr id="9" name="Content Placeholder 8"/>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8467" y="2791360"/>
            <a:ext cx="4518723" cy="2955776"/>
          </a:xfrm>
        </p:spPr>
      </p:pic>
      <p:pic>
        <p:nvPicPr>
          <p:cNvPr id="12" name="Content Placeholder 1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66263" y="2779897"/>
            <a:ext cx="4947543" cy="3167057"/>
          </a:xfrm>
        </p:spPr>
      </p:pic>
    </p:spTree>
    <p:extLst>
      <p:ext uri="{BB962C8B-B14F-4D97-AF65-F5344CB8AC3E}">
        <p14:creationId xmlns:p14="http://schemas.microsoft.com/office/powerpoint/2010/main" val="3735356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6" name="Picture 5" descr="Person with idea concept">
            <a:extLst>
              <a:ext uri="{FF2B5EF4-FFF2-40B4-BE49-F238E27FC236}">
                <a16:creationId xmlns:a16="http://schemas.microsoft.com/office/drawing/2014/main" id="{195A580E-8EF7-4AF7-B4DA-94B1EDE74388}"/>
              </a:ext>
            </a:extLst>
          </p:cNvPr>
          <p:cNvPicPr>
            <a:picLocks noChangeAspect="1"/>
          </p:cNvPicPr>
          <p:nvPr/>
        </p:nvPicPr>
        <p:blipFill rotWithShape="1">
          <a:blip r:embed="rId3">
            <a:extLst>
              <a:ext uri="{28A0092B-C50C-407E-A947-70E740481C1C}">
                <a14:useLocalDpi xmlns:a14="http://schemas.microsoft.com/office/drawing/2010/main" val="0"/>
              </a:ext>
            </a:extLst>
          </a:blip>
          <a:srcRect l="26940" r="18668"/>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p:spPr>
      </p:pic>
      <p:sp>
        <p:nvSpPr>
          <p:cNvPr id="1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b="1" dirty="0"/>
              <a:t>THANK YOU</a:t>
            </a:r>
            <a:br>
              <a:rPr lang="en-US" sz="5400" dirty="0"/>
            </a:br>
            <a:br>
              <a:rPr lang="en-US" sz="5400" dirty="0"/>
            </a:br>
            <a:r>
              <a:rPr lang="en-US" sz="5400" dirty="0"/>
              <a:t>Questions?</a:t>
            </a:r>
          </a:p>
        </p:txBody>
      </p:sp>
      <p:sp>
        <p:nvSpPr>
          <p:cNvPr id="21" name="Rectangle 2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172711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302DA-AA85-4034-A477-2AC1F3C590D9}"/>
              </a:ext>
            </a:extLst>
          </p:cNvPr>
          <p:cNvSpPr>
            <a:spLocks noGrp="1"/>
          </p:cNvSpPr>
          <p:nvPr>
            <p:ph type="title"/>
          </p:nvPr>
        </p:nvSpPr>
        <p:spPr/>
        <p:txBody>
          <a:bodyPr/>
          <a:lstStyle/>
          <a:p>
            <a:r>
              <a:rPr lang="en-AU" dirty="0"/>
              <a:t>Scope of Data and Research	</a:t>
            </a:r>
          </a:p>
        </p:txBody>
      </p:sp>
      <p:sp>
        <p:nvSpPr>
          <p:cNvPr id="3" name="Content Placeholder 2">
            <a:extLst>
              <a:ext uri="{FF2B5EF4-FFF2-40B4-BE49-F238E27FC236}">
                <a16:creationId xmlns:a16="http://schemas.microsoft.com/office/drawing/2014/main" id="{FE0357A7-AD6C-458A-90D4-44ECF05458B4}"/>
              </a:ext>
            </a:extLst>
          </p:cNvPr>
          <p:cNvSpPr>
            <a:spLocks noGrp="1"/>
          </p:cNvSpPr>
          <p:nvPr>
            <p:ph idx="1"/>
          </p:nvPr>
        </p:nvSpPr>
        <p:spPr/>
        <p:txBody>
          <a:bodyPr>
            <a:normAutofit fontScale="85000" lnSpcReduction="10000"/>
          </a:bodyPr>
          <a:lstStyle/>
          <a:p>
            <a:pPr algn="l">
              <a:buFont typeface="Arial" panose="020B0604020202020204" pitchFamily="34" charset="0"/>
              <a:buChar char="•"/>
            </a:pPr>
            <a:r>
              <a:rPr lang="en-US" b="0" i="0" dirty="0">
                <a:effectLst/>
                <a:latin typeface="-apple-system"/>
              </a:rPr>
              <a:t>Dataset Time to be 2019</a:t>
            </a:r>
          </a:p>
          <a:p>
            <a:pPr algn="l">
              <a:buFont typeface="Arial" panose="020B0604020202020204" pitchFamily="34" charset="0"/>
              <a:buChar char="•"/>
            </a:pPr>
            <a:r>
              <a:rPr lang="en-US" b="0" i="0" dirty="0">
                <a:effectLst/>
                <a:latin typeface="-apple-system"/>
              </a:rPr>
              <a:t>All analysis and data to contain data of all the 50 states in USA, not including Federal District (District of Columbia) and Territories (American Samoa, Guam, Northern Mariana Islands, Puerto Rico, US Virgin Islands)</a:t>
            </a:r>
          </a:p>
          <a:p>
            <a:pPr algn="l">
              <a:buFont typeface="Arial" panose="020B0604020202020204" pitchFamily="34" charset="0"/>
              <a:buChar char="•"/>
            </a:pPr>
            <a:r>
              <a:rPr lang="en-US" b="0" i="0" dirty="0">
                <a:effectLst/>
                <a:latin typeface="-apple-system"/>
              </a:rPr>
              <a:t>Average of Walkable distance - Public transport (Get total for each state)</a:t>
            </a:r>
          </a:p>
          <a:p>
            <a:pPr algn="l">
              <a:buFont typeface="Arial" panose="020B0604020202020204" pitchFamily="34" charset="0"/>
              <a:buChar char="•"/>
            </a:pPr>
            <a:r>
              <a:rPr lang="en-US" b="0" i="0" dirty="0">
                <a:effectLst/>
                <a:latin typeface="-apple-system"/>
              </a:rPr>
              <a:t>Fast food -Include all restaurants in Number of restaurants per state (Heat Map number of Restaurant vs Obesity)</a:t>
            </a:r>
            <a:endParaRPr lang="en-US" dirty="0">
              <a:latin typeface="-apple-system"/>
            </a:endParaRPr>
          </a:p>
          <a:p>
            <a:pPr algn="l">
              <a:buFont typeface="Arial" panose="020B0604020202020204" pitchFamily="34" charset="0"/>
              <a:buChar char="•"/>
            </a:pPr>
            <a:r>
              <a:rPr lang="en-US" b="0" i="0" dirty="0">
                <a:solidFill>
                  <a:schemeClr val="tx1"/>
                </a:solidFill>
                <a:effectLst/>
                <a:latin typeface="Slack-Lato"/>
              </a:rPr>
              <a:t>Age group (18-65+), Income groups ranging from (lower $25K to $75K or more), Ethnics groups and Gender (Male and Female)</a:t>
            </a:r>
          </a:p>
          <a:p>
            <a:pPr algn="l">
              <a:buFont typeface="Arial" panose="020B0604020202020204" pitchFamily="34" charset="0"/>
              <a:buChar char="•"/>
            </a:pPr>
            <a:r>
              <a:rPr lang="en-US" b="0" i="0" dirty="0">
                <a:effectLst/>
                <a:latin typeface="-apple-system"/>
              </a:rPr>
              <a:t>Physical activity facilities to focus on Gyms, Physical activeness (Meeting CDC requirements -Achieving at least 150 minutes a week of moderate-intensity aerobic physical activity or 75 minutes a week of vigorous-intensity aerobic physical activity and engage in muscle-strengthening activities on 2 or more days a week)</a:t>
            </a:r>
          </a:p>
          <a:p>
            <a:endParaRPr lang="en-AU" dirty="0"/>
          </a:p>
        </p:txBody>
      </p:sp>
    </p:spTree>
    <p:extLst>
      <p:ext uri="{BB962C8B-B14F-4D97-AF65-F5344CB8AC3E}">
        <p14:creationId xmlns:p14="http://schemas.microsoft.com/office/powerpoint/2010/main" val="35241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AB98-F625-4D3F-83B1-5B61D2194773}"/>
              </a:ext>
            </a:extLst>
          </p:cNvPr>
          <p:cNvSpPr>
            <a:spLocks noGrp="1"/>
          </p:cNvSpPr>
          <p:nvPr>
            <p:ph type="title"/>
          </p:nvPr>
        </p:nvSpPr>
        <p:spPr/>
        <p:txBody>
          <a:bodyPr/>
          <a:lstStyle/>
          <a:p>
            <a:r>
              <a:rPr lang="en-AU" dirty="0"/>
              <a:t>Data Sources</a:t>
            </a:r>
          </a:p>
        </p:txBody>
      </p:sp>
      <p:sp>
        <p:nvSpPr>
          <p:cNvPr id="3" name="Content Placeholder 2">
            <a:extLst>
              <a:ext uri="{FF2B5EF4-FFF2-40B4-BE49-F238E27FC236}">
                <a16:creationId xmlns:a16="http://schemas.microsoft.com/office/drawing/2014/main" id="{A890A207-4639-41A2-8EE4-0E8400AD1935}"/>
              </a:ext>
            </a:extLst>
          </p:cNvPr>
          <p:cNvSpPr>
            <a:spLocks noGrp="1"/>
          </p:cNvSpPr>
          <p:nvPr>
            <p:ph idx="1"/>
          </p:nvPr>
        </p:nvSpPr>
        <p:spPr/>
        <p:txBody>
          <a:bodyPr>
            <a:normAutofit/>
          </a:bodyPr>
          <a:lstStyle/>
          <a:p>
            <a:pPr algn="l">
              <a:buFont typeface="Arial" panose="020B0604020202020204" pitchFamily="34" charset="0"/>
              <a:buChar char="•"/>
            </a:pPr>
            <a:endParaRPr lang="en-AU" sz="2400" b="0" i="0" u="none" strike="noStrike" dirty="0">
              <a:solidFill>
                <a:srgbClr val="C9D1D9"/>
              </a:solidFill>
              <a:effectLst/>
              <a:latin typeface="-apple-system"/>
              <a:hlinkClick r:id="rId2"/>
            </a:endParaRPr>
          </a:p>
          <a:p>
            <a:pPr algn="l">
              <a:buFont typeface="Arial" panose="020B0604020202020204" pitchFamily="34" charset="0"/>
              <a:buChar char="•"/>
            </a:pPr>
            <a:r>
              <a:rPr lang="en-AU" sz="2400" b="0" i="0" u="none" strike="noStrike" dirty="0">
                <a:solidFill>
                  <a:srgbClr val="C9D1D9"/>
                </a:solidFill>
                <a:effectLst/>
                <a:latin typeface="-apple-system"/>
                <a:hlinkClick r:id="rId2"/>
              </a:rPr>
              <a:t>https://open.cdc.gov/apis.html</a:t>
            </a:r>
            <a:endParaRPr lang="en-AU" sz="2400" b="0" i="0" dirty="0">
              <a:solidFill>
                <a:srgbClr val="C9D1D9"/>
              </a:solidFill>
              <a:effectLst/>
              <a:latin typeface="-apple-system"/>
            </a:endParaRPr>
          </a:p>
          <a:p>
            <a:pPr algn="l">
              <a:buFont typeface="Arial" panose="020B0604020202020204" pitchFamily="34" charset="0"/>
              <a:buChar char="•"/>
            </a:pPr>
            <a:r>
              <a:rPr lang="en-AU" sz="2400" b="0" i="0" u="none" strike="noStrike" dirty="0">
                <a:solidFill>
                  <a:srgbClr val="C9D1D9"/>
                </a:solidFill>
                <a:effectLst/>
                <a:latin typeface="-apple-system"/>
                <a:hlinkClick r:id="rId3"/>
              </a:rPr>
              <a:t>https://data.world/health/childhood-obesity-in-theus/workspace/file?filename=obesity_child_age.csv</a:t>
            </a:r>
            <a:endParaRPr lang="en-AU" sz="2400" b="0" i="0" dirty="0">
              <a:solidFill>
                <a:srgbClr val="C9D1D9"/>
              </a:solidFill>
              <a:effectLst/>
              <a:latin typeface="-apple-system"/>
            </a:endParaRPr>
          </a:p>
          <a:p>
            <a:pPr algn="l">
              <a:buFont typeface="Arial" panose="020B0604020202020204" pitchFamily="34" charset="0"/>
              <a:buChar char="•"/>
            </a:pPr>
            <a:r>
              <a:rPr lang="en-AU" sz="2400" b="0" i="0" u="none" strike="noStrike" dirty="0">
                <a:solidFill>
                  <a:srgbClr val="C9D1D9"/>
                </a:solidFill>
                <a:effectLst/>
                <a:latin typeface="-apple-system"/>
                <a:hlinkClick r:id="rId4"/>
              </a:rPr>
              <a:t>https://www.americashealthrankings.org/explore/annual/measure/obesity/state/ALL</a:t>
            </a:r>
            <a:endParaRPr lang="en-AU" sz="2400" b="0" i="0" dirty="0">
              <a:solidFill>
                <a:srgbClr val="C9D1D9"/>
              </a:solidFill>
              <a:effectLst/>
              <a:latin typeface="-apple-system"/>
            </a:endParaRPr>
          </a:p>
          <a:p>
            <a:pPr algn="l">
              <a:buFont typeface="Arial" panose="020B0604020202020204" pitchFamily="34" charset="0"/>
              <a:buChar char="•"/>
            </a:pPr>
            <a:r>
              <a:rPr lang="en-AU" sz="2400" b="0" i="0" u="none" strike="noStrike" dirty="0">
                <a:solidFill>
                  <a:srgbClr val="C9D1D9"/>
                </a:solidFill>
                <a:effectLst/>
                <a:latin typeface="-apple-system"/>
                <a:hlinkClick r:id="rId5"/>
              </a:rPr>
              <a:t>https://www.bts.gov/browse-statistical-products-and-data</a:t>
            </a:r>
            <a:endParaRPr lang="en-AU" sz="2400" b="0" i="0" dirty="0">
              <a:solidFill>
                <a:srgbClr val="C9D1D9"/>
              </a:solidFill>
              <a:effectLst/>
              <a:latin typeface="-apple-system"/>
            </a:endParaRPr>
          </a:p>
          <a:p>
            <a:endParaRPr lang="en-AU" sz="2400" dirty="0"/>
          </a:p>
        </p:txBody>
      </p:sp>
    </p:spTree>
    <p:extLst>
      <p:ext uri="{BB962C8B-B14F-4D97-AF65-F5344CB8AC3E}">
        <p14:creationId xmlns:p14="http://schemas.microsoft.com/office/powerpoint/2010/main" val="2770825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067-67F3-411A-971C-3BE3252E56BB}"/>
              </a:ext>
            </a:extLst>
          </p:cNvPr>
          <p:cNvSpPr>
            <a:spLocks noGrp="1"/>
          </p:cNvSpPr>
          <p:nvPr>
            <p:ph type="title"/>
          </p:nvPr>
        </p:nvSpPr>
        <p:spPr/>
        <p:txBody>
          <a:bodyPr/>
          <a:lstStyle/>
          <a:p>
            <a:r>
              <a:rPr lang="en-AU" dirty="0"/>
              <a:t>Research Questions</a:t>
            </a:r>
          </a:p>
        </p:txBody>
      </p:sp>
      <p:sp>
        <p:nvSpPr>
          <p:cNvPr id="3" name="Content Placeholder 2">
            <a:extLst>
              <a:ext uri="{FF2B5EF4-FFF2-40B4-BE49-F238E27FC236}">
                <a16:creationId xmlns:a16="http://schemas.microsoft.com/office/drawing/2014/main" id="{628DFA76-A66A-4613-A90C-E3FE78E3BF3B}"/>
              </a:ext>
            </a:extLst>
          </p:cNvPr>
          <p:cNvSpPr>
            <a:spLocks noGrp="1"/>
          </p:cNvSpPr>
          <p:nvPr>
            <p:ph idx="1"/>
          </p:nvPr>
        </p:nvSpPr>
        <p:spPr/>
        <p:txBody>
          <a:bodyPr>
            <a:noAutofit/>
          </a:bodyPr>
          <a:lstStyle/>
          <a:p>
            <a:pPr algn="l">
              <a:buFont typeface="+mj-lt"/>
              <a:buAutoNum type="arabicPeriod"/>
            </a:pPr>
            <a:r>
              <a:rPr lang="en-US" sz="2000" b="0" i="0" dirty="0">
                <a:solidFill>
                  <a:schemeClr val="tx1"/>
                </a:solidFill>
                <a:effectLst/>
                <a:latin typeface="-apple-system"/>
              </a:rPr>
              <a:t>The more accessible the fast-food restaurant the higher the obesity rate</a:t>
            </a:r>
          </a:p>
          <a:p>
            <a:pPr algn="l">
              <a:buFont typeface="+mj-lt"/>
              <a:buAutoNum type="arabicPeriod"/>
            </a:pPr>
            <a:r>
              <a:rPr lang="en-US" sz="2000" b="0" i="0" dirty="0">
                <a:solidFill>
                  <a:schemeClr val="tx1"/>
                </a:solidFill>
                <a:effectLst/>
                <a:latin typeface="-apple-system"/>
              </a:rPr>
              <a:t>The higher the population, the more the Fast food restaurants, hence higher the obesity rate</a:t>
            </a:r>
          </a:p>
          <a:p>
            <a:pPr algn="l">
              <a:buFont typeface="+mj-lt"/>
              <a:buAutoNum type="arabicPeriod"/>
            </a:pPr>
            <a:r>
              <a:rPr lang="en-US" sz="2000" b="0" i="0" dirty="0">
                <a:solidFill>
                  <a:schemeClr val="tx1"/>
                </a:solidFill>
                <a:effectLst/>
                <a:latin typeface="-apple-system"/>
              </a:rPr>
              <a:t>Is there any relation between mode of commute and obesity?</a:t>
            </a:r>
          </a:p>
          <a:p>
            <a:pPr algn="l">
              <a:buFont typeface="+mj-lt"/>
              <a:buAutoNum type="arabicPeriod"/>
            </a:pPr>
            <a:r>
              <a:rPr lang="en-US" sz="2000" b="0" i="0" dirty="0">
                <a:solidFill>
                  <a:schemeClr val="tx1"/>
                </a:solidFill>
                <a:effectLst/>
                <a:latin typeface="-apple-system"/>
              </a:rPr>
              <a:t>How many are walking for their day-to-day need?</a:t>
            </a:r>
          </a:p>
          <a:p>
            <a:pPr algn="l">
              <a:buFont typeface="+mj-lt"/>
              <a:buAutoNum type="arabicPeriod"/>
            </a:pPr>
            <a:r>
              <a:rPr lang="en-US" sz="2000" b="0" i="0" dirty="0">
                <a:solidFill>
                  <a:schemeClr val="tx1"/>
                </a:solidFill>
                <a:effectLst/>
                <a:latin typeface="-apple-system"/>
              </a:rPr>
              <a:t>The higher rate of physical activeness, the lower the obesity rate</a:t>
            </a:r>
          </a:p>
          <a:p>
            <a:pPr algn="l">
              <a:buFont typeface="+mj-lt"/>
              <a:buAutoNum type="arabicPeriod"/>
            </a:pPr>
            <a:r>
              <a:rPr lang="en-US" sz="2000" b="0" i="0" dirty="0">
                <a:solidFill>
                  <a:schemeClr val="tx1"/>
                </a:solidFill>
                <a:effectLst/>
                <a:latin typeface="-apple-system"/>
              </a:rPr>
              <a:t>The greater number of gyms in a state, the lower the obesity rate</a:t>
            </a:r>
          </a:p>
          <a:p>
            <a:pPr algn="l">
              <a:buFont typeface="+mj-lt"/>
              <a:buAutoNum type="arabicPeriod"/>
            </a:pPr>
            <a:r>
              <a:rPr lang="en-US" sz="2000" b="0" i="0" dirty="0">
                <a:solidFill>
                  <a:schemeClr val="tx1"/>
                </a:solidFill>
                <a:effectLst/>
                <a:latin typeface="-apple-system"/>
              </a:rPr>
              <a:t>Older generation tend to have higher rate of obesity than younger generation</a:t>
            </a:r>
          </a:p>
          <a:p>
            <a:pPr algn="l">
              <a:buFont typeface="+mj-lt"/>
              <a:buAutoNum type="arabicPeriod"/>
            </a:pPr>
            <a:r>
              <a:rPr lang="en-US" sz="2000" b="0" i="0" dirty="0">
                <a:solidFill>
                  <a:schemeClr val="tx1"/>
                </a:solidFill>
                <a:effectLst/>
                <a:latin typeface="-apple-system"/>
              </a:rPr>
              <a:t>The higher income, the lower obesity rate</a:t>
            </a:r>
          </a:p>
        </p:txBody>
      </p:sp>
    </p:spTree>
    <p:extLst>
      <p:ext uri="{BB962C8B-B14F-4D97-AF65-F5344CB8AC3E}">
        <p14:creationId xmlns:p14="http://schemas.microsoft.com/office/powerpoint/2010/main" val="337961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4D74E-8405-4649-BE43-7465A4A03063}"/>
              </a:ext>
            </a:extLst>
          </p:cNvPr>
          <p:cNvSpPr>
            <a:spLocks noGrp="1"/>
          </p:cNvSpPr>
          <p:nvPr>
            <p:ph type="title"/>
          </p:nvPr>
        </p:nvSpPr>
        <p:spPr>
          <a:xfrm>
            <a:off x="838200" y="365126"/>
            <a:ext cx="10515600" cy="977114"/>
          </a:xfrm>
        </p:spPr>
        <p:txBody>
          <a:bodyPr>
            <a:normAutofit/>
          </a:bodyPr>
          <a:lstStyle/>
          <a:p>
            <a:r>
              <a:rPr lang="en-AU" sz="2000" dirty="0"/>
              <a:t>Distribution of obesity rate across USA.</a:t>
            </a:r>
            <a:br>
              <a:rPr lang="en-AU" sz="2000" dirty="0"/>
            </a:br>
            <a:r>
              <a:rPr lang="en-AU" sz="2000" dirty="0"/>
              <a:t>Average Rate of Obesity : 31.5%</a:t>
            </a:r>
          </a:p>
        </p:txBody>
      </p:sp>
      <p:pic>
        <p:nvPicPr>
          <p:cNvPr id="5" name="Content Placeholder 4" descr="Chart&#10;&#10;Description automatically generated">
            <a:extLst>
              <a:ext uri="{FF2B5EF4-FFF2-40B4-BE49-F238E27FC236}">
                <a16:creationId xmlns:a16="http://schemas.microsoft.com/office/drawing/2014/main" id="{ED41286E-0117-4927-9A43-A0BC457FD3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086" y="1949609"/>
            <a:ext cx="10997536" cy="4802187"/>
          </a:xfrm>
        </p:spPr>
      </p:pic>
    </p:spTree>
    <p:extLst>
      <p:ext uri="{BB962C8B-B14F-4D97-AF65-F5344CB8AC3E}">
        <p14:creationId xmlns:p14="http://schemas.microsoft.com/office/powerpoint/2010/main" val="237851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p&#10;&#10;Description automatically generated">
            <a:extLst>
              <a:ext uri="{FF2B5EF4-FFF2-40B4-BE49-F238E27FC236}">
                <a16:creationId xmlns:a16="http://schemas.microsoft.com/office/drawing/2014/main" id="{640F2315-AB71-4335-AF06-6671C37F1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9012" y="0"/>
            <a:ext cx="10934700" cy="6875969"/>
          </a:xfrm>
        </p:spPr>
      </p:pic>
      <p:sp>
        <p:nvSpPr>
          <p:cNvPr id="13" name="Title 1">
            <a:extLst>
              <a:ext uri="{FF2B5EF4-FFF2-40B4-BE49-F238E27FC236}">
                <a16:creationId xmlns:a16="http://schemas.microsoft.com/office/drawing/2014/main" id="{AF18BC6A-CE06-4B55-8570-4ABF702EA918}"/>
              </a:ext>
            </a:extLst>
          </p:cNvPr>
          <p:cNvSpPr>
            <a:spLocks noGrp="1"/>
          </p:cNvSpPr>
          <p:nvPr>
            <p:ph type="title"/>
          </p:nvPr>
        </p:nvSpPr>
        <p:spPr>
          <a:xfrm>
            <a:off x="1486407" y="2914916"/>
            <a:ext cx="2565475" cy="1325563"/>
          </a:xfrm>
          <a:solidFill>
            <a:schemeClr val="tx1">
              <a:alpha val="50000"/>
            </a:schemeClr>
          </a:solidFill>
        </p:spPr>
        <p:txBody>
          <a:bodyPr/>
          <a:lstStyle/>
          <a:p>
            <a:r>
              <a:rPr lang="en-AU" dirty="0"/>
              <a:t>Obesity Heatmap</a:t>
            </a:r>
          </a:p>
        </p:txBody>
      </p:sp>
    </p:spTree>
    <p:extLst>
      <p:ext uri="{BB962C8B-B14F-4D97-AF65-F5344CB8AC3E}">
        <p14:creationId xmlns:p14="http://schemas.microsoft.com/office/powerpoint/2010/main" val="3293166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a:xfrm>
            <a:off x="1583579" y="838200"/>
            <a:ext cx="8761413" cy="706964"/>
          </a:xfrm>
        </p:spPr>
        <p:txBody>
          <a:bodyPr/>
          <a:lstStyle/>
          <a:p>
            <a:r>
              <a:rPr lang="en-AU" b="1" u="sng" dirty="0"/>
              <a:t>FACTS (Obesity):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lstStyle/>
          <a:p>
            <a:pPr algn="l"/>
            <a:r>
              <a:rPr lang="en-US" b="0" i="0" dirty="0">
                <a:solidFill>
                  <a:srgbClr val="333333"/>
                </a:solidFill>
                <a:effectLst/>
                <a:latin typeface="open-sans"/>
              </a:rPr>
              <a:t>Studies have shown that this rise of obesity among the world population could be attributed to an increase in calorie intake coupled with lack of adequate physical activity.</a:t>
            </a:r>
          </a:p>
          <a:p>
            <a:pPr algn="l"/>
            <a:r>
              <a:rPr lang="en-US" b="0" i="0" dirty="0">
                <a:solidFill>
                  <a:srgbClr val="333333"/>
                </a:solidFill>
                <a:effectLst/>
                <a:latin typeface="open-sans"/>
              </a:rPr>
              <a:t>Results from the analysis of data from the National Health and Nutrition Examination Survey indicate increases in quantity and energy density of foods consumed in the United States.</a:t>
            </a:r>
          </a:p>
          <a:p>
            <a:pPr algn="l"/>
            <a:r>
              <a:rPr lang="en-US" b="0" i="0" dirty="0">
                <a:solidFill>
                  <a:srgbClr val="333333"/>
                </a:solidFill>
                <a:effectLst/>
                <a:latin typeface="open-sans"/>
              </a:rPr>
              <a:t>Studies have shown that in the US per capita calorie intake increased by more than 300 kilocalories (kcal) among the entire population from 1985 through 2002. The numbers have only risen over the past decade.</a:t>
            </a:r>
          </a:p>
          <a:p>
            <a:endParaRPr lang="en-AU" b="1" u="sng" dirty="0"/>
          </a:p>
        </p:txBody>
      </p:sp>
    </p:spTree>
    <p:extLst>
      <p:ext uri="{BB962C8B-B14F-4D97-AF65-F5344CB8AC3E}">
        <p14:creationId xmlns:p14="http://schemas.microsoft.com/office/powerpoint/2010/main" val="3926314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2F59E-1862-427E-8C22-B2103F3CCD2F}"/>
              </a:ext>
            </a:extLst>
          </p:cNvPr>
          <p:cNvSpPr>
            <a:spLocks noGrp="1"/>
          </p:cNvSpPr>
          <p:nvPr>
            <p:ph type="title"/>
          </p:nvPr>
        </p:nvSpPr>
        <p:spPr/>
        <p:txBody>
          <a:bodyPr/>
          <a:lstStyle/>
          <a:p>
            <a:r>
              <a:rPr lang="en-AU" b="1" u="sng" dirty="0"/>
              <a:t>FASTFOOD FACTS (US STUDY):</a:t>
            </a:r>
          </a:p>
        </p:txBody>
      </p:sp>
      <p:sp>
        <p:nvSpPr>
          <p:cNvPr id="3" name="Content Placeholder 2">
            <a:extLst>
              <a:ext uri="{FF2B5EF4-FFF2-40B4-BE49-F238E27FC236}">
                <a16:creationId xmlns:a16="http://schemas.microsoft.com/office/drawing/2014/main" id="{B78AFBA1-5D70-4C9D-B170-19FAE5F34C2C}"/>
              </a:ext>
            </a:extLst>
          </p:cNvPr>
          <p:cNvSpPr>
            <a:spLocks noGrp="1"/>
          </p:cNvSpPr>
          <p:nvPr>
            <p:ph idx="1"/>
          </p:nvPr>
        </p:nvSpPr>
        <p:spPr/>
        <p:txBody>
          <a:bodyPr>
            <a:normAutofit fontScale="92500" lnSpcReduction="10000"/>
          </a:bodyPr>
          <a:lstStyle/>
          <a:p>
            <a:pPr algn="l"/>
            <a:r>
              <a:rPr lang="en-US" sz="1700" b="0" i="0" dirty="0">
                <a:solidFill>
                  <a:srgbClr val="000000"/>
                </a:solidFill>
                <a:effectLst/>
                <a:latin typeface="open-sans"/>
              </a:rPr>
              <a:t>In 2018-19, the National Center for Health Statistics reported that 36.6% of adults consumed fast food on a given day. This means that, daily, one out of three Americans will choose to visit a fast-food restaurant. The alarming data from the </a:t>
            </a:r>
            <a:r>
              <a:rPr lang="en-US" sz="1700" b="0" i="0" u="none" strike="noStrike" dirty="0">
                <a:solidFill>
                  <a:srgbClr val="15417C"/>
                </a:solidFill>
                <a:effectLst/>
                <a:latin typeface="open-sans"/>
                <a:hlinkClick r:id="rId2"/>
              </a:rPr>
              <a:t>National Health and Nutrition Examination Survey</a:t>
            </a:r>
            <a:r>
              <a:rPr lang="en-US" sz="1700" b="0" i="0" dirty="0">
                <a:solidFill>
                  <a:srgbClr val="000000"/>
                </a:solidFill>
                <a:effectLst/>
                <a:latin typeface="open-sans"/>
              </a:rPr>
              <a:t>, released by the CDC</a:t>
            </a:r>
          </a:p>
          <a:p>
            <a:r>
              <a:rPr lang="en-US" sz="1700" i="0" dirty="0">
                <a:solidFill>
                  <a:srgbClr val="2B2B2B"/>
                </a:solidFill>
                <a:effectLst/>
                <a:latin typeface="open-sans"/>
              </a:rPr>
              <a:t>Annual Fast-Food Revenue in the US is $110 Billion</a:t>
            </a:r>
          </a:p>
          <a:p>
            <a:r>
              <a:rPr lang="en-US" sz="1700" i="0" dirty="0">
                <a:solidFill>
                  <a:srgbClr val="2B2B2B"/>
                </a:solidFill>
                <a:effectLst/>
                <a:latin typeface="open-sans"/>
              </a:rPr>
              <a:t>A Third of Children Eat Fast Food on a Daily Basis</a:t>
            </a:r>
          </a:p>
          <a:p>
            <a:r>
              <a:rPr lang="en-US" sz="1700" i="0" dirty="0">
                <a:solidFill>
                  <a:srgbClr val="2B2B2B"/>
                </a:solidFill>
                <a:effectLst/>
                <a:latin typeface="open-sans"/>
              </a:rPr>
              <a:t>The Fast-Food Consumption Rate Hasn’t Changed in 15 Years</a:t>
            </a:r>
          </a:p>
          <a:p>
            <a:r>
              <a:rPr lang="en-US" sz="1700" i="0" dirty="0">
                <a:solidFill>
                  <a:srgbClr val="2B2B2B"/>
                </a:solidFill>
                <a:effectLst/>
                <a:latin typeface="open-sans"/>
              </a:rPr>
              <a:t>Children See 3-5 Fast Food Ads Per Day</a:t>
            </a:r>
          </a:p>
          <a:p>
            <a:r>
              <a:rPr lang="en-US" sz="1700" b="0" i="0" dirty="0">
                <a:solidFill>
                  <a:srgbClr val="000000"/>
                </a:solidFill>
                <a:effectLst/>
                <a:latin typeface="open-sans"/>
              </a:rPr>
              <a:t>The </a:t>
            </a:r>
            <a:r>
              <a:rPr lang="en-US" sz="1700" b="0" i="0" u="none" strike="noStrike" dirty="0">
                <a:solidFill>
                  <a:srgbClr val="184B90"/>
                </a:solidFill>
                <a:effectLst/>
                <a:latin typeface="open-sans"/>
                <a:hlinkClick r:id="rId3"/>
              </a:rPr>
              <a:t>dangers of regular fast food consumption</a:t>
            </a:r>
            <a:r>
              <a:rPr lang="en-US" sz="1700" b="0" i="0" dirty="0">
                <a:solidFill>
                  <a:srgbClr val="000000"/>
                </a:solidFill>
                <a:effectLst/>
                <a:latin typeface="open-sans"/>
              </a:rPr>
              <a:t> are widely known. This often-processed food, which is high in fat, sugar, and empty calories, is historically linked to obesity, heart disease, diabetes, digestive issues, and even cancer. However, even an infrequent consumption of fast food may exacerbate gastroenterological problems, turning them into a </a:t>
            </a:r>
            <a:r>
              <a:rPr lang="en-US" sz="1700" b="0" i="0" u="none" strike="noStrike" dirty="0">
                <a:solidFill>
                  <a:srgbClr val="184B90"/>
                </a:solidFill>
                <a:effectLst/>
                <a:latin typeface="open-sans"/>
                <a:hlinkClick r:id="rId4"/>
              </a:rPr>
              <a:t>disorder such as GERD</a:t>
            </a:r>
            <a:r>
              <a:rPr lang="en-US" sz="1700" b="0" i="0" dirty="0">
                <a:solidFill>
                  <a:srgbClr val="000000"/>
                </a:solidFill>
                <a:effectLst/>
                <a:latin typeface="open-sans"/>
              </a:rPr>
              <a:t>.</a:t>
            </a:r>
          </a:p>
          <a:p>
            <a:endParaRPr lang="en-US" sz="1700" i="0" dirty="0">
              <a:solidFill>
                <a:srgbClr val="2B2B2B"/>
              </a:solidFill>
              <a:effectLst/>
              <a:latin typeface="open-sans"/>
            </a:endParaRPr>
          </a:p>
          <a:p>
            <a:endParaRPr lang="en-US" i="0" dirty="0">
              <a:solidFill>
                <a:srgbClr val="2B2B2B"/>
              </a:solidFill>
              <a:effectLst/>
              <a:latin typeface="Calibre"/>
            </a:endParaRPr>
          </a:p>
          <a:p>
            <a:pPr algn="l"/>
            <a:endParaRPr lang="en-US" b="0" i="0" dirty="0">
              <a:solidFill>
                <a:srgbClr val="000000"/>
              </a:solidFill>
              <a:effectLst/>
              <a:latin typeface="Muli"/>
            </a:endParaRPr>
          </a:p>
          <a:p>
            <a:endParaRPr lang="en-AU" b="1" u="sng" dirty="0"/>
          </a:p>
        </p:txBody>
      </p:sp>
    </p:spTree>
    <p:extLst>
      <p:ext uri="{BB962C8B-B14F-4D97-AF65-F5344CB8AC3E}">
        <p14:creationId xmlns:p14="http://schemas.microsoft.com/office/powerpoint/2010/main" val="1606014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397</TotalTime>
  <Words>1852</Words>
  <Application>Microsoft Office PowerPoint</Application>
  <PresentationFormat>Widescreen</PresentationFormat>
  <Paragraphs>139</Paragraphs>
  <Slides>24</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24</vt:i4>
      </vt:variant>
    </vt:vector>
  </HeadingPairs>
  <TitlesOfParts>
    <vt:vector size="40" baseType="lpstr">
      <vt:lpstr>-apple-system</vt:lpstr>
      <vt:lpstr>Calibre</vt:lpstr>
      <vt:lpstr>Century Gothic (Body)</vt:lpstr>
      <vt:lpstr>Helvetica Neue</vt:lpstr>
      <vt:lpstr>Muli</vt:lpstr>
      <vt:lpstr>open-sans</vt:lpstr>
      <vt:lpstr>Proxima Nova</vt:lpstr>
      <vt:lpstr>Slack-Lato</vt:lpstr>
      <vt:lpstr>Arial</vt:lpstr>
      <vt:lpstr>Arial</vt:lpstr>
      <vt:lpstr>Calibri</vt:lpstr>
      <vt:lpstr>Century Gothic</vt:lpstr>
      <vt:lpstr>Courier New</vt:lpstr>
      <vt:lpstr>Wingdings</vt:lpstr>
      <vt:lpstr>Wingdings 3</vt:lpstr>
      <vt:lpstr>Ion Boardroom</vt:lpstr>
      <vt:lpstr>Obesity, Obesity, Obesity</vt:lpstr>
      <vt:lpstr>Project Introduction </vt:lpstr>
      <vt:lpstr>Scope of Data and Research </vt:lpstr>
      <vt:lpstr>Data Sources</vt:lpstr>
      <vt:lpstr>Research Questions</vt:lpstr>
      <vt:lpstr>Distribution of obesity rate across USA. Average Rate of Obesity : 31.5%</vt:lpstr>
      <vt:lpstr>Obesity Heatmap</vt:lpstr>
      <vt:lpstr>FACTS (Obesity):</vt:lpstr>
      <vt:lpstr>FASTFOOD FACTS (US STUDY):</vt:lpstr>
      <vt:lpstr>RELATIONSHIP (OBESITY VS FAST FOOD)</vt:lpstr>
      <vt:lpstr>RELATIONSHIP (POPULATION VS FAST FOOD RESTAURANTS)</vt:lpstr>
      <vt:lpstr>CONCLUSION / RESULTS</vt:lpstr>
      <vt:lpstr>Distribution of Mode of Commute</vt:lpstr>
      <vt:lpstr>Regression plot Public Transport and walking</vt:lpstr>
      <vt:lpstr>PowerPoint Presentation</vt:lpstr>
      <vt:lpstr>Reference</vt:lpstr>
      <vt:lpstr>Result</vt:lpstr>
      <vt:lpstr>The higher rate of physical activeness, the lower the obesity rate </vt:lpstr>
      <vt:lpstr>The greater number of gyms in a state, the lower the obesity rate More gyms, more active, hence lower obesity?</vt:lpstr>
      <vt:lpstr>Obesity rate by Age, Gender, Ethic and Income</vt:lpstr>
      <vt:lpstr>PowerPoint Presentation</vt:lpstr>
      <vt:lpstr>Age Group</vt:lpstr>
      <vt:lpstr>Gender group</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Obesity, Obesity, Obesity</dc:title>
  <dc:creator>Fx Foo</dc:creator>
  <cp:lastModifiedBy>Fx Foo</cp:lastModifiedBy>
  <cp:revision>33</cp:revision>
  <dcterms:created xsi:type="dcterms:W3CDTF">2021-05-02T05:48:45Z</dcterms:created>
  <dcterms:modified xsi:type="dcterms:W3CDTF">2021-05-04T13:22:08Z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NKantanong@slb.com</vt:lpwstr>
  </property>
  <property fmtid="{D5CDD505-2E9C-101B-9397-08002B2CF9AE}" pid="5" name="MSIP_Label_585f1f62-8d2b-4457-869c-0a13c6549635_SetDate">
    <vt:lpwstr>2021-05-04T08:56:41.7186132Z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c8ea9506-18dc-47e0-8bfb-49218466b1e3</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NKantanong@slb.com</vt:lpwstr>
  </property>
  <property fmtid="{D5CDD505-2E9C-101B-9397-08002B2CF9AE}" pid="13" name="MSIP_Label_8bb759f6-5337-4dc5-b19b-e74b6da11f8f_SetDate">
    <vt:lpwstr>2021-05-04T08:56:41.7186132Z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c8ea9506-18dc-47e0-8bfb-49218466b1e3</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