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6" r:id="rId6"/>
    <p:sldId id="262" r:id="rId7"/>
    <p:sldId id="263" r:id="rId8"/>
    <p:sldId id="277" r:id="rId9"/>
    <p:sldId id="276" r:id="rId10"/>
    <p:sldId id="274" r:id="rId11"/>
    <p:sldId id="268" r:id="rId12"/>
    <p:sldId id="260" r:id="rId13"/>
    <p:sldId id="261"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CD8A-DB00-4C6E-B29F-49165F9DB023}"/>
              </a:ext>
            </a:extLst>
          </p:cNvPr>
          <p:cNvSpPr>
            <a:spLocks noGrp="1"/>
          </p:cNvSpPr>
          <p:nvPr>
            <p:ph type="title"/>
          </p:nvPr>
        </p:nvSpPr>
        <p:spPr/>
        <p:txBody>
          <a:bodyPr/>
          <a:lstStyle/>
          <a:p>
            <a:r>
              <a:rPr lang="en-AU" dirty="0"/>
              <a:t>Reference</a:t>
            </a:r>
          </a:p>
        </p:txBody>
      </p:sp>
      <p:sp>
        <p:nvSpPr>
          <p:cNvPr id="4" name="Rectangle 1">
            <a:extLst>
              <a:ext uri="{FF2B5EF4-FFF2-40B4-BE49-F238E27FC236}">
                <a16:creationId xmlns:a16="http://schemas.microsoft.com/office/drawing/2014/main" id="{BCC13800-5672-46E0-B197-229EB72FA830}"/>
              </a:ext>
            </a:extLst>
          </p:cNvPr>
          <p:cNvSpPr>
            <a:spLocks noGrp="1" noChangeArrowheads="1"/>
          </p:cNvSpPr>
          <p:nvPr>
            <p:ph idx="1"/>
          </p:nvPr>
        </p:nvSpPr>
        <p:spPr bwMode="auto">
          <a:xfrm>
            <a:off x="341832" y="3167748"/>
            <a:ext cx="10706469" cy="228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Neue"/>
              </a:rPr>
              <a:t>Based on the study conducted by Li Ming Wen and Chris </a:t>
            </a:r>
            <a:r>
              <a:rPr lang="en-US" sz="1200" dirty="0" err="1">
                <a:solidFill>
                  <a:srgbClr val="000000"/>
                </a:solidFill>
                <a:latin typeface="Helvetica Neue"/>
              </a:rPr>
              <a:t>Rissel</a:t>
            </a:r>
            <a:r>
              <a:rPr lang="en-US" sz="1200" dirty="0">
                <a:solidFill>
                  <a:srgbClr val="000000"/>
                </a:solidFill>
                <a:latin typeface="Helvetica Neue"/>
              </a:rPr>
              <a:t> on</a:t>
            </a:r>
            <a:br>
              <a:rPr lang="en-US" sz="1200" dirty="0">
                <a:solidFill>
                  <a:srgbClr val="000000"/>
                </a:solidFill>
                <a:latin typeface="Helvetica Neue"/>
              </a:rPr>
            </a:br>
            <a:r>
              <a:rPr lang="en-US" sz="1200" dirty="0">
                <a:solidFill>
                  <a:srgbClr val="000000"/>
                </a:solidFill>
                <a:latin typeface="Helvetica Neue"/>
              </a:rPr>
              <a:t>Inverse associations between cycling to work, public transport, and overweight and obesity: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Neue"/>
              </a:rPr>
              <a:t>Findings from a population based study in Australia link : </a:t>
            </a:r>
            <a:r>
              <a:rPr lang="en-US" sz="1200" u="sng" dirty="0">
                <a:solidFill>
                  <a:srgbClr val="296EAA"/>
                </a:solidFill>
                <a:latin typeface="Helvetica Neue"/>
                <a:hlinkClick r:id="rId2"/>
              </a:rPr>
              <a:t>https://www.sciencedirect.com/science/article/abs/pii/S0091743507003714</a:t>
            </a:r>
            <a:r>
              <a:rPr lang="en-US" sz="1200" dirty="0">
                <a:solidFill>
                  <a:srgbClr val="000000"/>
                </a:solidFill>
                <a:latin typeface="Helvetica Neue"/>
              </a:rPr>
              <a:t> </a:t>
            </a:r>
          </a:p>
          <a:p>
            <a:pPr marL="0" indent="0" algn="l">
              <a:buNone/>
            </a:pPr>
            <a:r>
              <a:rPr lang="en-US" sz="1200" dirty="0">
                <a:solidFill>
                  <a:srgbClr val="000000"/>
                </a:solidFill>
                <a:latin typeface="Helvetica Neue"/>
              </a:rPr>
              <a:t>Health Promotion Service, Sydney South West Area Health Service, Level 9, King George V Building, Missenden Road, Camperdown, NSW 2050, Australia</a:t>
            </a:r>
            <a:br>
              <a:rPr lang="en-US" sz="1200" dirty="0">
                <a:solidFill>
                  <a:srgbClr val="000000"/>
                </a:solidFill>
                <a:latin typeface="Helvetica Neue"/>
              </a:rPr>
            </a:br>
            <a:r>
              <a:rPr lang="en-US" sz="1200" b="0" dirty="0">
                <a:solidFill>
                  <a:srgbClr val="505050"/>
                </a:solidFill>
                <a:effectLst/>
                <a:latin typeface="Helvetica Neue"/>
              </a:rPr>
              <a:t>Methods.</a:t>
            </a:r>
          </a:p>
          <a:p>
            <a:pPr marL="0" indent="0" algn="l">
              <a:buNone/>
            </a:pPr>
            <a:r>
              <a:rPr lang="en-US" sz="1200" b="0" dirty="0">
                <a:solidFill>
                  <a:srgbClr val="2E2E2E"/>
                </a:solidFill>
                <a:effectLst/>
                <a:latin typeface="Helvetica Neue"/>
              </a:rPr>
              <a:t>The study was conducted using data from a representative sample of 6810 respondents who reported being in the workforce, extracted from the 2003 New South Wales Adult Health Survey, Australia. </a:t>
            </a:r>
            <a:r>
              <a:rPr lang="en-US" sz="1200" dirty="0">
                <a:solidFill>
                  <a:schemeClr val="tx1"/>
                </a:solidFill>
                <a:latin typeface="Helvetica Neue"/>
              </a:rPr>
              <a:t>Logistic regression </a:t>
            </a:r>
            <a:r>
              <a:rPr lang="en-US" sz="1200" b="0" dirty="0">
                <a:solidFill>
                  <a:srgbClr val="2E2E2E"/>
                </a:solidFill>
                <a:effectLst/>
                <a:latin typeface="Helvetica Neue"/>
              </a:rPr>
              <a:t>modeling adjusted for potential confounders.</a:t>
            </a:r>
          </a:p>
          <a:p>
            <a:pPr marL="0" marR="0" lvl="0" indent="0" algn="l" defTabSz="914400" rtl="0" eaLnBrk="0" fontAlgn="base" latinLnBrk="0" hangingPunct="0">
              <a:lnSpc>
                <a:spcPct val="100000"/>
              </a:lnSpc>
              <a:spcBef>
                <a:spcPct val="0"/>
              </a:spcBef>
              <a:spcAft>
                <a:spcPct val="0"/>
              </a:spcAft>
              <a:buClrTx/>
              <a:buSzTx/>
              <a:buFontTx/>
              <a:buNone/>
              <a:tabLst/>
            </a:pPr>
            <a:br>
              <a:rPr lang="en-US" sz="1200" dirty="0">
                <a:solidFill>
                  <a:srgbClr val="000000"/>
                </a:solidFill>
                <a:latin typeface="Helvetica Neue"/>
              </a:rPr>
            </a:br>
            <a:r>
              <a:rPr lang="en-US" sz="1200" dirty="0">
                <a:solidFill>
                  <a:srgbClr val="000000"/>
                </a:solidFill>
                <a:latin typeface="Helvetica Neue"/>
              </a:rPr>
              <a:t>1. Population using public transport to work were significantly less likely to be overweight and obese. </a:t>
            </a:r>
            <a:br>
              <a:rPr lang="en-US" sz="1200" dirty="0">
                <a:solidFill>
                  <a:srgbClr val="000000"/>
                </a:solidFill>
                <a:latin typeface="Helvetica Neue"/>
              </a:rPr>
            </a:br>
            <a:r>
              <a:rPr lang="en-US" sz="1200" dirty="0">
                <a:solidFill>
                  <a:srgbClr val="000000"/>
                </a:solidFill>
                <a:latin typeface="Helvetica Neue"/>
              </a:rPr>
              <a:t>2. It is clearly visibly that there is a moderate negative correlation between the use if public transport and the obesity rate. </a:t>
            </a:r>
            <a:br>
              <a:rPr lang="en-US" sz="1200" dirty="0">
                <a:solidFill>
                  <a:srgbClr val="000000"/>
                </a:solidFill>
                <a:latin typeface="Helvetica Neue"/>
              </a:rPr>
            </a:br>
            <a:r>
              <a:rPr lang="en-US" sz="1200" dirty="0">
                <a:solidFill>
                  <a:srgbClr val="000000"/>
                </a:solidFill>
                <a:latin typeface="Helvetica Neue"/>
              </a:rPr>
              <a:t>3. It is clearly visibly that there is a strong positive correlation between the use of personal vehicle and the obesity rate.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77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Obesity rate by Age, Gender, Ethic and Income</a:t>
            </a:r>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Age Group</a:t>
            </a:r>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Gender group</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THANK YOU</a:t>
            </a:r>
          </a:p>
        </p:txBody>
      </p:sp>
    </p:spTree>
    <p:extLst>
      <p:ext uri="{BB962C8B-B14F-4D97-AF65-F5344CB8AC3E}">
        <p14:creationId xmlns:p14="http://schemas.microsoft.com/office/powerpoint/2010/main" val="417271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835732"/>
            <a:ext cx="5485714" cy="3657143"/>
          </a:xfr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78130"/>
            <a:ext cx="493769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Public transport is -0.43 </a:t>
            </a: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
        <p:nvSpPr>
          <p:cNvPr id="4" name="Title 3">
            <a:extLst>
              <a:ext uri="{FF2B5EF4-FFF2-40B4-BE49-F238E27FC236}">
                <a16:creationId xmlns:a16="http://schemas.microsoft.com/office/drawing/2014/main" id="{C2EFDD0D-CCD3-4B09-974A-A57182DC7F6D}"/>
              </a:ext>
            </a:extLst>
          </p:cNvPr>
          <p:cNvSpPr>
            <a:spLocks noGrp="1"/>
          </p:cNvSpPr>
          <p:nvPr>
            <p:ph type="title"/>
          </p:nvPr>
        </p:nvSpPr>
        <p:spPr/>
        <p:txBody>
          <a:bodyPr/>
          <a:lstStyle/>
          <a:p>
            <a:r>
              <a:rPr lang="en-AU" sz="2800" dirty="0"/>
              <a:t>Regression plot Public Transport and walking</a:t>
            </a:r>
          </a:p>
        </p:txBody>
      </p:sp>
      <p:pic>
        <p:nvPicPr>
          <p:cNvPr id="11" name="Content Placeholder 4" descr="Chart, scatter chart&#10;&#10;Description automatically generated">
            <a:extLst>
              <a:ext uri="{FF2B5EF4-FFF2-40B4-BE49-F238E27FC236}">
                <a16:creationId xmlns:a16="http://schemas.microsoft.com/office/drawing/2014/main" id="{EA029240-941F-4D43-B31E-434558A9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574" y="2851719"/>
            <a:ext cx="5485714" cy="3657143"/>
          </a:xfrm>
          <a:prstGeom prst="rect">
            <a:avLst/>
          </a:prstGeom>
        </p:spPr>
      </p:pic>
      <p:sp>
        <p:nvSpPr>
          <p:cNvPr id="13" name="Rectangle 4">
            <a:extLst>
              <a:ext uri="{FF2B5EF4-FFF2-40B4-BE49-F238E27FC236}">
                <a16:creationId xmlns:a16="http://schemas.microsoft.com/office/drawing/2014/main" id="{4E4AA9AA-DDE3-4DFF-B0DF-F6C0470D94AA}"/>
              </a:ext>
            </a:extLst>
          </p:cNvPr>
          <p:cNvSpPr>
            <a:spLocks noChangeArrowheads="1"/>
          </p:cNvSpPr>
          <p:nvPr/>
        </p:nvSpPr>
        <p:spPr bwMode="auto">
          <a:xfrm>
            <a:off x="6662257" y="2651066"/>
            <a:ext cx="437735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Walked is -0.49 </a:t>
            </a:r>
          </a:p>
        </p:txBody>
      </p:sp>
    </p:spTree>
    <p:extLst>
      <p:ext uri="{BB962C8B-B14F-4D97-AF65-F5344CB8AC3E}">
        <p14:creationId xmlns:p14="http://schemas.microsoft.com/office/powerpoint/2010/main" val="234835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pic>
        <p:nvPicPr>
          <p:cNvPr id="8" name="Picture 7" descr="Chart, scatter chart&#10;&#10;Description automatically generated">
            <a:extLst>
              <a:ext uri="{FF2B5EF4-FFF2-40B4-BE49-F238E27FC236}">
                <a16:creationId xmlns:a16="http://schemas.microsoft.com/office/drawing/2014/main" id="{7BEFBA9A-D9B7-426B-9FA0-E83E8C82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60" y="2869439"/>
            <a:ext cx="5485714" cy="3657143"/>
          </a:xfrm>
          <a:prstGeom prst="rect">
            <a:avLst/>
          </a:prstGeom>
        </p:spPr>
      </p:pic>
      <p:sp>
        <p:nvSpPr>
          <p:cNvPr id="4" name="Content Placeholder 3">
            <a:extLst>
              <a:ext uri="{FF2B5EF4-FFF2-40B4-BE49-F238E27FC236}">
                <a16:creationId xmlns:a16="http://schemas.microsoft.com/office/drawing/2014/main" id="{A1033EC1-BE6B-425D-B817-2CF0AF701E1E}"/>
              </a:ext>
            </a:extLst>
          </p:cNvPr>
          <p:cNvSpPr>
            <a:spLocks noGrp="1"/>
          </p:cNvSpPr>
          <p:nvPr>
            <p:ph idx="1"/>
          </p:nvPr>
        </p:nvSpPr>
        <p:spPr>
          <a:xfrm>
            <a:off x="1154954" y="2603499"/>
            <a:ext cx="9524231" cy="39631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The correlation coefficient between obesity and Drove alone is 0.68</a:t>
            </a:r>
          </a:p>
          <a:p>
            <a:endParaRPr lang="en-AU" dirty="0"/>
          </a:p>
        </p:txBody>
      </p:sp>
      <p:sp>
        <p:nvSpPr>
          <p:cNvPr id="10" name="TextBox 9">
            <a:extLst>
              <a:ext uri="{FF2B5EF4-FFF2-40B4-BE49-F238E27FC236}">
                <a16:creationId xmlns:a16="http://schemas.microsoft.com/office/drawing/2014/main" id="{B6111945-A3D8-4BD0-9C64-5708589EC0D3}"/>
              </a:ext>
            </a:extLst>
          </p:cNvPr>
          <p:cNvSpPr txBox="1"/>
          <p:nvPr/>
        </p:nvSpPr>
        <p:spPr>
          <a:xfrm>
            <a:off x="3357714" y="1020837"/>
            <a:ext cx="5070619" cy="523220"/>
          </a:xfrm>
          <a:prstGeom prst="rect">
            <a:avLst/>
          </a:prstGeom>
          <a:noFill/>
        </p:spPr>
        <p:txBody>
          <a:bodyPr wrap="none" rtlCol="0">
            <a:spAutoFit/>
          </a:bodyPr>
          <a:lstStyle/>
          <a:p>
            <a:r>
              <a:rPr lang="en-AU" sz="2800" dirty="0">
                <a:solidFill>
                  <a:schemeClr val="bg1"/>
                </a:solidFill>
              </a:rPr>
              <a:t>Regression plot Drove Alone</a:t>
            </a:r>
          </a:p>
        </p:txBody>
      </p:sp>
    </p:spTree>
    <p:extLst>
      <p:ext uri="{BB962C8B-B14F-4D97-AF65-F5344CB8AC3E}">
        <p14:creationId xmlns:p14="http://schemas.microsoft.com/office/powerpoint/2010/main" val="2113969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TotalTime>
  <Words>1190</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Arial</vt:lpstr>
      <vt:lpstr>Calibri</vt:lpstr>
      <vt:lpstr>Century Gothic</vt:lpstr>
      <vt:lpstr>Century Gothic (Body)</vt:lpstr>
      <vt:lpstr>Helvetica Neue</vt:lpstr>
      <vt:lpstr>Wingdings 3</vt:lpstr>
      <vt:lpstr>Ion Boardroom</vt:lpstr>
      <vt:lpstr>Obesity, Obesity, Obesity</vt:lpstr>
      <vt:lpstr>Project Introduction </vt:lpstr>
      <vt:lpstr>Scope of Data and Research </vt:lpstr>
      <vt:lpstr>Research Questions</vt:lpstr>
      <vt:lpstr>Distribution of obesity rate across USA. Average Rate of Obesity : 31.5%</vt:lpstr>
      <vt:lpstr>Obesity Heatmap</vt:lpstr>
      <vt:lpstr>Distribution of Mode of Commute</vt:lpstr>
      <vt:lpstr>Regression plot Public Transport and walking</vt:lpstr>
      <vt:lpstr>PowerPoint Presentation</vt:lpstr>
      <vt:lpstr>Reference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Rajesh Nair</cp:lastModifiedBy>
  <cp:revision>22</cp:revision>
  <dcterms:created xsi:type="dcterms:W3CDTF">2021-05-02T05:48:45Z</dcterms:created>
  <dcterms:modified xsi:type="dcterms:W3CDTF">2021-05-04T09:29:40Z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