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2" r:id="rId6"/>
    <p:sldId id="260" r:id="rId7"/>
    <p:sldId id="261"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3/05/2021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BA9A9-3AA4-4CF8-BE10-A73B9421B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685E1F9-2A6B-4131-A37D-E83556497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577738F-1C64-4C3A-834C-7DAFEBC683FE}"/>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5520E06F-3AD1-4B6A-BE5A-4A15D5FD5F5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BA6C1C-60EE-4E4E-B917-A23C409D3BB5}"/>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07513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06142-0492-4237-AA01-C22EF1B3388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664CC39-8856-4C7B-B5BF-73D7D9AE91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3EAE8C9-6F3A-4BB2-B7AA-99EB252731FD}"/>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E2436C45-B7C7-4BB9-BE28-58932300AE3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F706211-458E-459C-882D-B72BFD208FF1}"/>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1610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E4C83F-0CB8-4B22-9853-BBAA3CDEC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E3B33D4-3E78-42C6-9FAF-F0952DEF0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CA5161-685E-487B-8C82-1EECE5DECDA9}"/>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A15EDD03-EC82-44AD-8160-100309E281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FDE7D-B938-4044-8F5D-574FF4519AB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94102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85B2-4B21-4BB6-88EA-3DF8C21C916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79D811F-CF84-4F5A-B1D6-EF124662B3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69D83B1-AAFC-44EB-9B2B-63AC34AA1FB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54B3423-ED65-4FEB-A2CE-5DDC1E532C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88010B-1574-48CC-8C96-62285A18C55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61700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BA88-39E1-434D-A609-803B19207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01F9772-A504-44DA-A3AB-F11C350EC2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EE4FCD-76C1-4672-A6A8-95B5CED2E86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36A724FF-24B6-4A7D-85DA-2742092798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11836A8-D258-47E9-8218-28B8040EC813}"/>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88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1018-F312-425E-9D9C-5626FED4B77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D58EDEB-FF7F-48D3-91C9-60B884714D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CE6A8A3-07CC-4672-8F81-A99DE28E69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BD6565D-984B-41EC-8C31-4A2A51A9C48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44E0EB5A-3761-4F89-8BCD-091AEF42CF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500755D-2203-4898-9B5D-4DE3331989B7}"/>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8706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7B0-49E3-4EF6-A72C-B806260502F3}"/>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61F6C33-8059-49AD-BDB0-E91DE3176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8E525-87C3-4BC8-AC74-A4772091D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E9A0CDE-6CE0-498C-89F5-FF38D06735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E3AC2-7264-4A9F-AD6B-A0368B922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F84A2D3-F69F-4FD3-B038-9BE843DCA568}"/>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8" name="Footer Placeholder 7">
            <a:extLst>
              <a:ext uri="{FF2B5EF4-FFF2-40B4-BE49-F238E27FC236}">
                <a16:creationId xmlns:a16="http://schemas.microsoft.com/office/drawing/2014/main" id="{08F38AD1-323E-43F3-96DB-614375C5FBA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6341CA-4CC6-4C7E-BB51-397F147B0E09}"/>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22604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369D-F47B-4773-826C-0D54B79136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F278EA9-E430-413D-9AA7-611FAD2631F4}"/>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4" name="Footer Placeholder 3">
            <a:extLst>
              <a:ext uri="{FF2B5EF4-FFF2-40B4-BE49-F238E27FC236}">
                <a16:creationId xmlns:a16="http://schemas.microsoft.com/office/drawing/2014/main" id="{73BC1E9A-3563-4B70-9637-716CAC65E11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D1267BA-060B-4098-9199-ADEE0D98B60F}"/>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442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91F85-9B7A-464D-B25C-58BE76470CAA}"/>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3" name="Footer Placeholder 2">
            <a:extLst>
              <a:ext uri="{FF2B5EF4-FFF2-40B4-BE49-F238E27FC236}">
                <a16:creationId xmlns:a16="http://schemas.microsoft.com/office/drawing/2014/main" id="{033F462B-0D90-4EED-A333-00A3A65C442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F342AAD-9D86-4694-B879-1DB161ECA3D6}"/>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7544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1460-BD18-4880-80FA-23D9A5BF1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EA8EB8D-413B-4180-8F7C-E0228166E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42FC380-AA5A-43CF-9D8F-F98CC66EB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72DB6-BB78-4A82-9CF3-234A08EA9882}"/>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A07D26BA-90F5-4ABB-B3CD-4A4937D5809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DAB79C2-EDAE-453C-8E17-B6B73FB4AA6A}"/>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8611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0823-078B-49FD-8B37-6D625E76F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FFFA741-CA05-4E02-819E-503B10209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4E5FC64-F913-4437-AB69-1F0BD10D5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AF15C-5308-45E7-BE4F-6F0E0A1B4A25}"/>
              </a:ext>
            </a:extLst>
          </p:cNvPr>
          <p:cNvSpPr>
            <a:spLocks noGrp="1"/>
          </p:cNvSpPr>
          <p:nvPr>
            <p:ph type="dt" sz="half" idx="10"/>
          </p:nvPr>
        </p:nvSpPr>
        <p:spPr/>
        <p:txBody>
          <a:bodyPr/>
          <a:lstStyle/>
          <a:p>
            <a:fld id="{84F81B5E-4328-4E42-A285-6CF6B5EF0F9D}" type="datetimeFigureOut">
              <a:rPr lang="en-AU" smtClean="0"/>
              <a:t>3/05/2021</a:t>
            </a:fld>
            <a:endParaRPr lang="en-AU"/>
          </a:p>
        </p:txBody>
      </p:sp>
      <p:sp>
        <p:nvSpPr>
          <p:cNvPr id="6" name="Footer Placeholder 5">
            <a:extLst>
              <a:ext uri="{FF2B5EF4-FFF2-40B4-BE49-F238E27FC236}">
                <a16:creationId xmlns:a16="http://schemas.microsoft.com/office/drawing/2014/main" id="{5ECE01F2-E558-4D5C-880A-9187956F6B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B0281-1DB2-4499-AA45-17FA16F20244}"/>
              </a:ext>
            </a:extLst>
          </p:cNvPr>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10206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E0965-D5EF-4059-A132-0F125F6A87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61F8BF-C65A-47F8-8FA2-A7C9CA435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ADAC912-A49F-48EA-8254-71DC8FD34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81B5E-4328-4E42-A285-6CF6B5EF0F9D}" type="datetimeFigureOut">
              <a:rPr lang="en-AU" smtClean="0"/>
              <a:t>3/05/2021</a:t>
            </a:fld>
            <a:endParaRPr lang="en-AU"/>
          </a:p>
        </p:txBody>
      </p:sp>
      <p:sp>
        <p:nvSpPr>
          <p:cNvPr id="5" name="Footer Placeholder 4">
            <a:extLst>
              <a:ext uri="{FF2B5EF4-FFF2-40B4-BE49-F238E27FC236}">
                <a16:creationId xmlns:a16="http://schemas.microsoft.com/office/drawing/2014/main" id="{851979BE-2040-4059-B459-79F52DE89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1264DB4-A02C-4339-93F7-262FB78A98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6323D-777D-4672-85CA-212B51D27004}" type="slidenum">
              <a:rPr lang="en-AU" smtClean="0"/>
              <a:t>‹#›</a:t>
            </a:fld>
            <a:endParaRPr lang="en-AU"/>
          </a:p>
        </p:txBody>
      </p:sp>
    </p:spTree>
    <p:extLst>
      <p:ext uri="{BB962C8B-B14F-4D97-AF65-F5344CB8AC3E}">
        <p14:creationId xmlns:p14="http://schemas.microsoft.com/office/powerpoint/2010/main" val="1899830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eatthis.com/most-popular-fast-food-ch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lstStyle/>
          <a:p>
            <a:r>
              <a:rPr lang="en-AU" dirty="0" err="1"/>
              <a:t>Tacklin</a:t>
            </a:r>
            <a:r>
              <a:rPr lang="en-AU" dirty="0"/>
              <a:t>’ Obesity in ‘</a:t>
            </a:r>
            <a:r>
              <a:rPr lang="en-AU" dirty="0" err="1"/>
              <a:t>Merica</a:t>
            </a:r>
            <a:r>
              <a:rPr lang="en-AU" dirty="0"/>
              <a:t> </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48AD-16BD-4E05-B58F-3DAE8C8A15BE}"/>
              </a:ext>
            </a:extLst>
          </p:cNvPr>
          <p:cNvSpPr>
            <a:spLocks noGrp="1"/>
          </p:cNvSpPr>
          <p:nvPr>
            <p:ph type="title"/>
          </p:nvPr>
        </p:nvSpPr>
        <p:spPr>
          <a:xfrm>
            <a:off x="838200" y="73891"/>
            <a:ext cx="10515600" cy="2253673"/>
          </a:xfrm>
        </p:spPr>
        <p:txBody>
          <a:bodyPr>
            <a:normAutofit/>
          </a:bodyPr>
          <a:lstStyle/>
          <a:p>
            <a:r>
              <a:rPr lang="en-US" sz="1200" b="0" i="0" dirty="0">
                <a:solidFill>
                  <a:srgbClr val="000000"/>
                </a:solidFill>
                <a:effectLst/>
                <a:latin typeface="Helvetica Neue"/>
              </a:rPr>
              <a:t>Based on the study conducted by Li Ming Wen and Chris </a:t>
            </a:r>
            <a:r>
              <a:rPr lang="en-US" sz="1200" b="0" i="0" dirty="0" err="1">
                <a:solidFill>
                  <a:srgbClr val="000000"/>
                </a:solidFill>
                <a:effectLst/>
                <a:latin typeface="Helvetica Neue"/>
              </a:rPr>
              <a:t>Rissel</a:t>
            </a:r>
            <a:r>
              <a:rPr lang="en-US" sz="1200" b="0" i="0" dirty="0">
                <a:solidFill>
                  <a:srgbClr val="000000"/>
                </a:solidFill>
                <a:effectLst/>
                <a:latin typeface="Helvetica Neue"/>
              </a:rPr>
              <a:t> on</a:t>
            </a:r>
            <a:br>
              <a:rPr lang="en-US" sz="1200" b="0" i="0" dirty="0">
                <a:solidFill>
                  <a:srgbClr val="000000"/>
                </a:solidFill>
                <a:effectLst/>
                <a:latin typeface="Helvetica Neue"/>
              </a:rPr>
            </a:br>
            <a:r>
              <a:rPr lang="en-US" sz="1200" b="0" i="0" dirty="0">
                <a:solidFill>
                  <a:srgbClr val="000000"/>
                </a:solidFill>
                <a:effectLst/>
                <a:latin typeface="Helvetica Neue"/>
              </a:rPr>
              <a:t>Inverse associations between cycling to work, public transport, and overweight and obesity: Findings from a population based study in Australia link : </a:t>
            </a:r>
            <a:r>
              <a:rPr lang="en-US" sz="1200" b="0" i="0" u="sng" dirty="0">
                <a:solidFill>
                  <a:srgbClr val="296EAA"/>
                </a:solidFill>
                <a:effectLst/>
                <a:latin typeface="Helvetica Neue"/>
                <a:hlinkClick r:id="rId2"/>
              </a:rPr>
              <a:t>https://www.sciencedirect.com/science/article/abs/pii/S0091743507003714</a:t>
            </a:r>
            <a:r>
              <a:rPr lang="en-US" sz="1200" b="0" i="0" dirty="0">
                <a:solidFill>
                  <a:srgbClr val="000000"/>
                </a:solidFill>
                <a:effectLst/>
                <a:latin typeface="Helvetica Neue"/>
              </a:rPr>
              <a:t> Health Promotion Service, Sydney South West Area Health Service, Level 9, King George V Building, Missenden Road, Camperdown, NSW 2050, Australia</a:t>
            </a:r>
            <a:br>
              <a:rPr lang="en-US" sz="1200" b="0" i="0" dirty="0">
                <a:solidFill>
                  <a:srgbClr val="000000"/>
                </a:solidFill>
                <a:effectLst/>
                <a:latin typeface="Helvetica Neue"/>
              </a:rPr>
            </a:br>
            <a:br>
              <a:rPr lang="en-US" sz="1200" b="0" i="0" dirty="0">
                <a:solidFill>
                  <a:srgbClr val="000000"/>
                </a:solidFill>
                <a:effectLst/>
                <a:latin typeface="Helvetica Neue"/>
              </a:rPr>
            </a:br>
            <a:br>
              <a:rPr lang="en-US" sz="1200" b="0" i="0" dirty="0">
                <a:solidFill>
                  <a:srgbClr val="000000"/>
                </a:solidFill>
                <a:effectLst/>
                <a:latin typeface="Helvetica Neue"/>
              </a:rPr>
            </a:br>
            <a:r>
              <a:rPr lang="en-US" sz="1200" b="0" i="0" dirty="0">
                <a:solidFill>
                  <a:srgbClr val="000000"/>
                </a:solidFill>
                <a:effectLst/>
                <a:latin typeface="Helvetica Neue"/>
              </a:rPr>
              <a:t>1.Population using public transport to work were significantly less likely to be overweight and obese. </a:t>
            </a:r>
            <a:br>
              <a:rPr lang="en-US" sz="1200" b="0" i="0" dirty="0">
                <a:solidFill>
                  <a:srgbClr val="000000"/>
                </a:solidFill>
                <a:effectLst/>
                <a:latin typeface="Helvetica Neue"/>
              </a:rPr>
            </a:br>
            <a:r>
              <a:rPr lang="en-US" sz="1200" b="0" i="0" dirty="0">
                <a:solidFill>
                  <a:srgbClr val="000000"/>
                </a:solidFill>
                <a:effectLst/>
                <a:latin typeface="Helvetica Neue"/>
              </a:rPr>
              <a:t>2.It is clearly visibly that there is a moderate negative correlation between the use if public transport and the obesity rate. </a:t>
            </a:r>
            <a:br>
              <a:rPr lang="en-US" sz="1200" b="0" i="0" dirty="0">
                <a:solidFill>
                  <a:srgbClr val="000000"/>
                </a:solidFill>
                <a:effectLst/>
                <a:latin typeface="Helvetica Neue"/>
              </a:rPr>
            </a:br>
            <a:r>
              <a:rPr lang="en-US" sz="1200" b="0" i="0" dirty="0">
                <a:solidFill>
                  <a:srgbClr val="000000"/>
                </a:solidFill>
                <a:effectLst/>
                <a:latin typeface="Helvetica Neue"/>
              </a:rPr>
              <a:t>3.It is clearly visibly that there is a strong positive correlation between the use of personal vehicle and the obesity rate.</a:t>
            </a:r>
            <a:br>
              <a:rPr lang="en-US" sz="1200" b="0" i="0" dirty="0">
                <a:solidFill>
                  <a:srgbClr val="000000"/>
                </a:solidFill>
                <a:effectLst/>
                <a:latin typeface="Helvetica Neue"/>
              </a:rPr>
            </a:br>
            <a:endParaRPr lang="en-AU" sz="3200" dirty="0"/>
          </a:p>
        </p:txBody>
      </p:sp>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0286" y="2835732"/>
            <a:ext cx="5485714" cy="3657143"/>
          </a:xfrm>
        </p:spPr>
      </p:pic>
      <p:pic>
        <p:nvPicPr>
          <p:cNvPr id="5" name="Picture 4" descr="Chart, scatter chart&#10;&#10;Description automatically generated">
            <a:extLst>
              <a:ext uri="{FF2B5EF4-FFF2-40B4-BE49-F238E27FC236}">
                <a16:creationId xmlns:a16="http://schemas.microsoft.com/office/drawing/2014/main" id="{CDCA5B26-3D84-4A2E-B183-32DF4863D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6286" y="2835732"/>
            <a:ext cx="5485714" cy="3657143"/>
          </a:xfrm>
          <a:prstGeom prst="rect">
            <a:avLst/>
          </a:prstGeo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16575"/>
            <a:ext cx="410208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Public transport is -0.43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-0.37x + 32.56</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
        <p:nvSpPr>
          <p:cNvPr id="14" name="Rectangle 5">
            <a:extLst>
              <a:ext uri="{FF2B5EF4-FFF2-40B4-BE49-F238E27FC236}">
                <a16:creationId xmlns:a16="http://schemas.microsoft.com/office/drawing/2014/main" id="{A082BE5E-3C6A-4B86-9077-AC59F8CACBF1}"/>
              </a:ext>
            </a:extLst>
          </p:cNvPr>
          <p:cNvSpPr>
            <a:spLocks noChangeArrowheads="1"/>
          </p:cNvSpPr>
          <p:nvPr/>
        </p:nvSpPr>
        <p:spPr bwMode="auto">
          <a:xfrm>
            <a:off x="6429449" y="2616574"/>
            <a:ext cx="379591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The correlation coefficient between obesity and Drove alone is 0.68</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000000"/>
                </a:solidFill>
                <a:latin typeface="Helvetica Neue"/>
              </a:rPr>
              <a:t>Line equation</a:t>
            </a:r>
            <a:r>
              <a:rPr kumimoji="0" lang="en-US" altLang="en-US" sz="1000" b="0" i="0" u="none" strike="noStrike" cap="none" normalizeH="0" baseline="0" dirty="0">
                <a:ln>
                  <a:noFill/>
                </a:ln>
                <a:solidFill>
                  <a:srgbClr val="000000"/>
                </a:solidFill>
                <a:effectLst/>
                <a:latin typeface="Helvetica Neue"/>
              </a:rPr>
              <a:t> = 0.47x + -5.45</a:t>
            </a:r>
            <a:r>
              <a:rPr kumimoji="0" lang="en-US" altLang="en-US" sz="800" b="0" i="0" u="none" strike="noStrike" cap="none" normalizeH="0" baseline="0" dirty="0">
                <a:ln>
                  <a:noFill/>
                </a:ln>
                <a:solidFill>
                  <a:schemeClr val="tx1"/>
                </a:solidFill>
                <a:effectLst/>
                <a:latin typeface="Helvetica Neue"/>
              </a:rPr>
              <a:t> </a:t>
            </a:r>
            <a:endParaRPr kumimoji="0" lang="en-US" altLang="en-US" sz="1800" b="0" i="0" u="none" strike="noStrike" cap="none" normalizeH="0" baseline="0" dirty="0">
              <a:ln>
                <a:noFill/>
              </a:ln>
              <a:solidFill>
                <a:schemeClr val="tx1"/>
              </a:solidFill>
              <a:effectLst/>
              <a:latin typeface="Helvetica Neue"/>
            </a:endParaRPr>
          </a:p>
        </p:txBody>
      </p:sp>
    </p:spTree>
    <p:extLst>
      <p:ext uri="{BB962C8B-B14F-4D97-AF65-F5344CB8AC3E}">
        <p14:creationId xmlns:p14="http://schemas.microsoft.com/office/powerpoint/2010/main" val="4055451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p:txBody>
          <a:bodyPr>
            <a:normAutofit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endParaRPr lang="en-AU" dirty="0"/>
          </a:p>
        </p:txBody>
      </p:sp>
    </p:spTree>
    <p:extLst>
      <p:ext uri="{BB962C8B-B14F-4D97-AF65-F5344CB8AC3E}">
        <p14:creationId xmlns:p14="http://schemas.microsoft.com/office/powerpoint/2010/main" val="230799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br>
              <a:rPr lang="en-US" b="0" i="0" dirty="0">
                <a:effectLst/>
                <a:latin typeface="-apple-system"/>
              </a:rPr>
            </a:br>
            <a:r>
              <a:rPr lang="en-US" b="0" i="0" dirty="0">
                <a:effectLst/>
                <a:latin typeface="-apple-system"/>
              </a:rPr>
              <a:t>Top 5 Fast-food restaurants according to </a:t>
            </a:r>
            <a:r>
              <a:rPr lang="en-US" b="0" i="0" u="none" strike="noStrike" dirty="0" err="1">
                <a:effectLst/>
                <a:latin typeface="-apple-system"/>
                <a:hlinkClick r:id="rId2">
                  <a:extLst>
                    <a:ext uri="{A12FA001-AC4F-418D-AE19-62706E023703}">
                      <ahyp:hlinkClr xmlns:ahyp="http://schemas.microsoft.com/office/drawing/2018/hyperlinkcolor" val="tx"/>
                    </a:ext>
                  </a:extLst>
                </a:hlinkClick>
              </a:rPr>
              <a:t>Eatthis</a:t>
            </a:r>
            <a:r>
              <a:rPr lang="en-US" b="0" i="0" dirty="0">
                <a:effectLst/>
                <a:latin typeface="-apple-system"/>
              </a:rPr>
              <a:t>- McDonald's, Starbucks, Chick-fil-A, Taco Bell, Burger King</a:t>
            </a:r>
            <a:br>
              <a:rPr lang="en-US" b="0" i="0" dirty="0">
                <a:effectLst/>
                <a:latin typeface="-apple-system"/>
              </a:rPr>
            </a:br>
            <a:r>
              <a:rPr lang="en-US" b="0" i="0" dirty="0">
                <a:effectLst/>
                <a:latin typeface="-apple-system"/>
              </a:rPr>
              <a:t>Count restaurants for each states, use the dot size as the heat map.</a:t>
            </a: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rmAutofit fontScale="92500" lnSpcReduction="10000"/>
          </a:bodyPr>
          <a:lstStyle/>
          <a:p>
            <a:pPr algn="l">
              <a:buFont typeface="+mj-lt"/>
              <a:buAutoNum type="arabicPeriod"/>
            </a:pPr>
            <a:r>
              <a:rPr lang="en-US" b="0" i="0" dirty="0">
                <a:effectLst/>
                <a:latin typeface="-apple-system"/>
              </a:rPr>
              <a:t>The more accessible the fast-food restaurant the higher the obesity rate</a:t>
            </a:r>
          </a:p>
          <a:p>
            <a:pPr algn="l">
              <a:buFont typeface="+mj-lt"/>
              <a:buAutoNum type="arabicPeriod"/>
            </a:pPr>
            <a:r>
              <a:rPr lang="en-US" b="0" i="0" dirty="0">
                <a:effectLst/>
                <a:latin typeface="-apple-system"/>
              </a:rPr>
              <a:t>The more 'Top 5' fast food restaurants in a states, the higher the obesity rate</a:t>
            </a:r>
          </a:p>
          <a:p>
            <a:pPr algn="l">
              <a:buFont typeface="+mj-lt"/>
              <a:buAutoNum type="arabicPeriod"/>
            </a:pPr>
            <a:r>
              <a:rPr lang="en-US" b="0" i="0" dirty="0">
                <a:effectLst/>
                <a:latin typeface="-apple-system"/>
              </a:rPr>
              <a:t>The more walkable distance to anywhere, the lower the obesity rate</a:t>
            </a:r>
          </a:p>
          <a:p>
            <a:pPr algn="l">
              <a:buFont typeface="+mj-lt"/>
              <a:buAutoNum type="arabicPeriod"/>
            </a:pPr>
            <a:r>
              <a:rPr lang="en-US" b="0" i="0" dirty="0">
                <a:effectLst/>
                <a:latin typeface="-apple-system"/>
              </a:rPr>
              <a:t>How many are walking for their day-to-day need? (Location of supermarket, bus stops)</a:t>
            </a:r>
          </a:p>
          <a:p>
            <a:pPr algn="l">
              <a:buFont typeface="+mj-lt"/>
              <a:buAutoNum type="arabicPeriod"/>
            </a:pPr>
            <a:r>
              <a:rPr lang="en-US" b="0" i="0" dirty="0">
                <a:effectLst/>
                <a:latin typeface="-apple-system"/>
              </a:rPr>
              <a:t>The higher rate of physical activeness, the lower the obesity rate</a:t>
            </a:r>
          </a:p>
          <a:p>
            <a:pPr algn="l">
              <a:buFont typeface="+mj-lt"/>
              <a:buAutoNum type="arabicPeriod"/>
            </a:pPr>
            <a:r>
              <a:rPr lang="en-US" b="0" i="0" dirty="0">
                <a:effectLst/>
                <a:latin typeface="-apple-system"/>
              </a:rPr>
              <a:t>The greater number of gyms in a state, the lower the obesity rate</a:t>
            </a:r>
          </a:p>
          <a:p>
            <a:pPr algn="l">
              <a:buFont typeface="+mj-lt"/>
              <a:buAutoNum type="arabicPeriod"/>
            </a:pPr>
            <a:r>
              <a:rPr lang="en-US" b="0" i="0" dirty="0">
                <a:effectLst/>
                <a:latin typeface="-apple-system"/>
              </a:rPr>
              <a:t>Younger generation that tends to prefer fast food would be more obese</a:t>
            </a:r>
          </a:p>
          <a:p>
            <a:pPr algn="l">
              <a:buFont typeface="+mj-lt"/>
              <a:buAutoNum type="arabicPeriod"/>
            </a:pPr>
            <a:r>
              <a:rPr lang="en-US" b="0" i="0" dirty="0">
                <a:effectLst/>
                <a:latin typeface="-apple-system"/>
              </a:rPr>
              <a:t>Older generation that are more immobile tend to be more obese</a:t>
            </a:r>
          </a:p>
          <a:p>
            <a:endParaRPr lang="en-AU" dirty="0"/>
          </a:p>
        </p:txBody>
      </p:sp>
    </p:spTree>
    <p:extLst>
      <p:ext uri="{BB962C8B-B14F-4D97-AF65-F5344CB8AC3E}">
        <p14:creationId xmlns:p14="http://schemas.microsoft.com/office/powerpoint/2010/main" val="337961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600075" y="3013075"/>
            <a:ext cx="3829050" cy="1325563"/>
          </a:xfrm>
          <a:solidFill>
            <a:schemeClr val="bg1">
              <a:alpha val="50000"/>
            </a:schemeClr>
          </a:solidFill>
        </p:spPr>
        <p:txBody>
          <a:bodyPr/>
          <a:lstStyle/>
          <a:p>
            <a:r>
              <a:rPr lang="en-AU" dirty="0"/>
              <a:t>Heatmap </a:t>
            </a:r>
            <a:br>
              <a:rPr lang="en-AU" dirty="0"/>
            </a:br>
            <a:r>
              <a:rPr lang="en-AU" dirty="0"/>
              <a:t>(Oh Beast City)</a:t>
            </a:r>
          </a:p>
        </p:txBody>
      </p:sp>
    </p:spTree>
    <p:extLst>
      <p:ext uri="{BB962C8B-B14F-4D97-AF65-F5344CB8AC3E}">
        <p14:creationId xmlns:p14="http://schemas.microsoft.com/office/powerpoint/2010/main" val="329316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304165"/>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sp>
        <p:nvSpPr>
          <p:cNvPr id="10" name="TextBox 9">
            <a:extLst>
              <a:ext uri="{FF2B5EF4-FFF2-40B4-BE49-F238E27FC236}">
                <a16:creationId xmlns:a16="http://schemas.microsoft.com/office/drawing/2014/main" id="{56355235-10C4-40BF-9AA3-08E653336D61}"/>
              </a:ext>
            </a:extLst>
          </p:cNvPr>
          <p:cNvSpPr txBox="1"/>
          <p:nvPr/>
        </p:nvSpPr>
        <p:spPr>
          <a:xfrm>
            <a:off x="8026400" y="154432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30600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sp>
        <p:nvSpPr>
          <p:cNvPr id="6" name="TextBox 5">
            <a:extLst>
              <a:ext uri="{FF2B5EF4-FFF2-40B4-BE49-F238E27FC236}">
                <a16:creationId xmlns:a16="http://schemas.microsoft.com/office/drawing/2014/main" id="{05E39907-5B8D-4D58-B04E-211347BB81FB}"/>
              </a:ext>
            </a:extLst>
          </p:cNvPr>
          <p:cNvSpPr txBox="1"/>
          <p:nvPr/>
        </p:nvSpPr>
        <p:spPr>
          <a:xfrm>
            <a:off x="8028000" y="1544400"/>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504992"/>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096655"/>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Tree>
    <p:extLst>
      <p:ext uri="{BB962C8B-B14F-4D97-AF65-F5344CB8AC3E}">
        <p14:creationId xmlns:p14="http://schemas.microsoft.com/office/powerpoint/2010/main" val="426053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2090" y="1487488"/>
            <a:ext cx="10997536" cy="4802187"/>
          </a:xfrm>
        </p:spPr>
      </p:pic>
    </p:spTree>
    <p:extLst>
      <p:ext uri="{BB962C8B-B14F-4D97-AF65-F5344CB8AC3E}">
        <p14:creationId xmlns:p14="http://schemas.microsoft.com/office/powerpoint/2010/main" val="2378511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859</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Arial</vt:lpstr>
      <vt:lpstr>Calibri</vt:lpstr>
      <vt:lpstr>Calibri Light</vt:lpstr>
      <vt:lpstr>Helvetica Neue</vt:lpstr>
      <vt:lpstr>Office Theme</vt:lpstr>
      <vt:lpstr>Obesity, Obesity, Obesity</vt:lpstr>
      <vt:lpstr>Project Introduction </vt:lpstr>
      <vt:lpstr>Scope of Data and Research </vt:lpstr>
      <vt:lpstr>Research Questions</vt:lpstr>
      <vt:lpstr>Heatmap  (Oh Beast City)</vt:lpstr>
      <vt:lpstr>The higher rate of physical activeness, the lower the obesity rate </vt:lpstr>
      <vt:lpstr>The greater number of gyms in a state, the lower the obesity rate More gyms, more active, hence lower obesity?</vt:lpstr>
      <vt:lpstr>Distribution of Mode of Commute</vt:lpstr>
      <vt:lpstr>Distribution of obesity rate across USA. Average Rate of Obesity : 31.5%</vt:lpstr>
      <vt:lpstr>Based on the study conducted by Li Ming Wen and Chris Rissel on Inverse associations between cycling to work, public transport, and overweight and obesity: Findings from a population based study in Australia link : https://www.sciencedirect.com/science/article/abs/pii/S0091743507003714 Health Promotion Service, Sydney South West Area Health Service, Level 9, King George V Building, Missenden Road, Camperdown, NSW 2050, Australia   1.Population using public transport to work were significantly less likely to be overweight and obese.  2.It is clearly visibly that there is a moderate negative correlation between the use if public transport and the obesity rate.  3.It is clearly visibly that there is a strong positive correlation between the use of personal vehicle and the obesity 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Rajesh Nair</cp:lastModifiedBy>
  <cp:revision>11</cp:revision>
  <dcterms:created xsi:type="dcterms:W3CDTF">2021-05-02T05:48:45Z</dcterms:created>
  <dcterms:modified xsi:type="dcterms:W3CDTF">2021-05-03T02:43:25Z</dcterms:modified>
</cp:coreProperties>
</file>