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image" Target="../media/image-3-7.png"/><Relationship Id="rId8" Type="http://schemas.openxmlformats.org/officeDocument/2006/relationships/image" Target="../media/image-3-8.png"/><Relationship Id="rId9" Type="http://schemas.openxmlformats.org/officeDocument/2006/relationships/image" Target="../media/image-3-9.png"/><Relationship Id="rId10" Type="http://schemas.openxmlformats.org/officeDocument/2006/relationships/image" Target="../media/image-3-10.png"/><Relationship Id="rId11" Type="http://schemas.openxmlformats.org/officeDocument/2006/relationships/slideLayout" Target="../slideLayouts/slideLayout4.xml"/><Relationship Id="rId1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slideLayout" Target="../slideLayouts/slideLayout8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69152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Wanaw Tena Telehealth Services Provider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44924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Book Appointment &amp; get consults from any time, any where; Web based Hippa Compliant EMR Integration; Comprehensive Coverage of Various medical conditions &amp; AI Assistant.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95388"/>
            <a:ext cx="868739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Services Given By Wanaw Tena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357795"/>
            <a:ext cx="4196358" cy="4676299"/>
          </a:xfrm>
          <a:prstGeom prst="roundRect">
            <a:avLst>
              <a:gd name="adj" fmla="val 22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028224" y="2592229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4950BC"/>
          </a:solidFill>
          <a:ln/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5390" y="2741057"/>
            <a:ext cx="306110" cy="38266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28224" y="3499485"/>
            <a:ext cx="3727490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Electronic Health Records(EHR)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1028224" y="4486156"/>
            <a:ext cx="372749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 a digital version of a patient's paper chart, Real-time and Patient-Centered System That Provides secure and Instant Access.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028224" y="6436757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216962" y="2357795"/>
            <a:ext cx="4196358" cy="4676299"/>
          </a:xfrm>
          <a:prstGeom prst="roundRect">
            <a:avLst>
              <a:gd name="adj" fmla="val 22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5451396" y="2592229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4950BC"/>
          </a:solidFill>
          <a:ln/>
        </p:spPr>
      </p:sp>
      <p:pic>
        <p:nvPicPr>
          <p:cNvPr id="1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562" y="2741057"/>
            <a:ext cx="306110" cy="382667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5451396" y="3499485"/>
            <a:ext cx="3430429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Telehealth Platforms</a:t>
            </a:r>
            <a:endParaRPr lang="en-US" sz="2650" dirty="0"/>
          </a:p>
        </p:txBody>
      </p:sp>
      <p:sp>
        <p:nvSpPr>
          <p:cNvPr id="13" name="Text 9"/>
          <p:cNvSpPr/>
          <p:nvPr/>
        </p:nvSpPr>
        <p:spPr>
          <a:xfrm>
            <a:off x="5451396" y="4060865"/>
            <a:ext cx="372749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allowing health care providers to interact(Virtual consultations, Monitoring, Education and support) with patients in real-time through Sms, Video &amp; voice call.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9640133" y="2357795"/>
            <a:ext cx="4196358" cy="4676299"/>
          </a:xfrm>
          <a:prstGeom prst="roundRect">
            <a:avLst>
              <a:gd name="adj" fmla="val 22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5" name="Shape 11"/>
          <p:cNvSpPr/>
          <p:nvPr/>
        </p:nvSpPr>
        <p:spPr>
          <a:xfrm>
            <a:off x="9874568" y="2592229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4950BC"/>
          </a:solidFill>
          <a:ln/>
        </p:spPr>
      </p:sp>
      <p:pic>
        <p:nvPicPr>
          <p:cNvPr id="1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734" y="2741057"/>
            <a:ext cx="306110" cy="382667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9874568" y="3499485"/>
            <a:ext cx="3727490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Online Appointment Scheduling</a:t>
            </a:r>
            <a:endParaRPr lang="en-US" sz="2650" dirty="0"/>
          </a:p>
        </p:txBody>
      </p:sp>
      <p:sp>
        <p:nvSpPr>
          <p:cNvPr id="18" name="Text 13"/>
          <p:cNvSpPr/>
          <p:nvPr/>
        </p:nvSpPr>
        <p:spPr>
          <a:xfrm>
            <a:off x="9874568" y="4486156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allowing Patients to process booking appointments through Phone calls, Sms &amp; internet.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24746"/>
            <a:ext cx="114577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Building Anticipation: The Journey So Far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57256" y="25577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Strategic Planning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048119"/>
            <a:ext cx="389870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Weeks of meticulous planning, conceptualization, and strategic development.</a:t>
            </a:r>
            <a:endParaRPr lang="en-US" sz="17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492" y="3336369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19871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Innovative Design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7790" y="2477572"/>
            <a:ext cx="3898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Dedicated design phase focused on Interoperability, aesthetics, usability, scalbilty and responsiveness.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010" y="3071693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0051256" y="4269343"/>
            <a:ext cx="313896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Rigorous Development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0051256" y="4759762"/>
            <a:ext cx="378535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team diligently coded and built the platform from the ground up.</a:t>
            </a:r>
            <a:endParaRPr lang="en-US" sz="17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9423" y="4758452"/>
            <a:ext cx="339328" cy="42422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9937790" y="5825728"/>
            <a:ext cx="342554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Community Engagement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9937790" y="6316147"/>
            <a:ext cx="3898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Shared behind-the-scenes sneak peeks and engaged our community on social media.</a:t>
            </a:r>
            <a:endParaRPr lang="en-US" sz="1750" dirty="0"/>
          </a:p>
        </p:txBody>
      </p:sp>
      <p:pic>
        <p:nvPicPr>
          <p:cNvPr id="1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0564" y="6065520"/>
            <a:ext cx="339328" cy="424220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1470541" y="5436632"/>
            <a:ext cx="322195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Excitement Countdown</a:t>
            </a:r>
            <a:endParaRPr lang="en-US" sz="2200" dirty="0"/>
          </a:p>
        </p:txBody>
      </p:sp>
      <p:sp>
        <p:nvSpPr>
          <p:cNvPr id="20" name="Text 10"/>
          <p:cNvSpPr/>
          <p:nvPr/>
        </p:nvSpPr>
        <p:spPr>
          <a:xfrm>
            <a:off x="793790" y="5927050"/>
            <a:ext cx="389870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Launched a thrilling countdown, building buzz and anticipation for today's launch.</a:t>
            </a:r>
            <a:endParaRPr lang="en-US" sz="1750" dirty="0"/>
          </a:p>
        </p:txBody>
      </p:sp>
      <p:pic>
        <p:nvPicPr>
          <p:cNvPr id="21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22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0595" y="5186720"/>
            <a:ext cx="339328" cy="4242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99191"/>
            <a:ext cx="120140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What’s New? Key Features &amp; Improvements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52205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HIPAA/GDPR compliance: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End-to-end encryption, role-based access control, anonymized health records.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52020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Interoperability: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HL7 FHIR standards for data exchange.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32530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National ID(Fayda) Integration: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Use National ID as a primary Key for multiple Services.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35220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Smart Features: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AI-based symptom checker, patient triage, decision support.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415730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Telemedicine: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Built-in video consultation, e-prescriptions, lab result integration.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2954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How It Benefits You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0585" y="2291953"/>
            <a:ext cx="12889230" cy="480810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894455" y="2558567"/>
            <a:ext cx="2791099" cy="3668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650"/>
              </a:lnSpc>
              <a:buNone/>
            </a:pPr>
            <a:r>
              <a:rPr lang="en-US" sz="13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Faster Loads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1894455" y="3029727"/>
            <a:ext cx="2791099" cy="5869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1350"/>
              </a:lnSpc>
              <a:buNone/>
            </a:pP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Improved speed for quick access</a:t>
            </a: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10661879" y="3579143"/>
            <a:ext cx="2791098" cy="3668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Intuitive Layout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10661879" y="4050304"/>
            <a:ext cx="2791098" cy="2934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Clear navigation and UX</a:t>
            </a:r>
            <a:endParaRPr lang="en-US" sz="1050" dirty="0"/>
          </a:p>
        </p:txBody>
      </p:sp>
      <p:sp>
        <p:nvSpPr>
          <p:cNvPr id="8" name="Text 5"/>
          <p:cNvSpPr/>
          <p:nvPr/>
        </p:nvSpPr>
        <p:spPr>
          <a:xfrm>
            <a:off x="1177117" y="4106550"/>
            <a:ext cx="2791099" cy="7336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1650"/>
              </a:lnSpc>
              <a:buNone/>
            </a:pPr>
            <a:r>
              <a:rPr lang="en-US" sz="13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Personalized Content</a:t>
            </a:r>
            <a:endParaRPr lang="en-US" sz="1350" dirty="0"/>
          </a:p>
        </p:txBody>
      </p:sp>
      <p:sp>
        <p:nvSpPr>
          <p:cNvPr id="9" name="Text 6"/>
          <p:cNvSpPr/>
          <p:nvPr/>
        </p:nvSpPr>
        <p:spPr>
          <a:xfrm>
            <a:off x="1177117" y="4944532"/>
            <a:ext cx="2791099" cy="8803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1350"/>
              </a:lnSpc>
              <a:buNone/>
            </a:pP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 recommendations for users</a:t>
            </a:r>
            <a:endParaRPr lang="en-US" sz="1050" dirty="0"/>
          </a:p>
        </p:txBody>
      </p:sp>
      <p:sp>
        <p:nvSpPr>
          <p:cNvPr id="10" name="Text 7"/>
          <p:cNvSpPr/>
          <p:nvPr/>
        </p:nvSpPr>
        <p:spPr>
          <a:xfrm>
            <a:off x="10661879" y="5649643"/>
            <a:ext cx="2791098" cy="3668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Secure Platform</a:t>
            </a:r>
            <a:endParaRPr lang="en-US" sz="1350" dirty="0"/>
          </a:p>
        </p:txBody>
      </p:sp>
      <p:sp>
        <p:nvSpPr>
          <p:cNvPr id="11" name="Text 8"/>
          <p:cNvSpPr/>
          <p:nvPr/>
        </p:nvSpPr>
        <p:spPr>
          <a:xfrm>
            <a:off x="10661879" y="6120804"/>
            <a:ext cx="2791098" cy="5869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Protected data and transactions</a:t>
            </a:r>
            <a:endParaRPr lang="en-US" sz="10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36308"/>
            <a:ext cx="4536519" cy="5822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🚀</a:t>
            </a:r>
            <a:pPr algn="l" indent="0" marL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MVP Features</a:t>
            </a:r>
            <a:endParaRPr lang="en-US" sz="3550" dirty="0"/>
          </a:p>
        </p:txBody>
      </p:sp>
      <p:sp>
        <p:nvSpPr>
          <p:cNvPr id="3" name="Shape 1"/>
          <p:cNvSpPr/>
          <p:nvPr/>
        </p:nvSpPr>
        <p:spPr>
          <a:xfrm>
            <a:off x="793790" y="1972151"/>
            <a:ext cx="4196358" cy="2691646"/>
          </a:xfrm>
          <a:prstGeom prst="roundRect">
            <a:avLst>
              <a:gd name="adj" fmla="val 3539"/>
            </a:avLst>
          </a:prstGeom>
          <a:solidFill>
            <a:srgbClr val="FFFFFF"/>
          </a:solidFill>
          <a:ln w="30480">
            <a:solidFill>
              <a:srgbClr val="C0C1D7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24270" y="2002631"/>
            <a:ext cx="4135398" cy="680442"/>
          </a:xfrm>
          <a:prstGeom prst="roundRect">
            <a:avLst>
              <a:gd name="adj" fmla="val 8626"/>
            </a:avLst>
          </a:prstGeom>
          <a:solidFill>
            <a:srgbClr val="DADBF1"/>
          </a:solidFill>
          <a:ln/>
        </p:spPr>
      </p:sp>
      <p:sp>
        <p:nvSpPr>
          <p:cNvPr id="5" name="Text 3"/>
          <p:cNvSpPr/>
          <p:nvPr/>
        </p:nvSpPr>
        <p:spPr>
          <a:xfrm>
            <a:off x="2721888" y="212633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1051084" y="2909888"/>
            <a:ext cx="3681770" cy="9070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Patient registration via       National ID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1051084" y="3952994"/>
            <a:ext cx="3681770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endParaRPr lang="en-US" sz="2200" dirty="0"/>
          </a:p>
        </p:txBody>
      </p:sp>
      <p:sp>
        <p:nvSpPr>
          <p:cNvPr id="8" name="Shape 6"/>
          <p:cNvSpPr/>
          <p:nvPr/>
        </p:nvSpPr>
        <p:spPr>
          <a:xfrm>
            <a:off x="5216962" y="1972151"/>
            <a:ext cx="4196358" cy="2691646"/>
          </a:xfrm>
          <a:prstGeom prst="roundRect">
            <a:avLst>
              <a:gd name="adj" fmla="val 3539"/>
            </a:avLst>
          </a:prstGeom>
          <a:solidFill>
            <a:srgbClr val="FFFFFF"/>
          </a:solidFill>
          <a:ln w="30480">
            <a:solidFill>
              <a:srgbClr val="C0C1D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247442" y="2002631"/>
            <a:ext cx="4135398" cy="680442"/>
          </a:xfrm>
          <a:prstGeom prst="roundRect">
            <a:avLst>
              <a:gd name="adj" fmla="val 8626"/>
            </a:avLst>
          </a:prstGeom>
          <a:solidFill>
            <a:srgbClr val="DADBF1"/>
          </a:solidFill>
          <a:ln/>
        </p:spPr>
      </p:sp>
      <p:sp>
        <p:nvSpPr>
          <p:cNvPr id="10" name="Text 8"/>
          <p:cNvSpPr/>
          <p:nvPr/>
        </p:nvSpPr>
        <p:spPr>
          <a:xfrm>
            <a:off x="7145060" y="212633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9"/>
          <p:cNvSpPr/>
          <p:nvPr/>
        </p:nvSpPr>
        <p:spPr>
          <a:xfrm>
            <a:off x="5897523" y="29098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Doctor dashboard 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5890260" y="3400306"/>
            <a:ext cx="284964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(case notes, history)</a:t>
            </a:r>
            <a:endParaRPr lang="en-US" sz="2200" dirty="0"/>
          </a:p>
        </p:txBody>
      </p:sp>
      <p:sp>
        <p:nvSpPr>
          <p:cNvPr id="13" name="Shape 11"/>
          <p:cNvSpPr/>
          <p:nvPr/>
        </p:nvSpPr>
        <p:spPr>
          <a:xfrm>
            <a:off x="9640133" y="1972151"/>
            <a:ext cx="4196358" cy="2691646"/>
          </a:xfrm>
          <a:prstGeom prst="roundRect">
            <a:avLst>
              <a:gd name="adj" fmla="val 3539"/>
            </a:avLst>
          </a:prstGeom>
          <a:solidFill>
            <a:srgbClr val="FFFFFF"/>
          </a:solidFill>
          <a:ln w="30480">
            <a:solidFill>
              <a:srgbClr val="C0C1D7"/>
            </a:solidFill>
            <a:prstDash val="solid"/>
          </a:ln>
        </p:spPr>
      </p:sp>
      <p:sp>
        <p:nvSpPr>
          <p:cNvPr id="14" name="Shape 12"/>
          <p:cNvSpPr/>
          <p:nvPr/>
        </p:nvSpPr>
        <p:spPr>
          <a:xfrm>
            <a:off x="9670613" y="2002631"/>
            <a:ext cx="4135398" cy="680442"/>
          </a:xfrm>
          <a:prstGeom prst="roundRect">
            <a:avLst>
              <a:gd name="adj" fmla="val 8626"/>
            </a:avLst>
          </a:prstGeom>
          <a:solidFill>
            <a:srgbClr val="DADBF1"/>
          </a:solidFill>
          <a:ln/>
        </p:spPr>
      </p:sp>
      <p:sp>
        <p:nvSpPr>
          <p:cNvPr id="15" name="Text 13"/>
          <p:cNvSpPr/>
          <p:nvPr/>
        </p:nvSpPr>
        <p:spPr>
          <a:xfrm>
            <a:off x="11568232" y="212633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6" name="Text 14"/>
          <p:cNvSpPr/>
          <p:nvPr/>
        </p:nvSpPr>
        <p:spPr>
          <a:xfrm>
            <a:off x="9897427" y="2909888"/>
            <a:ext cx="3681770" cy="9070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Multilingual interface (Amharic, English)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9897427" y="3952994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8" name="Shape 16"/>
          <p:cNvSpPr/>
          <p:nvPr/>
        </p:nvSpPr>
        <p:spPr>
          <a:xfrm>
            <a:off x="793790" y="4890611"/>
            <a:ext cx="4196358" cy="2402681"/>
          </a:xfrm>
          <a:prstGeom prst="roundRect">
            <a:avLst>
              <a:gd name="adj" fmla="val 3965"/>
            </a:avLst>
          </a:prstGeom>
          <a:solidFill>
            <a:srgbClr val="FFFFFF"/>
          </a:solidFill>
          <a:ln w="30480">
            <a:solidFill>
              <a:srgbClr val="C0C1D7"/>
            </a:solidFill>
            <a:prstDash val="solid"/>
          </a:ln>
        </p:spPr>
      </p:sp>
      <p:sp>
        <p:nvSpPr>
          <p:cNvPr id="19" name="Shape 17"/>
          <p:cNvSpPr/>
          <p:nvPr/>
        </p:nvSpPr>
        <p:spPr>
          <a:xfrm>
            <a:off x="824270" y="4921091"/>
            <a:ext cx="4135398" cy="680442"/>
          </a:xfrm>
          <a:prstGeom prst="roundRect">
            <a:avLst>
              <a:gd name="adj" fmla="val 8626"/>
            </a:avLst>
          </a:prstGeom>
          <a:solidFill>
            <a:srgbClr val="DADBF1"/>
          </a:solidFill>
          <a:ln/>
        </p:spPr>
      </p:sp>
      <p:sp>
        <p:nvSpPr>
          <p:cNvPr id="20" name="Text 18"/>
          <p:cNvSpPr/>
          <p:nvPr/>
        </p:nvSpPr>
        <p:spPr>
          <a:xfrm>
            <a:off x="2721888" y="504479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2650" dirty="0"/>
          </a:p>
        </p:txBody>
      </p:sp>
      <p:sp>
        <p:nvSpPr>
          <p:cNvPr id="21" name="Text 19"/>
          <p:cNvSpPr/>
          <p:nvPr/>
        </p:nvSpPr>
        <p:spPr>
          <a:xfrm>
            <a:off x="1051084" y="5828348"/>
            <a:ext cx="339983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     Appointment booking</a:t>
            </a:r>
            <a:endParaRPr lang="en-US" sz="2200" dirty="0"/>
          </a:p>
        </p:txBody>
      </p:sp>
      <p:sp>
        <p:nvSpPr>
          <p:cNvPr id="22" name="Text 20"/>
          <p:cNvSpPr/>
          <p:nvPr/>
        </p:nvSpPr>
        <p:spPr>
          <a:xfrm>
            <a:off x="1051084" y="6318766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23" name="Shape 21"/>
          <p:cNvSpPr/>
          <p:nvPr/>
        </p:nvSpPr>
        <p:spPr>
          <a:xfrm>
            <a:off x="5216962" y="4890611"/>
            <a:ext cx="4196358" cy="2402681"/>
          </a:xfrm>
          <a:prstGeom prst="roundRect">
            <a:avLst>
              <a:gd name="adj" fmla="val 3965"/>
            </a:avLst>
          </a:prstGeom>
          <a:solidFill>
            <a:srgbClr val="FFFFFF"/>
          </a:solidFill>
          <a:ln w="30480">
            <a:solidFill>
              <a:srgbClr val="C0C1D7"/>
            </a:solidFill>
            <a:prstDash val="solid"/>
          </a:ln>
        </p:spPr>
      </p:sp>
      <p:sp>
        <p:nvSpPr>
          <p:cNvPr id="24" name="Shape 22"/>
          <p:cNvSpPr/>
          <p:nvPr/>
        </p:nvSpPr>
        <p:spPr>
          <a:xfrm>
            <a:off x="5247442" y="4921091"/>
            <a:ext cx="4135398" cy="680442"/>
          </a:xfrm>
          <a:prstGeom prst="roundRect">
            <a:avLst>
              <a:gd name="adj" fmla="val 8626"/>
            </a:avLst>
          </a:prstGeom>
          <a:solidFill>
            <a:srgbClr val="DADBF1"/>
          </a:solidFill>
          <a:ln/>
        </p:spPr>
      </p:sp>
      <p:sp>
        <p:nvSpPr>
          <p:cNvPr id="25" name="Text 23"/>
          <p:cNvSpPr/>
          <p:nvPr/>
        </p:nvSpPr>
        <p:spPr>
          <a:xfrm>
            <a:off x="7145060" y="504479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5</a:t>
            </a:r>
            <a:endParaRPr lang="en-US" sz="2650" dirty="0"/>
          </a:p>
        </p:txBody>
      </p:sp>
      <p:sp>
        <p:nvSpPr>
          <p:cNvPr id="26" name="Text 24"/>
          <p:cNvSpPr/>
          <p:nvPr/>
        </p:nvSpPr>
        <p:spPr>
          <a:xfrm>
            <a:off x="5474256" y="5828348"/>
            <a:ext cx="313610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                  Patient portal</a:t>
            </a:r>
            <a:endParaRPr lang="en-US" sz="2200" dirty="0"/>
          </a:p>
        </p:txBody>
      </p:sp>
      <p:sp>
        <p:nvSpPr>
          <p:cNvPr id="27" name="Text 25"/>
          <p:cNvSpPr/>
          <p:nvPr/>
        </p:nvSpPr>
        <p:spPr>
          <a:xfrm>
            <a:off x="5474256" y="6318766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28" name="Shape 26"/>
          <p:cNvSpPr/>
          <p:nvPr/>
        </p:nvSpPr>
        <p:spPr>
          <a:xfrm>
            <a:off x="9640133" y="4890611"/>
            <a:ext cx="4196358" cy="2402681"/>
          </a:xfrm>
          <a:prstGeom prst="roundRect">
            <a:avLst>
              <a:gd name="adj" fmla="val 3965"/>
            </a:avLst>
          </a:prstGeom>
          <a:solidFill>
            <a:srgbClr val="FFFFFF"/>
          </a:solidFill>
          <a:ln w="30480">
            <a:solidFill>
              <a:srgbClr val="C0C1D7"/>
            </a:solidFill>
            <a:prstDash val="solid"/>
          </a:ln>
        </p:spPr>
      </p:sp>
      <p:sp>
        <p:nvSpPr>
          <p:cNvPr id="29" name="Shape 27"/>
          <p:cNvSpPr/>
          <p:nvPr/>
        </p:nvSpPr>
        <p:spPr>
          <a:xfrm>
            <a:off x="9670613" y="4921091"/>
            <a:ext cx="4135398" cy="680442"/>
          </a:xfrm>
          <a:prstGeom prst="roundRect">
            <a:avLst>
              <a:gd name="adj" fmla="val 8626"/>
            </a:avLst>
          </a:prstGeom>
          <a:solidFill>
            <a:srgbClr val="DADBF1"/>
          </a:solidFill>
          <a:ln/>
        </p:spPr>
      </p:sp>
      <p:sp>
        <p:nvSpPr>
          <p:cNvPr id="30" name="Text 28"/>
          <p:cNvSpPr/>
          <p:nvPr/>
        </p:nvSpPr>
        <p:spPr>
          <a:xfrm>
            <a:off x="11568232" y="504479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6</a:t>
            </a:r>
            <a:endParaRPr lang="en-US" sz="2650" dirty="0"/>
          </a:p>
        </p:txBody>
      </p:sp>
      <p:sp>
        <p:nvSpPr>
          <p:cNvPr id="31" name="Text 29"/>
          <p:cNvSpPr/>
          <p:nvPr/>
        </p:nvSpPr>
        <p:spPr>
          <a:xfrm>
            <a:off x="9897427" y="5828348"/>
            <a:ext cx="368177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Medicine inventory system</a:t>
            </a:r>
            <a:endParaRPr lang="en-US" sz="2200" dirty="0"/>
          </a:p>
        </p:txBody>
      </p:sp>
      <p:sp>
        <p:nvSpPr>
          <p:cNvPr id="32" name="Text 30"/>
          <p:cNvSpPr/>
          <p:nvPr/>
        </p:nvSpPr>
        <p:spPr>
          <a:xfrm>
            <a:off x="9897427" y="6673096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1874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Then scale up to: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481149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644253" y="3615809"/>
            <a:ext cx="552914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AI-powered symptom checker &amp; triageStay </a:t>
            </a:r>
            <a:endParaRPr lang="en-US" sz="220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884" y="3481149"/>
            <a:ext cx="566976" cy="56697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307348" y="3615809"/>
            <a:ext cx="295310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Telemedicine module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8307348" y="4106228"/>
            <a:ext cx="55292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922758"/>
            <a:ext cx="566976" cy="56697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644253" y="5057418"/>
            <a:ext cx="336565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National EHR integration</a:t>
            </a:r>
            <a:endParaRPr lang="en-US" sz="2200" dirty="0"/>
          </a:p>
        </p:txBody>
      </p:sp>
      <p:sp>
        <p:nvSpPr>
          <p:cNvPr id="10" name="Text 5"/>
          <p:cNvSpPr/>
          <p:nvPr/>
        </p:nvSpPr>
        <p:spPr>
          <a:xfrm>
            <a:off x="1644253" y="5547836"/>
            <a:ext cx="552914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884" y="4922758"/>
            <a:ext cx="566976" cy="566976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8307348" y="5057418"/>
            <a:ext cx="359866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Offline-first clinic support</a:t>
            </a:r>
            <a:endParaRPr lang="en-US" sz="2200" dirty="0"/>
          </a:p>
        </p:txBody>
      </p:sp>
      <p:sp>
        <p:nvSpPr>
          <p:cNvPr id="13" name="Text 7"/>
          <p:cNvSpPr/>
          <p:nvPr/>
        </p:nvSpPr>
        <p:spPr>
          <a:xfrm>
            <a:off x="8307348" y="5547836"/>
            <a:ext cx="55292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45350"/>
            <a:ext cx="453651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Tech Stack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28942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Frontend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47543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React + Tailwind CSS, PWA-ready, i18n localization.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0651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Backend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464629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Node.js + Express.js + Hapi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2360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Database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93790" y="581715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MongoDB (with encryption) or mysql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28942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AI/ML Services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599521" y="347543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OpenAI API, LangChain (optional for smart assistant)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40651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Hosting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7599521" y="464629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Render / Railway / Firebase / AWS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52360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Security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599521" y="581715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JWT, HTTPS, Role-Based Access, Rate Limiting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DFDFE0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02323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Thank You for Being Part of This Journey!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93790" y="4780955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endParaRPr lang="en-US" sz="26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2025-08-20T15:00:58Z</dcterms:created>
  <dcterms:modified xsi:type="dcterms:W3CDTF">2025-08-20T15:00:58Z</dcterms:modified>
</cp:coreProperties>
</file>