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0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27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80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9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04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05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8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7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0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9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7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02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0690-0C7A-41F5-85AA-631278DCB900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4072-4545-4EF4-8968-C10192D8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71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00EF-91B3-5063-1869-7EE21E1F4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SPAM DETECTION</a:t>
            </a:r>
            <a:br>
              <a:rPr lang="en-US" dirty="0"/>
            </a:br>
            <a:r>
              <a:rPr lang="en-US" dirty="0"/>
              <a:t>USING NAÏVE BAYES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AAB26-090A-59D8-B15A-F57485ED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252155" cy="250379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MACHINE LEARNING PROJECT                      </a:t>
            </a:r>
          </a:p>
          <a:p>
            <a:r>
              <a:rPr lang="en-US" dirty="0"/>
              <a:t>DONE BY:</a:t>
            </a:r>
          </a:p>
          <a:p>
            <a:r>
              <a:rPr lang="en-US" dirty="0"/>
              <a:t>1.AMINA KHATOON</a:t>
            </a:r>
          </a:p>
          <a:p>
            <a:r>
              <a:rPr lang="en-US" dirty="0"/>
              <a:t>2.ASWATHI.H</a:t>
            </a:r>
          </a:p>
          <a:p>
            <a:r>
              <a:rPr lang="en-US" dirty="0"/>
              <a:t>3. BRITHI.S</a:t>
            </a:r>
          </a:p>
          <a:p>
            <a:r>
              <a:rPr lang="en-US" dirty="0"/>
              <a:t>4. PRIYANSH VERMA</a:t>
            </a:r>
          </a:p>
          <a:p>
            <a:r>
              <a:rPr lang="en-US" dirty="0"/>
              <a:t>5. RAJESH.R </a:t>
            </a:r>
          </a:p>
          <a:p>
            <a:r>
              <a:rPr lang="en-US" dirty="0"/>
              <a:t>TOOLS USED:  </a:t>
            </a:r>
            <a:r>
              <a:rPr lang="en-GB" dirty="0"/>
              <a:t>Python, Scikit-learn, Pandas, </a:t>
            </a:r>
            <a:r>
              <a:rPr lang="en-US" dirty="0"/>
              <a:t>      </a:t>
            </a:r>
          </a:p>
          <a:p>
            <a:r>
              <a:rPr lang="en-US" dirty="0"/>
              <a:t>                                 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AA6999-3DF1-B579-4C3D-47C6224B8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82" y="183212"/>
            <a:ext cx="4791075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55E73-EB60-8A4B-F816-2F40B56B4E24}"/>
              </a:ext>
            </a:extLst>
          </p:cNvPr>
          <p:cNvSpPr txBox="1"/>
          <p:nvPr/>
        </p:nvSpPr>
        <p:spPr>
          <a:xfrm>
            <a:off x="3038168" y="1689264"/>
            <a:ext cx="61156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CountVectorizer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transforms text into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 of 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(word count matrix).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stop_words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removes common words like “the”, “and”, “is”.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fit_transform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learns from and transforms training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only converts test data (using the same learned words</a:t>
            </a:r>
            <a:r>
              <a:rPr lang="en-US" altLang="en-US" sz="800" dirty="0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A6FB9-FDE4-625E-6449-22096CDE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35" y="3802653"/>
            <a:ext cx="3105150" cy="809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5FEFD7-EACF-95CE-9927-AA0EC79D75F9}"/>
              </a:ext>
            </a:extLst>
          </p:cNvPr>
          <p:cNvSpPr txBox="1"/>
          <p:nvPr/>
        </p:nvSpPr>
        <p:spPr>
          <a:xfrm>
            <a:off x="4188542" y="43159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Initializes a </a:t>
            </a:r>
            <a:r>
              <a:rPr lang="en-US" b="1" dirty="0"/>
              <a:t>Multinomial Naive Bayes classifier</a:t>
            </a:r>
            <a:r>
              <a:rPr lang="en-US" dirty="0"/>
              <a:t>, commonly used for text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learns patterns between word frequencies and spam/ham labels.</a:t>
            </a:r>
          </a:p>
        </p:txBody>
      </p:sp>
    </p:spTree>
    <p:extLst>
      <p:ext uri="{BB962C8B-B14F-4D97-AF65-F5344CB8AC3E}">
        <p14:creationId xmlns:p14="http://schemas.microsoft.com/office/powerpoint/2010/main" val="389889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4381BB-13C1-1E13-359B-0CAEBC8D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54" y="323236"/>
            <a:ext cx="3400425" cy="49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F8F03-FBE9-41F2-566B-E99F05CCD7F6}"/>
              </a:ext>
            </a:extLst>
          </p:cNvPr>
          <p:cNvSpPr txBox="1"/>
          <p:nvPr/>
        </p:nvSpPr>
        <p:spPr>
          <a:xfrm>
            <a:off x="4306529" y="3232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Predicts whether each test message is spam or ham based on learned patterns.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5C740-25BB-A893-DCA7-E7761CA1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23" y="1786859"/>
            <a:ext cx="9953625" cy="90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55891-330D-D263-1AC2-DB3F7DC3F8C6}"/>
              </a:ext>
            </a:extLst>
          </p:cNvPr>
          <p:cNvSpPr txBox="1"/>
          <p:nvPr/>
        </p:nvSpPr>
        <p:spPr>
          <a:xfrm>
            <a:off x="2723535" y="328910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 → Shows overall correctness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Classification Report</a:t>
            </a:r>
            <a:r>
              <a:rPr lang="en-US" dirty="0"/>
              <a:t> → Gives: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 (how many predicted spams were actually spam),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 (how many real spams were detected),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F1-score</a:t>
            </a:r>
            <a:r>
              <a:rPr lang="en-US" dirty="0"/>
              <a:t> (balance of precision &amp; recall).</a:t>
            </a:r>
          </a:p>
        </p:txBody>
      </p:sp>
    </p:spTree>
    <p:extLst>
      <p:ext uri="{BB962C8B-B14F-4D97-AF65-F5344CB8AC3E}">
        <p14:creationId xmlns:p14="http://schemas.microsoft.com/office/powerpoint/2010/main" val="64574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9D2-F94E-E7DB-1096-58B329B9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66692"/>
          </a:xfrm>
        </p:spPr>
        <p:txBody>
          <a:bodyPr/>
          <a:lstStyle/>
          <a:p>
            <a:r>
              <a:rPr lang="en-US" dirty="0"/>
              <a:t>OUTPUT OR RESULTS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E72BA-CA82-A4AC-3405-B105AE909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01" y="1563330"/>
            <a:ext cx="4662141" cy="4916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5A3544-4E1E-1D71-0766-9E6AEA1B4A5E}"/>
              </a:ext>
            </a:extLst>
          </p:cNvPr>
          <p:cNvSpPr txBox="1"/>
          <p:nvPr/>
        </p:nvSpPr>
        <p:spPr>
          <a:xfrm>
            <a:off x="5781367" y="19359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Accuracy: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97.10%</a:t>
            </a:r>
            <a:b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06946-19A5-DDA1-443D-C1925D9594DD}"/>
              </a:ext>
            </a:extLst>
          </p:cNvPr>
          <p:cNvSpPr txBox="1"/>
          <p:nvPr/>
        </p:nvSpPr>
        <p:spPr>
          <a:xfrm>
            <a:off x="5655199" y="2395213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4A9B1C-0025-19E8-7B53-A24410A97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12688"/>
              </p:ext>
            </p:extLst>
          </p:nvPr>
        </p:nvGraphicFramePr>
        <p:xfrm>
          <a:off x="5781365" y="3228582"/>
          <a:ext cx="4916132" cy="1382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033">
                  <a:extLst>
                    <a:ext uri="{9D8B030D-6E8A-4147-A177-3AD203B41FA5}">
                      <a16:colId xmlns:a16="http://schemas.microsoft.com/office/drawing/2014/main" val="3559345738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317440665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1022988181"/>
                    </a:ext>
                  </a:extLst>
                </a:gridCol>
                <a:gridCol w="1229033">
                  <a:extLst>
                    <a:ext uri="{9D8B030D-6E8A-4147-A177-3AD203B41FA5}">
                      <a16:colId xmlns:a16="http://schemas.microsoft.com/office/drawing/2014/main" val="2236270297"/>
                    </a:ext>
                  </a:extLst>
                </a:gridCol>
              </a:tblGrid>
              <a:tr h="460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Class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dirty="0">
                          <a:effectLst/>
                        </a:rPr>
                        <a:t>Precision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Recall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F1-Score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3052979"/>
                  </a:ext>
                </a:extLst>
              </a:tr>
              <a:tr h="460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Ham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0.98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0886853"/>
                  </a:ext>
                </a:extLst>
              </a:tr>
              <a:tr h="4609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Spam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0.95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0.95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dirty="0">
                          <a:effectLst/>
                        </a:rPr>
                        <a:t>0.95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9765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1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7CF1-56B2-102F-3660-C6FE8923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6408-2759-2794-3695-EFE99964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en-GB" dirty="0">
                <a:effectLst/>
              </a:rPr>
              <a:t>Naive Bayes is effective for spam detection with minimal preprocessing.</a:t>
            </a:r>
            <a:endParaRPr lang="en-IN" dirty="0">
              <a:effectLst/>
            </a:endParaRPr>
          </a:p>
          <a:p>
            <a:pPr lvl="0"/>
            <a:r>
              <a:rPr lang="en-GB" dirty="0">
                <a:effectLst/>
              </a:rPr>
              <a:t>Model accurately distinguishes between spam and ham emails.</a:t>
            </a:r>
            <a:endParaRPr lang="en-IN" dirty="0">
              <a:effectLst/>
            </a:endParaRPr>
          </a:p>
          <a:p>
            <a:pPr lvl="0"/>
            <a:r>
              <a:rPr lang="en-GB" dirty="0">
                <a:effectLst/>
              </a:rPr>
              <a:t>Stop words removal improved the model performance.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182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8F13-DE0B-7DC9-03C9-9BEE0BCE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7943-EC2A-AE98-7A6D-707362C2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en-GB" dirty="0">
                <a:effectLst/>
              </a:rPr>
              <a:t>Try </a:t>
            </a:r>
            <a:r>
              <a:rPr lang="en-GB" b="1" dirty="0">
                <a:effectLst/>
              </a:rPr>
              <a:t>TF-IDF Vectorization</a:t>
            </a:r>
            <a:r>
              <a:rPr lang="en-GB" dirty="0">
                <a:effectLst/>
              </a:rPr>
              <a:t> instead of </a:t>
            </a:r>
            <a:r>
              <a:rPr lang="en-GB" dirty="0" err="1">
                <a:effectLst/>
              </a:rPr>
              <a:t>CountVectorizer</a:t>
            </a:r>
            <a:r>
              <a:rPr lang="en-GB" dirty="0">
                <a:effectLst/>
              </a:rPr>
              <a:t>.</a:t>
            </a:r>
            <a:endParaRPr lang="en-IN" dirty="0">
              <a:effectLst/>
            </a:endParaRPr>
          </a:p>
          <a:p>
            <a:pPr lvl="0"/>
            <a:r>
              <a:rPr lang="en-GB" dirty="0">
                <a:effectLst/>
              </a:rPr>
              <a:t>Use </a:t>
            </a:r>
            <a:r>
              <a:rPr lang="en-GB" b="1" dirty="0">
                <a:effectLst/>
              </a:rPr>
              <a:t>advanced models</a:t>
            </a:r>
            <a:r>
              <a:rPr lang="en-GB" dirty="0">
                <a:effectLst/>
              </a:rPr>
              <a:t> like Logistic Regression or BERT.</a:t>
            </a:r>
            <a:endParaRPr lang="en-IN" dirty="0">
              <a:effectLst/>
            </a:endParaRPr>
          </a:p>
          <a:p>
            <a:pPr lvl="0"/>
            <a:r>
              <a:rPr lang="en-GB" dirty="0">
                <a:effectLst/>
              </a:rPr>
              <a:t>Apply </a:t>
            </a:r>
            <a:r>
              <a:rPr lang="en-GB" b="1" dirty="0">
                <a:effectLst/>
              </a:rPr>
              <a:t>text cleaning techniques</a:t>
            </a:r>
            <a:r>
              <a:rPr lang="en-GB" dirty="0">
                <a:effectLst/>
              </a:rPr>
              <a:t> (remove punctuation, lemmatization).</a:t>
            </a:r>
            <a:endParaRPr lang="en-IN" dirty="0">
              <a:effectLst/>
            </a:endParaRPr>
          </a:p>
          <a:p>
            <a:pPr lvl="0"/>
            <a:r>
              <a:rPr lang="en-GB" dirty="0">
                <a:effectLst/>
              </a:rPr>
              <a:t>Build a </a:t>
            </a:r>
            <a:r>
              <a:rPr lang="en-GB" b="1" dirty="0">
                <a:effectLst/>
              </a:rPr>
              <a:t>GUI or Web App</a:t>
            </a:r>
            <a:r>
              <a:rPr lang="en-GB" dirty="0">
                <a:effectLst/>
              </a:rPr>
              <a:t> for real-time spam detection.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85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0AA5-B05A-367D-2152-5C630341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9FA1-EFC4-069F-4176-A30B32F5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effectLst/>
              </a:rPr>
              <a:t>Achieved </a:t>
            </a:r>
            <a:r>
              <a:rPr lang="en-GB" b="1" dirty="0">
                <a:effectLst/>
              </a:rPr>
              <a:t>97% accuracy</a:t>
            </a:r>
            <a:r>
              <a:rPr lang="en-GB" dirty="0">
                <a:effectLst/>
              </a:rPr>
              <a:t> using Naive Bayes.</a:t>
            </a:r>
            <a:endParaRPr lang="en-IN" dirty="0">
              <a:effectLst/>
            </a:endParaRPr>
          </a:p>
          <a:p>
            <a:pPr lvl="0"/>
            <a:r>
              <a:rPr lang="en-GB" dirty="0">
                <a:effectLst/>
              </a:rPr>
              <a:t>Demonstrated effective spam classification using ML techniques.</a:t>
            </a:r>
            <a:endParaRPr lang="en-IN" dirty="0">
              <a:effectLst/>
            </a:endParaRPr>
          </a:p>
          <a:p>
            <a:pPr lvl="0"/>
            <a:r>
              <a:rPr lang="en-GB" dirty="0">
                <a:effectLst/>
              </a:rPr>
              <a:t>Shows potential for real-world email filtering applications.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47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1370-31C0-0A72-985D-7F2CD03B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137" y="2540077"/>
            <a:ext cx="7659934" cy="1777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20823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6EB9-660C-C193-7606-E07E2990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8A84-BD0D-9D46-EE51-CD975F526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OBJECTIVE: The project  is Email Spam Detection. The main objective of this project is to classify the emails into Spam or Ham.</a:t>
            </a:r>
          </a:p>
          <a:p>
            <a:r>
              <a:rPr lang="en-US" dirty="0"/>
              <a:t>IMPORTANCE:</a:t>
            </a:r>
          </a:p>
          <a:p>
            <a:r>
              <a:rPr lang="en-US" dirty="0"/>
              <a:t> </a:t>
            </a:r>
            <a:r>
              <a:rPr lang="en-GB" dirty="0">
                <a:effectLst/>
              </a:rPr>
              <a:t>Email spam is a major issue in communication systems.</a:t>
            </a:r>
          </a:p>
          <a:p>
            <a:r>
              <a:rPr lang="en-GB" dirty="0">
                <a:effectLst/>
              </a:rPr>
              <a:t> Automatic spam detection saves time and protects users from fraud.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51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1909-F8C6-D3F5-4FA8-206E324A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2791-8DFF-B45B-5FF2-8C326147C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Name is </a:t>
            </a:r>
            <a:r>
              <a:rPr lang="en-GB" dirty="0">
                <a:effectLst/>
              </a:rPr>
              <a:t>spam_ham_dataset.csv</a:t>
            </a:r>
            <a:endParaRPr lang="en-IN" dirty="0">
              <a:effectLst/>
            </a:endParaRPr>
          </a:p>
          <a:p>
            <a:r>
              <a:rPr lang="en-US" dirty="0"/>
              <a:t> Number of Rows present in this dataset: </a:t>
            </a:r>
            <a:r>
              <a:rPr lang="en-IN" dirty="0"/>
              <a:t>5,171.</a:t>
            </a:r>
          </a:p>
          <a:p>
            <a:r>
              <a:rPr lang="en-IN" dirty="0"/>
              <a:t> From the given dataset we can classify whether </a:t>
            </a:r>
          </a:p>
          <a:p>
            <a:pPr marL="0" indent="0">
              <a:buNone/>
            </a:pPr>
            <a:r>
              <a:rPr lang="en-IN" dirty="0"/>
              <a:t>The given emails are ham or spam.</a:t>
            </a:r>
          </a:p>
        </p:txBody>
      </p:sp>
      <p:pic>
        <p:nvPicPr>
          <p:cNvPr id="5" name="Picture 4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955599ED-46A4-B64E-8149-89473F91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10" y="3701504"/>
            <a:ext cx="4782778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02F1-84BB-B51C-96DB-E20D07E5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8A98-9443-BFD1-CF74-00398AA73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r>
              <a:rPr lang="en-GB" sz="1800" b="1" dirty="0">
                <a:effectLst/>
              </a:rPr>
              <a:t>Data Loading:</a:t>
            </a:r>
            <a:r>
              <a:rPr lang="en-GB" sz="1800" dirty="0">
                <a:effectLst/>
              </a:rPr>
              <a:t> Using pandas to read the CSV file.</a:t>
            </a:r>
            <a:endParaRPr lang="en-IN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b="1" dirty="0"/>
              <a:t>Data Preprocessing: </a:t>
            </a:r>
            <a:r>
              <a:rPr lang="en-IN" sz="1800" dirty="0"/>
              <a:t>In this step the relevant columns are selected.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GB" sz="1800" b="1" dirty="0">
                <a:effectLst/>
              </a:rPr>
              <a:t>Data Splitting:</a:t>
            </a:r>
            <a:r>
              <a:rPr lang="en-GB" sz="1800" dirty="0">
                <a:effectLst/>
              </a:rPr>
              <a:t> In this step the few data are trained and few data are tested.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effectLst/>
              </a:rPr>
              <a:t> </a:t>
            </a:r>
            <a:r>
              <a:rPr lang="en-IN" sz="1800" b="1" dirty="0">
                <a:effectLst/>
              </a:rPr>
              <a:t>Email Filtering: </a:t>
            </a:r>
            <a:r>
              <a:rPr lang="en-US" sz="1800" dirty="0">
                <a:effectLst/>
              </a:rPr>
              <a:t>One of the primary methods for spam mail detection is email filtering. It involves categorize incoming emails into spam and non-spam. Machine learning algorithms can be trained to filter out spam mails based on their content and metadata.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effectLst/>
              </a:rPr>
              <a:t> </a:t>
            </a:r>
            <a:r>
              <a:rPr lang="en-IN" sz="1800" b="1" dirty="0">
                <a:effectLst/>
              </a:rPr>
              <a:t>Text Vectorization: </a:t>
            </a:r>
            <a:r>
              <a:rPr lang="en-US" sz="1800" dirty="0">
                <a:effectLst/>
              </a:rPr>
              <a:t>Text </a:t>
            </a:r>
            <a:r>
              <a:rPr lang="en-GB" dirty="0">
                <a:effectLst/>
              </a:rPr>
              <a:t>Convert text to numerical features using </a:t>
            </a:r>
            <a:r>
              <a:rPr lang="en-GB" dirty="0" err="1">
                <a:effectLst/>
              </a:rPr>
              <a:t>CountVectorizer</a:t>
            </a:r>
            <a:r>
              <a:rPr lang="en-GB" dirty="0">
                <a:effectLst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effectLst/>
              </a:rPr>
              <a:t> </a:t>
            </a:r>
            <a:r>
              <a:rPr lang="en-GB" sz="1800" b="1" dirty="0">
                <a:effectLst/>
              </a:rPr>
              <a:t>Model Training:</a:t>
            </a:r>
            <a:r>
              <a:rPr lang="en-GB" sz="1800" dirty="0">
                <a:effectLst/>
              </a:rPr>
              <a:t> Multinomial Naive Bayes (</a:t>
            </a:r>
            <a:r>
              <a:rPr lang="en-GB" sz="1800" dirty="0" err="1">
                <a:effectLst/>
              </a:rPr>
              <a:t>MultinomialNB</a:t>
            </a:r>
            <a:r>
              <a:rPr lang="en-GB" sz="1800" dirty="0">
                <a:effectLst/>
              </a:rPr>
              <a:t>).</a:t>
            </a:r>
            <a:endParaRPr lang="en-IN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IN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3463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94C7-1364-F667-2797-DB751306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NAÏVE </a:t>
            </a:r>
            <a:r>
              <a:rPr lang="en-GB" dirty="0">
                <a:effectLst/>
              </a:rPr>
              <a:t>Bayes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9B5-D5B2-DFD1-F3EF-FBB66113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2936"/>
            <a:ext cx="10353762" cy="4118264"/>
          </a:xfrm>
        </p:spPr>
        <p:txBody>
          <a:bodyPr/>
          <a:lstStyle/>
          <a:p>
            <a:r>
              <a:rPr lang="en-US" b="1" dirty="0"/>
              <a:t>Model Used: </a:t>
            </a:r>
            <a:r>
              <a:rPr lang="en-GB" dirty="0">
                <a:effectLst/>
              </a:rPr>
              <a:t>Multinomial Naive Bayes</a:t>
            </a:r>
            <a:endParaRPr lang="en-IN" dirty="0">
              <a:effectLst/>
            </a:endParaRPr>
          </a:p>
          <a:p>
            <a:r>
              <a:rPr lang="en-US" b="1" dirty="0"/>
              <a:t>Why Naive Bayes is used?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</a:rPr>
              <a:t>Works well with text classification tasks.</a:t>
            </a:r>
            <a:endParaRPr lang="en-IN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</a:rPr>
              <a:t>Based on Bayes’ Theorem and conditional probabilities.</a:t>
            </a:r>
            <a:endParaRPr lang="en-IN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ffectLst/>
              </a:rPr>
              <a:t>Fast and efficient for large text datasets.</a:t>
            </a:r>
            <a:endParaRPr lang="en-IN" sz="1600" dirty="0">
              <a:effectLst/>
            </a:endParaRPr>
          </a:p>
          <a:p>
            <a:pPr marL="0" indent="0">
              <a:buNone/>
            </a:pPr>
            <a:br>
              <a:rPr lang="en-GB" dirty="0">
                <a:effectLst/>
              </a:rPr>
            </a:br>
            <a:endParaRPr lang="en-IN" sz="1800" dirty="0">
              <a:effectLst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02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8C6B-7A0D-9C8D-EA7B-209A95EF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CF249-CEFB-54E5-AEE5-9B0295EB8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789" y="1578553"/>
            <a:ext cx="6534150" cy="123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D3309-1B87-3ADD-4982-016D216F7EDD}"/>
              </a:ext>
            </a:extLst>
          </p:cNvPr>
          <p:cNvSpPr txBox="1"/>
          <p:nvPr/>
        </p:nvSpPr>
        <p:spPr>
          <a:xfrm>
            <a:off x="3354099" y="2904874"/>
            <a:ext cx="48547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To load and handle the dataset (tables, CSV files).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train_test_split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To split the data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CountVectorizer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To convert text messages into numbers (Bag of Words model).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MultinomialNB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 Naive Bayes algorithm used for text classification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accuracy_score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classification_report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To measure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matplotlib.pyplot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creating visualizations like pie charts.</a:t>
            </a:r>
          </a:p>
        </p:txBody>
      </p:sp>
    </p:spTree>
    <p:extLst>
      <p:ext uri="{BB962C8B-B14F-4D97-AF65-F5344CB8AC3E}">
        <p14:creationId xmlns:p14="http://schemas.microsoft.com/office/powerpoint/2010/main" val="21690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E85AF5-6B76-81A2-57B1-851CAE12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370" y="2071472"/>
            <a:ext cx="41624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3BB42-39A7-B953-F1AE-7A76BDFC85F5}"/>
              </a:ext>
            </a:extLst>
          </p:cNvPr>
          <p:cNvSpPr txBox="1"/>
          <p:nvPr/>
        </p:nvSpPr>
        <p:spPr>
          <a:xfrm>
            <a:off x="2371725" y="3429000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Loads the CSV file (e.g., containing columns like </a:t>
            </a:r>
            <a:r>
              <a:rPr lang="en-US" dirty="0">
                <a:latin typeface="Courier New" panose="02070309020205020404" pitchFamily="49" charset="0"/>
              </a:rPr>
              <a:t>text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label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</a:rPr>
              <a:t>label_num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row likely represents an email or message labeled as </a:t>
            </a:r>
            <a:r>
              <a:rPr lang="en-US" b="1" dirty="0"/>
              <a:t>spam</a:t>
            </a:r>
            <a:r>
              <a:rPr lang="en-US" dirty="0"/>
              <a:t> or </a:t>
            </a:r>
            <a:r>
              <a:rPr lang="en-US" b="1" dirty="0"/>
              <a:t>ham</a:t>
            </a:r>
            <a:r>
              <a:rPr lang="en-US" dirty="0"/>
              <a:t> (not spam).</a:t>
            </a:r>
          </a:p>
        </p:txBody>
      </p:sp>
    </p:spTree>
    <p:extLst>
      <p:ext uri="{BB962C8B-B14F-4D97-AF65-F5344CB8AC3E}">
        <p14:creationId xmlns:p14="http://schemas.microsoft.com/office/powerpoint/2010/main" val="315103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1E5FC-31A5-F3CC-79A7-393BBBDB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37" y="259773"/>
            <a:ext cx="9292072" cy="3688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AE6BE-B699-DC91-8F7D-A10CAC6CC887}"/>
              </a:ext>
            </a:extLst>
          </p:cNvPr>
          <p:cNvSpPr txBox="1"/>
          <p:nvPr/>
        </p:nvSpPr>
        <p:spPr>
          <a:xfrm>
            <a:off x="2402897" y="4886236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Counts how many </a:t>
            </a:r>
            <a:r>
              <a:rPr lang="en-US" b="1" dirty="0"/>
              <a:t>spam</a:t>
            </a:r>
            <a:r>
              <a:rPr lang="en-US" dirty="0"/>
              <a:t> and </a:t>
            </a:r>
            <a:r>
              <a:rPr lang="en-US" b="1" dirty="0"/>
              <a:t>ham</a:t>
            </a:r>
            <a:r>
              <a:rPr lang="en-US" dirty="0"/>
              <a:t> messages are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Creates a </a:t>
            </a:r>
            <a:r>
              <a:rPr lang="en-US" b="1" dirty="0"/>
              <a:t>pie chart</a:t>
            </a:r>
            <a:r>
              <a:rPr lang="en-US" dirty="0"/>
              <a:t> showing the proportion of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284200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02F7CA-EA0B-574C-29DD-5793C9E67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552" y="380230"/>
            <a:ext cx="2143125" cy="6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DCF2D-CB0F-A920-2CCC-62508316913A}"/>
              </a:ext>
            </a:extLst>
          </p:cNvPr>
          <p:cNvSpPr txBox="1"/>
          <p:nvPr/>
        </p:nvSpPr>
        <p:spPr>
          <a:xfrm>
            <a:off x="4595379" y="277167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Displays the first five rows to verify data structure — confirms column names and contents.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C215D-2BB3-A015-945D-769A80AB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1723966"/>
            <a:ext cx="4595379" cy="866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243672-58B9-4362-46E7-37B7A9D4A2EF}"/>
              </a:ext>
            </a:extLst>
          </p:cNvPr>
          <p:cNvSpPr txBox="1"/>
          <p:nvPr/>
        </p:nvSpPr>
        <p:spPr>
          <a:xfrm>
            <a:off x="5364306" y="1658467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dirty="0"/>
              <a:t> → The message content (input feature).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en-US" dirty="0"/>
              <a:t> → Numeric label (0 for ham, 1 for spam).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C6EBF2-4DBE-20E2-CAE7-B23FF8423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901" y="3192045"/>
            <a:ext cx="8553450" cy="78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1856FA-A2E2-9A77-8472-B8BB74BE410F}"/>
              </a:ext>
            </a:extLst>
          </p:cNvPr>
          <p:cNvSpPr txBox="1"/>
          <p:nvPr/>
        </p:nvSpPr>
        <p:spPr>
          <a:xfrm>
            <a:off x="2695576" y="4574399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Splits the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80%</a:t>
            </a:r>
            <a:r>
              <a:rPr lang="en-US" dirty="0"/>
              <a:t> for training the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20%</a:t>
            </a:r>
            <a:r>
              <a:rPr lang="en-US" dirty="0"/>
              <a:t> for testing the model’s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</a:rPr>
              <a:t>=42</a:t>
            </a:r>
            <a:r>
              <a:rPr lang="en-US" dirty="0"/>
              <a:t> ensures reproducible results.</a:t>
            </a:r>
          </a:p>
        </p:txBody>
      </p:sp>
    </p:spTree>
    <p:extLst>
      <p:ext uri="{BB962C8B-B14F-4D97-AF65-F5344CB8AC3E}">
        <p14:creationId xmlns:p14="http://schemas.microsoft.com/office/powerpoint/2010/main" val="305162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314</TotalTime>
  <Words>761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Bookman Old Style</vt:lpstr>
      <vt:lpstr>Calibri</vt:lpstr>
      <vt:lpstr>Courier New</vt:lpstr>
      <vt:lpstr>Rockwell</vt:lpstr>
      <vt:lpstr>Times New Roman</vt:lpstr>
      <vt:lpstr>Damask</vt:lpstr>
      <vt:lpstr>EMAIL SPAM DETECTION USING NAÏVE BAYES CLASSIFIER</vt:lpstr>
      <vt:lpstr>INTRODUCTION</vt:lpstr>
      <vt:lpstr>DATASET OVERVIEW</vt:lpstr>
      <vt:lpstr>DATA PREPROCESSING STEPS</vt:lpstr>
      <vt:lpstr>ALGORITHM: NAÏVE Bayes </vt:lpstr>
      <vt:lpstr>CODE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OR RESULTS</vt:lpstr>
      <vt:lpstr>INSIGHTS</vt:lpstr>
      <vt:lpstr>FUTURE IMPROVEMENTS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BRITHI S</dc:creator>
  <cp:lastModifiedBy>BRITHI S</cp:lastModifiedBy>
  <cp:revision>26</cp:revision>
  <dcterms:created xsi:type="dcterms:W3CDTF">2025-10-25T06:24:40Z</dcterms:created>
  <dcterms:modified xsi:type="dcterms:W3CDTF">2025-10-26T08:39:10Z</dcterms:modified>
</cp:coreProperties>
</file>