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Tomorrow" panose="020B0604020202020204" charset="0"/>
      <p:regular r:id="rId10"/>
    </p:embeddedFont>
    <p:embeddedFont>
      <p:font typeface="Tomorrow Semi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43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864525"/>
            <a:ext cx="6880265"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Van Assignment Project</a:t>
            </a:r>
            <a:endParaRPr lang="en-US" sz="4450" dirty="0"/>
          </a:p>
        </p:txBody>
      </p:sp>
      <p:sp>
        <p:nvSpPr>
          <p:cNvPr id="4" name="Text 1"/>
          <p:cNvSpPr/>
          <p:nvPr/>
        </p:nvSpPr>
        <p:spPr>
          <a:xfrm>
            <a:off x="6280190" y="391346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will walk you through the Van Assignment Project, a practical application of data structures and programming concepts. We will explore the code's main features, key syntax, and the role of structs and arrays.</a:t>
            </a:r>
            <a:endParaRPr lang="en-US" sz="1750" dirty="0"/>
          </a:p>
        </p:txBody>
      </p:sp>
      <p:sp>
        <p:nvSpPr>
          <p:cNvPr id="6" name="Rectangle 5">
            <a:extLst>
              <a:ext uri="{FF2B5EF4-FFF2-40B4-BE49-F238E27FC236}">
                <a16:creationId xmlns:a16="http://schemas.microsoft.com/office/drawing/2014/main" id="{EDB9BB40-7221-FC0A-FE8C-E17A3206B5A1}"/>
              </a:ext>
            </a:extLst>
          </p:cNvPr>
          <p:cNvSpPr/>
          <p:nvPr/>
        </p:nvSpPr>
        <p:spPr>
          <a:xfrm>
            <a:off x="12310946" y="7779361"/>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About the Project</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Purpose</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Van Assignment Project aims to streamline student transportation by managing van assignments based on time and route. It allows students to choose their preferred schedule and displays a list of assigned students.</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Implementation</a:t>
            </a:r>
            <a:endParaRPr lang="en-US" sz="2200" dirty="0"/>
          </a:p>
        </p:txBody>
      </p:sp>
      <p:sp>
        <p:nvSpPr>
          <p:cNvPr id="6" name="Text 4"/>
          <p:cNvSpPr/>
          <p:nvPr/>
        </p:nvSpPr>
        <p:spPr>
          <a:xfrm>
            <a:off x="7599521" y="403395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project utilizes structs and arrays for data storage, ensuring efficient management of student details and van capacity. It also incorporates input validation to ensure data accuracy and consistency.</a:t>
            </a:r>
            <a:endParaRPr lang="en-US" sz="1750" dirty="0"/>
          </a:p>
        </p:txBody>
      </p:sp>
      <p:sp>
        <p:nvSpPr>
          <p:cNvPr id="7" name="Rectangle 6">
            <a:extLst>
              <a:ext uri="{FF2B5EF4-FFF2-40B4-BE49-F238E27FC236}">
                <a16:creationId xmlns:a16="http://schemas.microsoft.com/office/drawing/2014/main" id="{35885917-F7A5-C226-B996-72396ED52884}"/>
              </a:ext>
            </a:extLst>
          </p:cNvPr>
          <p:cNvSpPr/>
          <p:nvPr/>
        </p:nvSpPr>
        <p:spPr>
          <a:xfrm>
            <a:off x="12310946" y="7768210"/>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491740"/>
            <a:ext cx="11631573"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Understanding the Code – Main Features</a:t>
            </a:r>
            <a:endParaRPr lang="en-US" sz="4450" dirty="0"/>
          </a:p>
        </p:txBody>
      </p:sp>
      <p:sp>
        <p:nvSpPr>
          <p:cNvPr id="3" name="Shape 1"/>
          <p:cNvSpPr/>
          <p:nvPr/>
        </p:nvSpPr>
        <p:spPr>
          <a:xfrm>
            <a:off x="793790" y="3795832"/>
            <a:ext cx="510302" cy="510302"/>
          </a:xfrm>
          <a:prstGeom prst="roundRect">
            <a:avLst>
              <a:gd name="adj" fmla="val 6667"/>
            </a:avLst>
          </a:prstGeom>
          <a:solidFill>
            <a:srgbClr val="F0EAEA"/>
          </a:solidFill>
          <a:ln/>
        </p:spPr>
      </p:sp>
      <p:sp>
        <p:nvSpPr>
          <p:cNvPr id="4" name="Text 2"/>
          <p:cNvSpPr/>
          <p:nvPr/>
        </p:nvSpPr>
        <p:spPr>
          <a:xfrm>
            <a:off x="971550" y="3880842"/>
            <a:ext cx="154781" cy="340281"/>
          </a:xfrm>
          <a:prstGeom prst="rect">
            <a:avLst/>
          </a:prstGeom>
          <a:noFill/>
          <a:ln/>
        </p:spPr>
        <p:txBody>
          <a:bodyPr wrap="none" lIns="0" tIns="0" rIns="0" bIns="0" rtlCol="0" anchor="t"/>
          <a:lstStyle/>
          <a:p>
            <a:pPr marL="0" indent="0" algn="ctr">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1</a:t>
            </a:r>
            <a:endParaRPr lang="en-US" sz="2650" dirty="0"/>
          </a:p>
        </p:txBody>
      </p:sp>
      <p:sp>
        <p:nvSpPr>
          <p:cNvPr id="5" name="Text 3"/>
          <p:cNvSpPr/>
          <p:nvPr/>
        </p:nvSpPr>
        <p:spPr>
          <a:xfrm>
            <a:off x="1530906" y="37958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Data Definition</a:t>
            </a:r>
            <a:endParaRPr lang="en-US" sz="2200" dirty="0"/>
          </a:p>
        </p:txBody>
      </p:sp>
      <p:sp>
        <p:nvSpPr>
          <p:cNvPr id="6" name="Text 4"/>
          <p:cNvSpPr/>
          <p:nvPr/>
        </p:nvSpPr>
        <p:spPr>
          <a:xfrm>
            <a:off x="1530906" y="4286250"/>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code defines van capacities and student details using a struct to store student name, time, and route information. It preloads data for 14 students and allows the 15th student to input their details.</a:t>
            </a:r>
            <a:endParaRPr lang="en-US" sz="1750" dirty="0"/>
          </a:p>
        </p:txBody>
      </p:sp>
      <p:sp>
        <p:nvSpPr>
          <p:cNvPr id="7" name="Shape 5"/>
          <p:cNvSpPr/>
          <p:nvPr/>
        </p:nvSpPr>
        <p:spPr>
          <a:xfrm>
            <a:off x="7428667" y="3795832"/>
            <a:ext cx="510302" cy="510302"/>
          </a:xfrm>
          <a:prstGeom prst="roundRect">
            <a:avLst>
              <a:gd name="adj" fmla="val 6667"/>
            </a:avLst>
          </a:prstGeom>
          <a:solidFill>
            <a:srgbClr val="F0EAEA"/>
          </a:solidFill>
          <a:ln/>
        </p:spPr>
      </p:sp>
      <p:sp>
        <p:nvSpPr>
          <p:cNvPr id="8" name="Text 6"/>
          <p:cNvSpPr/>
          <p:nvPr/>
        </p:nvSpPr>
        <p:spPr>
          <a:xfrm>
            <a:off x="7569517" y="3880842"/>
            <a:ext cx="228600" cy="340281"/>
          </a:xfrm>
          <a:prstGeom prst="rect">
            <a:avLst/>
          </a:prstGeom>
          <a:noFill/>
          <a:ln/>
        </p:spPr>
        <p:txBody>
          <a:bodyPr wrap="none" lIns="0" tIns="0" rIns="0" bIns="0" rtlCol="0" anchor="t"/>
          <a:lstStyle/>
          <a:p>
            <a:pPr marL="0" indent="0" algn="ctr">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2</a:t>
            </a:r>
            <a:endParaRPr lang="en-US" sz="2650" dirty="0"/>
          </a:p>
        </p:txBody>
      </p:sp>
      <p:sp>
        <p:nvSpPr>
          <p:cNvPr id="9" name="Text 7"/>
          <p:cNvSpPr/>
          <p:nvPr/>
        </p:nvSpPr>
        <p:spPr>
          <a:xfrm>
            <a:off x="8165783" y="37958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Input Validation</a:t>
            </a:r>
            <a:endParaRPr lang="en-US" sz="2200" dirty="0"/>
          </a:p>
        </p:txBody>
      </p:sp>
      <p:sp>
        <p:nvSpPr>
          <p:cNvPr id="10" name="Text 8"/>
          <p:cNvSpPr/>
          <p:nvPr/>
        </p:nvSpPr>
        <p:spPr>
          <a:xfrm>
            <a:off x="8165783" y="4286250"/>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code ensures valid choices for time and route, preventing invalid inputs and maintaining the integrity of the assignment data. It displays an updated list of assigned students after each input.</a:t>
            </a:r>
            <a:endParaRPr lang="en-US" sz="1750" dirty="0"/>
          </a:p>
        </p:txBody>
      </p:sp>
      <p:sp>
        <p:nvSpPr>
          <p:cNvPr id="11" name="Rectangle 10">
            <a:extLst>
              <a:ext uri="{FF2B5EF4-FFF2-40B4-BE49-F238E27FC236}">
                <a16:creationId xmlns:a16="http://schemas.microsoft.com/office/drawing/2014/main" id="{6683BC6D-71E0-A1A9-E8AE-F02318725647}"/>
              </a:ext>
            </a:extLst>
          </p:cNvPr>
          <p:cNvSpPr/>
          <p:nvPr/>
        </p:nvSpPr>
        <p:spPr>
          <a:xfrm>
            <a:off x="12310946" y="7768210"/>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029539"/>
            <a:ext cx="8893612"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Key Syntax and Code Structure</a:t>
            </a:r>
            <a:endParaRPr lang="en-US" sz="4450" dirty="0"/>
          </a:p>
        </p:txBody>
      </p:sp>
      <p:sp>
        <p:nvSpPr>
          <p:cNvPr id="3" name="Shape 1"/>
          <p:cNvSpPr/>
          <p:nvPr/>
        </p:nvSpPr>
        <p:spPr>
          <a:xfrm>
            <a:off x="793790" y="3078480"/>
            <a:ext cx="4196358" cy="3121462"/>
          </a:xfrm>
          <a:prstGeom prst="roundRect">
            <a:avLst>
              <a:gd name="adj" fmla="val 1090"/>
            </a:avLst>
          </a:prstGeom>
          <a:solidFill>
            <a:srgbClr val="F0EAEA"/>
          </a:solidFill>
          <a:ln/>
        </p:spPr>
      </p:sp>
      <p:sp>
        <p:nvSpPr>
          <p:cNvPr id="4" name="Text 2"/>
          <p:cNvSpPr/>
          <p:nvPr/>
        </p:nvSpPr>
        <p:spPr>
          <a:xfrm>
            <a:off x="1020604" y="330529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Headers</a:t>
            </a:r>
            <a:endParaRPr lang="en-US" sz="2200" dirty="0"/>
          </a:p>
        </p:txBody>
      </p:sp>
      <p:sp>
        <p:nvSpPr>
          <p:cNvPr id="5" name="Text 3"/>
          <p:cNvSpPr/>
          <p:nvPr/>
        </p:nvSpPr>
        <p:spPr>
          <a:xfrm>
            <a:off x="1020604" y="3795713"/>
            <a:ext cx="3742730" cy="217741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code utilizes the standard input/output library (\`#include \`) and the string library (\`#include \`) for input and output operations, and string manipulation, respectively.</a:t>
            </a:r>
            <a:endParaRPr lang="en-US" sz="1750" dirty="0"/>
          </a:p>
        </p:txBody>
      </p:sp>
      <p:sp>
        <p:nvSpPr>
          <p:cNvPr id="6" name="Shape 4"/>
          <p:cNvSpPr/>
          <p:nvPr/>
        </p:nvSpPr>
        <p:spPr>
          <a:xfrm>
            <a:off x="5216962" y="3078480"/>
            <a:ext cx="4196358" cy="3121462"/>
          </a:xfrm>
          <a:prstGeom prst="roundRect">
            <a:avLst>
              <a:gd name="adj" fmla="val 1090"/>
            </a:avLst>
          </a:prstGeom>
          <a:solidFill>
            <a:srgbClr val="F0EAEA"/>
          </a:solidFill>
          <a:ln/>
        </p:spPr>
      </p:sp>
      <p:sp>
        <p:nvSpPr>
          <p:cNvPr id="7" name="Text 5"/>
          <p:cNvSpPr/>
          <p:nvPr/>
        </p:nvSpPr>
        <p:spPr>
          <a:xfrm>
            <a:off x="5443776" y="330529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Namespace</a:t>
            </a:r>
            <a:endParaRPr lang="en-US" sz="2200" dirty="0"/>
          </a:p>
        </p:txBody>
      </p:sp>
      <p:sp>
        <p:nvSpPr>
          <p:cNvPr id="8" name="Text 6"/>
          <p:cNvSpPr/>
          <p:nvPr/>
        </p:nvSpPr>
        <p:spPr>
          <a:xfrm>
            <a:off x="5443776" y="3795713"/>
            <a:ext cx="3742730"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code utilizes the standard namespace (\`using namespace std;\`) for easy access to standard library elements.</a:t>
            </a:r>
            <a:endParaRPr lang="en-US" sz="1750" dirty="0"/>
          </a:p>
        </p:txBody>
      </p:sp>
      <p:sp>
        <p:nvSpPr>
          <p:cNvPr id="9" name="Shape 7"/>
          <p:cNvSpPr/>
          <p:nvPr/>
        </p:nvSpPr>
        <p:spPr>
          <a:xfrm>
            <a:off x="9640133" y="3078480"/>
            <a:ext cx="4196358" cy="3121462"/>
          </a:xfrm>
          <a:prstGeom prst="roundRect">
            <a:avLst>
              <a:gd name="adj" fmla="val 1090"/>
            </a:avLst>
          </a:prstGeom>
          <a:solidFill>
            <a:srgbClr val="F0EAEA"/>
          </a:solidFill>
          <a:ln/>
        </p:spPr>
      </p:sp>
      <p:sp>
        <p:nvSpPr>
          <p:cNvPr id="10" name="Text 8"/>
          <p:cNvSpPr/>
          <p:nvPr/>
        </p:nvSpPr>
        <p:spPr>
          <a:xfrm>
            <a:off x="9866948" y="330529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Struct Definition</a:t>
            </a:r>
            <a:endParaRPr lang="en-US" sz="2200" dirty="0"/>
          </a:p>
        </p:txBody>
      </p:sp>
      <p:sp>
        <p:nvSpPr>
          <p:cNvPr id="11" name="Text 9"/>
          <p:cNvSpPr/>
          <p:nvPr/>
        </p:nvSpPr>
        <p:spPr>
          <a:xfrm>
            <a:off x="9866948" y="3795713"/>
            <a:ext cx="3742730"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code defines a struct named \`Student\` with member variables for \`name\`, \`time\`, and \`route\`, representing student details.</a:t>
            </a:r>
            <a:endParaRPr lang="en-US" sz="1750" dirty="0"/>
          </a:p>
        </p:txBody>
      </p:sp>
      <p:sp>
        <p:nvSpPr>
          <p:cNvPr id="12" name="Rectangle 11">
            <a:extLst>
              <a:ext uri="{FF2B5EF4-FFF2-40B4-BE49-F238E27FC236}">
                <a16:creationId xmlns:a16="http://schemas.microsoft.com/office/drawing/2014/main" id="{285520B2-7EDE-E6B1-7797-98CF4F087572}"/>
              </a:ext>
            </a:extLst>
          </p:cNvPr>
          <p:cNvSpPr/>
          <p:nvPr/>
        </p:nvSpPr>
        <p:spPr>
          <a:xfrm>
            <a:off x="12310946" y="7768210"/>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222421"/>
            <a:ext cx="8893612"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Key Syntax and Code Structure</a:t>
            </a:r>
            <a:endParaRPr lang="en-US" sz="4450" dirty="0"/>
          </a:p>
        </p:txBody>
      </p:sp>
      <p:pic>
        <p:nvPicPr>
          <p:cNvPr id="3" name="Image 0" descr="preencoded.png"/>
          <p:cNvPicPr>
            <a:picLocks noChangeAspect="1"/>
          </p:cNvPicPr>
          <p:nvPr/>
        </p:nvPicPr>
        <p:blipFill>
          <a:blip r:embed="rId3"/>
          <a:stretch>
            <a:fillRect/>
          </a:stretch>
        </p:blipFill>
        <p:spPr>
          <a:xfrm>
            <a:off x="793790" y="3271361"/>
            <a:ext cx="566976" cy="566976"/>
          </a:xfrm>
          <a:prstGeom prst="rect">
            <a:avLst/>
          </a:prstGeom>
        </p:spPr>
      </p:pic>
      <p:sp>
        <p:nvSpPr>
          <p:cNvPr id="4" name="Text 1"/>
          <p:cNvSpPr/>
          <p:nvPr/>
        </p:nvSpPr>
        <p:spPr>
          <a:xfrm>
            <a:off x="793790" y="40651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Student Data</a:t>
            </a:r>
            <a:endParaRPr lang="en-US" sz="2200" dirty="0"/>
          </a:p>
        </p:txBody>
      </p:sp>
      <p:sp>
        <p:nvSpPr>
          <p:cNvPr id="5" name="Text 2"/>
          <p:cNvSpPr/>
          <p:nvPr/>
        </p:nvSpPr>
        <p:spPr>
          <a:xfrm>
            <a:off x="793790" y="4555569"/>
            <a:ext cx="6351270" cy="1451610"/>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code uses an array of structs named \`students\` to store the details of all students. Each element in the array represents a student, with individual fields for name, time, and route.</a:t>
            </a:r>
            <a:endParaRPr lang="en-US" sz="1750" dirty="0"/>
          </a:p>
        </p:txBody>
      </p:sp>
      <p:pic>
        <p:nvPicPr>
          <p:cNvPr id="6" name="Image 1" descr="preencoded.png"/>
          <p:cNvPicPr>
            <a:picLocks noChangeAspect="1"/>
          </p:cNvPicPr>
          <p:nvPr/>
        </p:nvPicPr>
        <p:blipFill>
          <a:blip r:embed="rId4"/>
          <a:stretch>
            <a:fillRect/>
          </a:stretch>
        </p:blipFill>
        <p:spPr>
          <a:xfrm>
            <a:off x="7485221" y="3271361"/>
            <a:ext cx="566976" cy="566976"/>
          </a:xfrm>
          <a:prstGeom prst="rect">
            <a:avLst/>
          </a:prstGeom>
        </p:spPr>
      </p:pic>
      <p:sp>
        <p:nvSpPr>
          <p:cNvPr id="7" name="Text 3"/>
          <p:cNvSpPr/>
          <p:nvPr/>
        </p:nvSpPr>
        <p:spPr>
          <a:xfrm>
            <a:off x="7485221" y="40651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User Input</a:t>
            </a:r>
            <a:endParaRPr lang="en-US" sz="2200" dirty="0"/>
          </a:p>
        </p:txBody>
      </p:sp>
      <p:sp>
        <p:nvSpPr>
          <p:cNvPr id="8" name="Text 4"/>
          <p:cNvSpPr/>
          <p:nvPr/>
        </p:nvSpPr>
        <p:spPr>
          <a:xfrm>
            <a:off x="7485221" y="4555569"/>
            <a:ext cx="6351389" cy="1088708"/>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code prompts the user to enter their name using \`cin.ignore()\` and \`getline(cin, ...)\` to handle potential newline characters and capture the full name.</a:t>
            </a:r>
            <a:endParaRPr lang="en-US" sz="1750" dirty="0"/>
          </a:p>
        </p:txBody>
      </p:sp>
      <p:sp>
        <p:nvSpPr>
          <p:cNvPr id="9" name="Rectangle 8">
            <a:extLst>
              <a:ext uri="{FF2B5EF4-FFF2-40B4-BE49-F238E27FC236}">
                <a16:creationId xmlns:a16="http://schemas.microsoft.com/office/drawing/2014/main" id="{364692ED-EF09-E5BD-CD14-1E74DBD8FD2F}"/>
              </a:ext>
            </a:extLst>
          </p:cNvPr>
          <p:cNvSpPr/>
          <p:nvPr/>
        </p:nvSpPr>
        <p:spPr>
          <a:xfrm>
            <a:off x="12310946" y="7768210"/>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25560"/>
            <a:ext cx="8893612"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Key Syntax and Code Structure</a:t>
            </a:r>
            <a:endParaRPr lang="en-US" sz="4450" dirty="0"/>
          </a:p>
        </p:txBody>
      </p:sp>
      <p:sp>
        <p:nvSpPr>
          <p:cNvPr id="3" name="Shape 1"/>
          <p:cNvSpPr/>
          <p:nvPr/>
        </p:nvSpPr>
        <p:spPr>
          <a:xfrm>
            <a:off x="1118711" y="2674501"/>
            <a:ext cx="30480" cy="3929420"/>
          </a:xfrm>
          <a:prstGeom prst="roundRect">
            <a:avLst>
              <a:gd name="adj" fmla="val 111628"/>
            </a:avLst>
          </a:prstGeom>
          <a:solidFill>
            <a:srgbClr val="D6D0D0"/>
          </a:solidFill>
          <a:ln/>
        </p:spPr>
      </p:sp>
      <p:sp>
        <p:nvSpPr>
          <p:cNvPr id="4" name="Shape 2"/>
          <p:cNvSpPr/>
          <p:nvPr/>
        </p:nvSpPr>
        <p:spPr>
          <a:xfrm>
            <a:off x="1358622" y="3169563"/>
            <a:ext cx="793790" cy="30480"/>
          </a:xfrm>
          <a:prstGeom prst="roundRect">
            <a:avLst>
              <a:gd name="adj" fmla="val 111628"/>
            </a:avLst>
          </a:prstGeom>
          <a:solidFill>
            <a:srgbClr val="D6D0D0"/>
          </a:solidFill>
          <a:ln/>
        </p:spPr>
      </p:sp>
      <p:sp>
        <p:nvSpPr>
          <p:cNvPr id="5" name="Shape 3"/>
          <p:cNvSpPr/>
          <p:nvPr/>
        </p:nvSpPr>
        <p:spPr>
          <a:xfrm>
            <a:off x="878800" y="2929652"/>
            <a:ext cx="510302" cy="510302"/>
          </a:xfrm>
          <a:prstGeom prst="roundRect">
            <a:avLst>
              <a:gd name="adj" fmla="val 6667"/>
            </a:avLst>
          </a:prstGeom>
          <a:solidFill>
            <a:srgbClr val="F0EAEA"/>
          </a:solidFill>
          <a:ln/>
        </p:spPr>
      </p:sp>
      <p:sp>
        <p:nvSpPr>
          <p:cNvPr id="6" name="Text 4"/>
          <p:cNvSpPr/>
          <p:nvPr/>
        </p:nvSpPr>
        <p:spPr>
          <a:xfrm>
            <a:off x="1056561" y="3014663"/>
            <a:ext cx="154781" cy="340281"/>
          </a:xfrm>
          <a:prstGeom prst="rect">
            <a:avLst/>
          </a:prstGeom>
          <a:noFill/>
          <a:ln/>
        </p:spPr>
        <p:txBody>
          <a:bodyPr wrap="none" lIns="0" tIns="0" rIns="0" bIns="0" rtlCol="0" anchor="t"/>
          <a:lstStyle/>
          <a:p>
            <a:pPr marL="0" indent="0" algn="ctr">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1</a:t>
            </a:r>
            <a:endParaRPr lang="en-US" sz="2650" dirty="0"/>
          </a:p>
        </p:txBody>
      </p:sp>
      <p:sp>
        <p:nvSpPr>
          <p:cNvPr id="7" name="Text 5"/>
          <p:cNvSpPr/>
          <p:nvPr/>
        </p:nvSpPr>
        <p:spPr>
          <a:xfrm>
            <a:off x="2381488" y="2901315"/>
            <a:ext cx="3744754"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Time and Route Validation</a:t>
            </a:r>
            <a:endParaRPr lang="en-US" sz="2200" dirty="0"/>
          </a:p>
        </p:txBody>
      </p:sp>
      <p:sp>
        <p:nvSpPr>
          <p:cNvPr id="8" name="Text 6"/>
          <p:cNvSpPr/>
          <p:nvPr/>
        </p:nvSpPr>
        <p:spPr>
          <a:xfrm>
            <a:off x="2381488" y="3391733"/>
            <a:ext cx="11455122" cy="1088708"/>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code validates the user's time and route choices using conditional statements (\`if\` and \`else if\`) to ensure valid options are selected. If the choice is invalid, the student's time or route is set to "Not Assigned".</a:t>
            </a:r>
            <a:endParaRPr lang="en-US" sz="1750" dirty="0"/>
          </a:p>
        </p:txBody>
      </p:sp>
      <p:sp>
        <p:nvSpPr>
          <p:cNvPr id="9" name="Shape 7"/>
          <p:cNvSpPr/>
          <p:nvPr/>
        </p:nvSpPr>
        <p:spPr>
          <a:xfrm>
            <a:off x="1358622" y="5429131"/>
            <a:ext cx="793790" cy="30480"/>
          </a:xfrm>
          <a:prstGeom prst="roundRect">
            <a:avLst>
              <a:gd name="adj" fmla="val 111628"/>
            </a:avLst>
          </a:prstGeom>
          <a:solidFill>
            <a:srgbClr val="D6D0D0"/>
          </a:solidFill>
          <a:ln/>
        </p:spPr>
      </p:sp>
      <p:sp>
        <p:nvSpPr>
          <p:cNvPr id="10" name="Shape 8"/>
          <p:cNvSpPr/>
          <p:nvPr/>
        </p:nvSpPr>
        <p:spPr>
          <a:xfrm>
            <a:off x="878800" y="5189220"/>
            <a:ext cx="510302" cy="510302"/>
          </a:xfrm>
          <a:prstGeom prst="roundRect">
            <a:avLst>
              <a:gd name="adj" fmla="val 6667"/>
            </a:avLst>
          </a:prstGeom>
          <a:solidFill>
            <a:srgbClr val="F0EAEA"/>
          </a:solidFill>
          <a:ln/>
        </p:spPr>
      </p:sp>
      <p:sp>
        <p:nvSpPr>
          <p:cNvPr id="11" name="Text 9"/>
          <p:cNvSpPr/>
          <p:nvPr/>
        </p:nvSpPr>
        <p:spPr>
          <a:xfrm>
            <a:off x="1019651" y="5274231"/>
            <a:ext cx="228600" cy="340281"/>
          </a:xfrm>
          <a:prstGeom prst="rect">
            <a:avLst/>
          </a:prstGeom>
          <a:noFill/>
          <a:ln/>
        </p:spPr>
        <p:txBody>
          <a:bodyPr wrap="none" lIns="0" tIns="0" rIns="0" bIns="0" rtlCol="0" anchor="t"/>
          <a:lstStyle/>
          <a:p>
            <a:pPr marL="0" indent="0" algn="ctr">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2</a:t>
            </a:r>
            <a:endParaRPr lang="en-US" sz="2650" dirty="0"/>
          </a:p>
        </p:txBody>
      </p:sp>
      <p:sp>
        <p:nvSpPr>
          <p:cNvPr id="12" name="Text 10"/>
          <p:cNvSpPr/>
          <p:nvPr/>
        </p:nvSpPr>
        <p:spPr>
          <a:xfrm>
            <a:off x="2381488" y="51608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Data Display</a:t>
            </a:r>
            <a:endParaRPr lang="en-US" sz="2200" dirty="0"/>
          </a:p>
        </p:txBody>
      </p:sp>
      <p:sp>
        <p:nvSpPr>
          <p:cNvPr id="13" name="Text 11"/>
          <p:cNvSpPr/>
          <p:nvPr/>
        </p:nvSpPr>
        <p:spPr>
          <a:xfrm>
            <a:off x="2381488" y="5651302"/>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code uses a loop to iterate through the \`students\` array and display each student's name, time, and route, presenting a clear and concise overview of the van assignments.</a:t>
            </a:r>
            <a:endParaRPr lang="en-US" sz="1750" dirty="0"/>
          </a:p>
        </p:txBody>
      </p:sp>
      <p:sp>
        <p:nvSpPr>
          <p:cNvPr id="14" name="Rectangle 13">
            <a:extLst>
              <a:ext uri="{FF2B5EF4-FFF2-40B4-BE49-F238E27FC236}">
                <a16:creationId xmlns:a16="http://schemas.microsoft.com/office/drawing/2014/main" id="{1B1E7CB1-F876-3622-A782-6300C5EAA496}"/>
              </a:ext>
            </a:extLst>
          </p:cNvPr>
          <p:cNvSpPr/>
          <p:nvPr/>
        </p:nvSpPr>
        <p:spPr>
          <a:xfrm>
            <a:off x="12310946" y="7768210"/>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86452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Thank You!</a:t>
            </a:r>
            <a:endParaRPr lang="en-US" sz="4450" dirty="0"/>
          </a:p>
        </p:txBody>
      </p:sp>
      <p:sp>
        <p:nvSpPr>
          <p:cNvPr id="4" name="Text 1"/>
          <p:cNvSpPr/>
          <p:nvPr/>
        </p:nvSpPr>
        <p:spPr>
          <a:xfrm>
            <a:off x="6280190" y="391346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We hope this presentation has provided a comprehensive overview of the Van Assignment Project. Feel free to ask any questions you may have about the code, its features, or the implementation of data structures.</a:t>
            </a:r>
            <a:endParaRPr lang="en-US" sz="1750" dirty="0"/>
          </a:p>
        </p:txBody>
      </p:sp>
      <p:sp>
        <p:nvSpPr>
          <p:cNvPr id="5" name="Rectangle 4">
            <a:extLst>
              <a:ext uri="{FF2B5EF4-FFF2-40B4-BE49-F238E27FC236}">
                <a16:creationId xmlns:a16="http://schemas.microsoft.com/office/drawing/2014/main" id="{620BF343-34A9-657F-3183-A60419CFD226}"/>
              </a:ext>
            </a:extLst>
          </p:cNvPr>
          <p:cNvSpPr/>
          <p:nvPr/>
        </p:nvSpPr>
        <p:spPr>
          <a:xfrm>
            <a:off x="12310946" y="7768210"/>
            <a:ext cx="2319454" cy="461389"/>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507</Words>
  <Application>Microsoft Office PowerPoint</Application>
  <PresentationFormat>Custom</PresentationFormat>
  <Paragraphs>42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Tomorrow Semi Bold</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abeeha zaid</cp:lastModifiedBy>
  <cp:revision>3</cp:revision>
  <dcterms:created xsi:type="dcterms:W3CDTF">2025-01-30T00:36:49Z</dcterms:created>
  <dcterms:modified xsi:type="dcterms:W3CDTF">2025-01-30T00:41:48Z</dcterms:modified>
</cp:coreProperties>
</file>