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63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8" r:id="rId20"/>
    <p:sldId id="279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ED291B17-9318-49DB-B28B-6E5994AE9581}" type="datetime1">
              <a:rPr lang="en-US" smtClean="0"/>
              <a:t>12/14/2020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6614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80648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09696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98831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55583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853882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184435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12/14/2020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1834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983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12/14/2020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233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12/14/2020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212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12/14/2020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991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12/14/2020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460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12/14/2020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160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12/14/2020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371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884F1-FFEA-405F-9602-3DCA865EDA4E}" type="datetime1">
              <a:rPr lang="en-US" smtClean="0"/>
              <a:t>12/14/2020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530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12/14/2020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506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D291B17-9318-49DB-B28B-6E5994AE9581}" type="datetime1">
              <a:rPr lang="en-US" smtClean="0"/>
              <a:t>12/14/2020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9626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  <p:sldLayoutId id="2147483775" r:id="rId12"/>
    <p:sldLayoutId id="2147483776" r:id="rId13"/>
    <p:sldLayoutId id="2147483777" r:id="rId14"/>
    <p:sldLayoutId id="2147483778" r:id="rId15"/>
    <p:sldLayoutId id="2147483779" r:id="rId16"/>
    <p:sldLayoutId id="2147483780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493913FA-81B7-483F-B8D0-8B290ACD50F4}"/>
              </a:ext>
            </a:extLst>
          </p:cNvPr>
          <p:cNvPicPr/>
          <p:nvPr/>
        </p:nvPicPr>
        <p:blipFill>
          <a:blip r:embed="rId2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6" y="28523"/>
            <a:ext cx="12192000" cy="684706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33C20BE-9B40-455B-A7FE-5BBB46D79D80}"/>
              </a:ext>
            </a:extLst>
          </p:cNvPr>
          <p:cNvSpPr txBox="1"/>
          <p:nvPr/>
        </p:nvSpPr>
        <p:spPr>
          <a:xfrm>
            <a:off x="7410893" y="405675"/>
            <a:ext cx="45834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s-Latn-BA" dirty="0">
                <a:solidFill>
                  <a:schemeClr val="tx1">
                    <a:lumMod val="95000"/>
                    <a:lumOff val="5000"/>
                  </a:schemeClr>
                </a:solidFill>
              </a:rPr>
              <a:t>UNIVERZITET „DŽEMAL BIJEDIĆ“ U MOSTARU</a:t>
            </a:r>
          </a:p>
          <a:p>
            <a:r>
              <a:rPr lang="bs-Latn-BA" dirty="0">
                <a:solidFill>
                  <a:schemeClr val="tx1">
                    <a:lumMod val="95000"/>
                    <a:lumOff val="5000"/>
                  </a:schemeClr>
                </a:solidFill>
              </a:rPr>
              <a:t>STUDIJ POSLOVNA INFORMATIKA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3264D9-638A-4F70-BC9E-9192D3EE6F2E}"/>
              </a:ext>
            </a:extLst>
          </p:cNvPr>
          <p:cNvSpPr txBox="1"/>
          <p:nvPr/>
        </p:nvSpPr>
        <p:spPr>
          <a:xfrm>
            <a:off x="606023" y="405675"/>
            <a:ext cx="4845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s-Latn-BA" dirty="0"/>
              <a:t>Projektovanje poslovnih informacijskih sistema</a:t>
            </a:r>
          </a:p>
          <a:p>
            <a:r>
              <a:rPr lang="bs-Latn-BA" dirty="0"/>
              <a:t>Akademska godina:2019/2020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5789A0-595C-4927-A478-BD0B5B6E9048}"/>
              </a:ext>
            </a:extLst>
          </p:cNvPr>
          <p:cNvSpPr txBox="1"/>
          <p:nvPr/>
        </p:nvSpPr>
        <p:spPr>
          <a:xfrm>
            <a:off x="85060" y="6100897"/>
            <a:ext cx="25199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s-Latn-BA" dirty="0"/>
              <a:t>Predmetni profesor: prof. dr Emina Junuz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F2F566-7E59-4C3B-9D89-C714BFDAE8AB}"/>
              </a:ext>
            </a:extLst>
          </p:cNvPr>
          <p:cNvSpPr txBox="1"/>
          <p:nvPr/>
        </p:nvSpPr>
        <p:spPr>
          <a:xfrm>
            <a:off x="10146618" y="6100898"/>
            <a:ext cx="2243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s-Latn-BA" dirty="0"/>
              <a:t>Kandidat:</a:t>
            </a:r>
          </a:p>
          <a:p>
            <a:r>
              <a:rPr lang="bs-Latn-BA" dirty="0"/>
              <a:t>Amina Đono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49B4A1-B107-4F7C-A160-E9C0FD55A319}"/>
              </a:ext>
            </a:extLst>
          </p:cNvPr>
          <p:cNvSpPr txBox="1"/>
          <p:nvPr/>
        </p:nvSpPr>
        <p:spPr>
          <a:xfrm>
            <a:off x="3677110" y="2379871"/>
            <a:ext cx="483778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effectLst>
                  <a:outerShdw blurRad="50800" dist="38100" dir="2700000" algn="tl">
                    <a:srgbClr val="000000">
                      <a:alpha val="40000"/>
                    </a:srgbClr>
                  </a:outerShdw>
                </a:effectLst>
              </a:rPr>
              <a:t>Informacijski</a:t>
            </a:r>
            <a:r>
              <a:rPr lang="en-US" sz="2800" dirty="0">
                <a:effectLst>
                  <a:outerShdw blurRad="50800" dist="38100" dir="2700000" algn="tl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sz="2800" dirty="0" err="1">
                <a:effectLst>
                  <a:outerShdw blurRad="50800" dist="38100" dir="2700000" algn="tl">
                    <a:srgbClr val="000000">
                      <a:alpha val="40000"/>
                    </a:srgbClr>
                  </a:outerShdw>
                </a:effectLst>
              </a:rPr>
              <a:t>sistem</a:t>
            </a:r>
            <a:r>
              <a:rPr lang="en-US" sz="2800" dirty="0">
                <a:effectLst>
                  <a:outerShdw blurRad="50800" dist="38100" dir="2700000" algn="tl">
                    <a:srgbClr val="000000">
                      <a:alpha val="40000"/>
                    </a:srgbClr>
                  </a:outerShdw>
                </a:effectLst>
              </a:rPr>
              <a:t> za </a:t>
            </a:r>
            <a:r>
              <a:rPr lang="en-US" sz="2800" dirty="0" err="1">
                <a:effectLst>
                  <a:outerShdw blurRad="50800" dist="38100" dir="2700000" algn="tl">
                    <a:srgbClr val="000000">
                      <a:alpha val="40000"/>
                    </a:srgbClr>
                  </a:outerShdw>
                </a:effectLst>
              </a:rPr>
              <a:t>praćenje</a:t>
            </a:r>
            <a:r>
              <a:rPr lang="en-US" sz="2800" dirty="0">
                <a:effectLst>
                  <a:outerShdw blurRad="50800" dist="38100" dir="2700000" algn="tl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sz="2800" dirty="0" err="1">
                <a:effectLst>
                  <a:outerShdw blurRad="50800" dist="38100" dir="2700000" algn="tl">
                    <a:srgbClr val="000000">
                      <a:alpha val="40000"/>
                    </a:srgbClr>
                  </a:outerShdw>
                </a:effectLst>
              </a:rPr>
              <a:t>autobusa</a:t>
            </a:r>
            <a:r>
              <a:rPr lang="en-US" sz="2800" dirty="0">
                <a:effectLst>
                  <a:outerShdw blurRad="50800" dist="38100" dir="2700000" algn="tl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sz="2800" dirty="0" err="1">
                <a:effectLst>
                  <a:outerShdw blurRad="50800" dist="38100" dir="2700000" algn="tl">
                    <a:srgbClr val="000000">
                      <a:alpha val="40000"/>
                    </a:srgbClr>
                  </a:outerShdw>
                </a:effectLst>
              </a:rPr>
              <a:t>iz</a:t>
            </a:r>
            <a:r>
              <a:rPr lang="en-US" sz="2800" dirty="0">
                <a:effectLst>
                  <a:outerShdw blurRad="50800" dist="38100" dir="2700000" algn="tl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sz="2800" dirty="0" err="1">
                <a:effectLst>
                  <a:outerShdw blurRad="50800" dist="38100" dir="2700000" algn="tl">
                    <a:srgbClr val="000000">
                      <a:alpha val="40000"/>
                    </a:srgbClr>
                  </a:outerShdw>
                </a:effectLst>
              </a:rPr>
              <a:t>Tehničke</a:t>
            </a:r>
            <a:r>
              <a:rPr lang="en-US" sz="2800" dirty="0">
                <a:effectLst>
                  <a:outerShdw blurRad="50800" dist="38100" dir="2700000" algn="tl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sz="2800" dirty="0" err="1">
                <a:effectLst>
                  <a:outerShdw blurRad="50800" dist="38100" dir="2700000" algn="tl">
                    <a:srgbClr val="000000">
                      <a:alpha val="40000"/>
                    </a:srgbClr>
                  </a:outerShdw>
                </a:effectLst>
              </a:rPr>
              <a:t>službe</a:t>
            </a:r>
            <a:r>
              <a:rPr lang="en-US" sz="2800" dirty="0">
                <a:effectLst>
                  <a:outerShdw blurRad="50800" dist="38100" dir="2700000" algn="tl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sz="2800" dirty="0" err="1">
                <a:effectLst>
                  <a:outerShdw blurRad="50800" dist="38100" dir="2700000" algn="tl">
                    <a:srgbClr val="000000">
                      <a:alpha val="40000"/>
                    </a:srgbClr>
                  </a:outerShdw>
                </a:effectLst>
              </a:rPr>
              <a:t>kompanije</a:t>
            </a:r>
            <a:r>
              <a:rPr lang="en-US" sz="2800" dirty="0">
                <a:effectLst>
                  <a:outerShdw blurRad="50800" dist="38100" dir="2700000" algn="tl">
                    <a:srgbClr val="000000">
                      <a:alpha val="40000"/>
                    </a:srgbClr>
                  </a:outerShdw>
                </a:effectLst>
              </a:rPr>
              <a:t> “</a:t>
            </a:r>
            <a:r>
              <a:rPr lang="en-US" sz="2800" dirty="0" err="1">
                <a:effectLst>
                  <a:outerShdw blurRad="50800" dist="38100" dir="2700000" algn="tl">
                    <a:srgbClr val="000000">
                      <a:alpha val="40000"/>
                    </a:srgbClr>
                  </a:outerShdw>
                </a:effectLst>
              </a:rPr>
              <a:t>Autoprevoz</a:t>
            </a:r>
            <a:r>
              <a:rPr lang="en-US" sz="2800" dirty="0">
                <a:effectLst>
                  <a:outerShdw blurRad="50800" dist="38100" dir="2700000" algn="tl">
                    <a:srgbClr val="000000">
                      <a:alpha val="40000"/>
                    </a:srgbClr>
                  </a:outerShdw>
                </a:effectLst>
              </a:rPr>
              <a:t>”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7B919-A983-4B78-8A69-5EA4D508D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791" y="0"/>
            <a:ext cx="10131425" cy="1456267"/>
          </a:xfrm>
        </p:spPr>
        <p:txBody>
          <a:bodyPr/>
          <a:lstStyle/>
          <a:p>
            <a:r>
              <a:rPr lang="bs-Latn-BA" dirty="0">
                <a:solidFill>
                  <a:schemeClr val="bg1"/>
                </a:solidFill>
              </a:rPr>
              <a:t>Fizički model procesa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7122FDA3-F0F1-493D-A622-7AD74EADD9B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8784" y="925974"/>
            <a:ext cx="8214711" cy="5639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5282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A56C1-BD3E-4824-8E44-0D85E3109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561" y="0"/>
            <a:ext cx="10131425" cy="1456267"/>
          </a:xfrm>
        </p:spPr>
        <p:txBody>
          <a:bodyPr/>
          <a:lstStyle/>
          <a:p>
            <a:r>
              <a:rPr lang="bs-Latn-BA" dirty="0">
                <a:solidFill>
                  <a:schemeClr val="bg1"/>
                </a:solidFill>
              </a:rPr>
              <a:t>KONCEPTUALNI MODEL PODATAKA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3410E0-A076-4606-9009-C2AC182DD1C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68078" y="1084521"/>
            <a:ext cx="10995837" cy="5539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1160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EA784-9838-4D96-A003-325FB053D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778" y="0"/>
            <a:ext cx="10131425" cy="1456267"/>
          </a:xfrm>
        </p:spPr>
        <p:txBody>
          <a:bodyPr/>
          <a:lstStyle/>
          <a:p>
            <a:r>
              <a:rPr lang="bs-Latn-BA" dirty="0">
                <a:solidFill>
                  <a:schemeClr val="bg1"/>
                </a:solidFill>
              </a:rPr>
              <a:t>FIZIČKI MODEL PODATAKA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9E0327-E867-401B-A18A-99ABC1D7312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04778" y="1177888"/>
            <a:ext cx="10982444" cy="5520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9713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4E357-C365-43D6-A3FD-8488C6383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580" y="0"/>
            <a:ext cx="10131425" cy="1456267"/>
          </a:xfrm>
        </p:spPr>
        <p:txBody>
          <a:bodyPr/>
          <a:lstStyle/>
          <a:p>
            <a:r>
              <a:rPr lang="bs-Latn-BA" dirty="0">
                <a:solidFill>
                  <a:schemeClr val="bg1"/>
                </a:solidFill>
              </a:rPr>
              <a:t>Shema baze podataka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250631-538F-44C5-8B6B-8F3ED9658F6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316665" y="925034"/>
            <a:ext cx="9836888" cy="5507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1245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2B139-056B-4917-B389-B64942A0C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391" y="0"/>
            <a:ext cx="10131425" cy="1456267"/>
          </a:xfrm>
        </p:spPr>
        <p:txBody>
          <a:bodyPr/>
          <a:lstStyle/>
          <a:p>
            <a:r>
              <a:rPr lang="bs-Latn-BA" dirty="0">
                <a:solidFill>
                  <a:schemeClr val="bg1"/>
                </a:solidFill>
              </a:rPr>
              <a:t>Model arhitekture aplikacije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194" name="Picture 2" descr="Model arhitekture aplikacije">
            <a:extLst>
              <a:ext uri="{FF2B5EF4-FFF2-40B4-BE49-F238E27FC236}">
                <a16:creationId xmlns:a16="http://schemas.microsoft.com/office/drawing/2014/main" id="{A9AF5BCF-4675-4115-935A-69EBF3FBFB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0220" y="1456267"/>
            <a:ext cx="2671559" cy="4812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9271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A61B1-9474-46A8-AB7B-49E41C623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422" y="0"/>
            <a:ext cx="10131425" cy="1456267"/>
          </a:xfrm>
        </p:spPr>
        <p:txBody>
          <a:bodyPr/>
          <a:lstStyle/>
          <a:p>
            <a:r>
              <a:rPr lang="bs-Latn-BA" dirty="0">
                <a:solidFill>
                  <a:schemeClr val="bg1"/>
                </a:solidFill>
              </a:rPr>
              <a:t>Model arhitekture mreže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9218" name="Picture 2" descr="Model arhitekture mreze">
            <a:extLst>
              <a:ext uri="{FF2B5EF4-FFF2-40B4-BE49-F238E27FC236}">
                <a16:creationId xmlns:a16="http://schemas.microsoft.com/office/drawing/2014/main" id="{A4045C98-7D7F-43BF-9493-85075A3165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422" y="1206332"/>
            <a:ext cx="10131425" cy="44890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0255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C7122-0D3E-4F44-96FA-4E92D3BFA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48" y="0"/>
            <a:ext cx="10131425" cy="1456267"/>
          </a:xfrm>
        </p:spPr>
        <p:txBody>
          <a:bodyPr/>
          <a:lstStyle/>
          <a:p>
            <a:r>
              <a:rPr lang="bs-Latn-BA" dirty="0">
                <a:solidFill>
                  <a:schemeClr val="bg1"/>
                </a:solidFill>
              </a:rPr>
              <a:t>Korisnički interfejs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624B606B-65D7-4385-8E44-B245BB5F4EF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548" y="1020727"/>
            <a:ext cx="11255122" cy="5656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663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081547-C7F2-4318-ADBB-DFFCD4A0ED2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170121"/>
            <a:ext cx="5943600" cy="6485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7774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C5BCAF5D-3C57-4579-8021-A9E3B8FD02B7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749" y="435935"/>
            <a:ext cx="10781414" cy="6060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0182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BD94887-6A10-4F62-8EE1-B2BCFA1F38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-1786"/>
            <a:ext cx="12188825" cy="68562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1AB4ED36-9DA6-4DD1-8C66-C3823539100C}"/>
              </a:ext>
            </a:extLst>
          </p:cNvPr>
          <p:cNvPicPr/>
          <p:nvPr/>
        </p:nvPicPr>
        <p:blipFill rotWithShape="1">
          <a:blip r:embed="rId3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3D512BA-228A-4979-9312-ACD246E10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 amt="3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7BA27FB-330F-40FD-B615-C047EDEBB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>
            <a:normAutofit/>
          </a:bodyPr>
          <a:lstStyle/>
          <a:p>
            <a:r>
              <a:rPr lang="bs-Latn-BA" dirty="0"/>
              <a:t>zaključak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F18C7-230F-495F-BFA0-9A5B36F50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3649133"/>
          </a:xfrm>
        </p:spPr>
        <p:txBody>
          <a:bodyPr>
            <a:normAutofit/>
          </a:bodyPr>
          <a:lstStyle/>
          <a:p>
            <a:r>
              <a:rPr lang="bs-Latn-BA"/>
              <a:t>Olakšana komunikacija sa vozačima</a:t>
            </a:r>
          </a:p>
          <a:p>
            <a:endParaRPr lang="bs-Latn-BA"/>
          </a:p>
          <a:p>
            <a:r>
              <a:rPr lang="bs-Latn-BA"/>
              <a:t>Brži uvid u stanje autobusa</a:t>
            </a:r>
          </a:p>
          <a:p>
            <a:endParaRPr lang="bs-Latn-BA"/>
          </a:p>
          <a:p>
            <a:r>
              <a:rPr lang="bs-Latn-BA"/>
              <a:t>Dostupnost podataka o kretanju autobusa u svakom trenutku</a:t>
            </a:r>
          </a:p>
          <a:p>
            <a:endParaRPr lang="bs-Latn-BA"/>
          </a:p>
          <a:p>
            <a:r>
              <a:rPr lang="bs-Latn-BA"/>
              <a:t>Poboljšano putničko iskustvo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965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950C382C-2E5F-4CF7-80AD-F957E94F5EAC}"/>
              </a:ext>
            </a:extLst>
          </p:cNvPr>
          <p:cNvPicPr/>
          <p:nvPr/>
        </p:nvPicPr>
        <p:blipFill>
          <a:blip r:embed="rId2" cstate="print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E833ED8E-4362-4F1E-B6C2-E0DFE634D2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3689497" cy="1239087"/>
          </a:xfrm>
        </p:spPr>
        <p:txBody>
          <a:bodyPr/>
          <a:lstStyle/>
          <a:p>
            <a:pPr marL="0" indent="0" algn="ctr">
              <a:buNone/>
            </a:pPr>
            <a:r>
              <a:rPr lang="bs-Latn-BA" sz="4000" dirty="0"/>
              <a:t>SADRŽAJ</a:t>
            </a:r>
          </a:p>
          <a:p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3349F8-24ED-4D0B-A32C-3463E0C2DAB4}"/>
              </a:ext>
            </a:extLst>
          </p:cNvPr>
          <p:cNvSpPr txBox="1"/>
          <p:nvPr/>
        </p:nvSpPr>
        <p:spPr>
          <a:xfrm>
            <a:off x="467833" y="1166842"/>
            <a:ext cx="368949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bs-Latn-BA" sz="2400" dirty="0"/>
              <a:t>Uvod</a:t>
            </a:r>
          </a:p>
          <a:p>
            <a:pPr marL="342900" indent="-342900">
              <a:buAutoNum type="arabicPeriod"/>
            </a:pPr>
            <a:endParaRPr lang="bs-Latn-BA" sz="2400" dirty="0"/>
          </a:p>
          <a:p>
            <a:pPr marL="342900" indent="-342900">
              <a:buAutoNum type="arabicPeriod"/>
            </a:pPr>
            <a:r>
              <a:rPr lang="bs-Latn-BA" sz="2400" dirty="0"/>
              <a:t>Analiza problema</a:t>
            </a:r>
          </a:p>
          <a:p>
            <a:pPr marL="342900" indent="-342900">
              <a:buAutoNum type="arabicPeriod"/>
            </a:pPr>
            <a:endParaRPr lang="bs-Latn-BA" sz="2400" dirty="0"/>
          </a:p>
          <a:p>
            <a:pPr marL="342900" indent="-342900">
              <a:buAutoNum type="arabicPeriod"/>
            </a:pPr>
            <a:r>
              <a:rPr lang="bs-Latn-BA" sz="2400" dirty="0"/>
              <a:t>Analiza cilja</a:t>
            </a:r>
          </a:p>
          <a:p>
            <a:pPr marL="342900" indent="-342900">
              <a:buAutoNum type="arabicPeriod"/>
            </a:pPr>
            <a:endParaRPr lang="bs-Latn-BA" sz="2400" dirty="0"/>
          </a:p>
          <a:p>
            <a:pPr marL="342900" indent="-342900">
              <a:buAutoNum type="arabicPeriod"/>
            </a:pPr>
            <a:r>
              <a:rPr lang="bs-Latn-BA" sz="2400" dirty="0"/>
              <a:t>Dijagrami</a:t>
            </a:r>
          </a:p>
          <a:p>
            <a:pPr marL="342900" indent="-342900">
              <a:buAutoNum type="arabicPeriod"/>
            </a:pPr>
            <a:endParaRPr lang="bs-Latn-BA" sz="2400" dirty="0"/>
          </a:p>
          <a:p>
            <a:pPr marL="342900" indent="-342900">
              <a:buAutoNum type="arabicPeriod"/>
            </a:pPr>
            <a:r>
              <a:rPr lang="bs-Latn-BA" sz="2400" dirty="0"/>
              <a:t>Prototip korisničkog sučelja</a:t>
            </a:r>
          </a:p>
          <a:p>
            <a:pPr marL="342900" indent="-342900">
              <a:buAutoNum type="arabicPeriod"/>
            </a:pPr>
            <a:endParaRPr lang="bs-Latn-BA" sz="2400" dirty="0"/>
          </a:p>
          <a:p>
            <a:pPr marL="342900" indent="-342900">
              <a:buAutoNum type="arabicPeriod"/>
            </a:pPr>
            <a:r>
              <a:rPr lang="bs-Latn-BA" sz="2400" dirty="0"/>
              <a:t>Zaključak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37846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CBECFFDC-94DB-4DA3-94FE-22FEDDA8FA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94961B61-03D2-49E9-BD4B-B3A93E5A2C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62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F719563D-93CB-4148-9B1C-AB39FA117B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5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86"/>
            <a:ext cx="12188825" cy="6856214"/>
          </a:xfrm>
          <a:prstGeom prst="rect">
            <a:avLst/>
          </a:prstGeom>
        </p:spPr>
      </p:pic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A9599F7D-5171-4B75-808D-904D80B5756C}"/>
              </a:ext>
            </a:extLst>
          </p:cNvPr>
          <p:cNvPicPr/>
          <p:nvPr/>
        </p:nvPicPr>
        <p:blipFill rotWithShape="1">
          <a:blip r:embed="rId4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E8AF3458-709F-4682-8E3C-FA8FECC8EC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912" y="2125133"/>
            <a:ext cx="8736013" cy="2607734"/>
          </a:xfrm>
          <a:prstGeom prst="rect">
            <a:avLst/>
          </a:prstGeom>
          <a:solidFill>
            <a:schemeClr val="bg1">
              <a:alpha val="35000"/>
            </a:schemeClr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A33E9D-2C82-4668-A729-0D9AA1CB295E}"/>
              </a:ext>
            </a:extLst>
          </p:cNvPr>
          <p:cNvSpPr txBox="1"/>
          <p:nvPr/>
        </p:nvSpPr>
        <p:spPr>
          <a:xfrm>
            <a:off x="1907380" y="1832155"/>
            <a:ext cx="8347076" cy="159595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en-US" sz="6600" cap="all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PITANJA?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460A20-9B9C-4DEC-BEAC-79C7819BAC57}"/>
              </a:ext>
            </a:extLst>
          </p:cNvPr>
          <p:cNvSpPr txBox="1"/>
          <p:nvPr/>
        </p:nvSpPr>
        <p:spPr>
          <a:xfrm>
            <a:off x="4881740" y="3490252"/>
            <a:ext cx="75197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bs-Latn-BA" sz="2400" dirty="0"/>
              <a:t>HVALA NA PAŽNJI!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3398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BD94887-6A10-4F62-8EE1-B2BCFA1F38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-1786"/>
            <a:ext cx="12188825" cy="68562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232231A4-700B-4BAA-B202-DA19E5F5395E}"/>
              </a:ext>
            </a:extLst>
          </p:cNvPr>
          <p:cNvPicPr/>
          <p:nvPr/>
        </p:nvPicPr>
        <p:blipFill rotWithShape="1">
          <a:blip r:embed="rId3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3D512BA-228A-4979-9312-ACD246E10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 amt="3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382836B-4786-4F70-8915-C9AE9F6DD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Uvod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BF36EC-AD8E-4C3D-B4A5-57E582D10760}"/>
              </a:ext>
            </a:extLst>
          </p:cNvPr>
          <p:cNvSpPr txBox="1"/>
          <p:nvPr/>
        </p:nvSpPr>
        <p:spPr>
          <a:xfrm>
            <a:off x="679451" y="1812458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342900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dirty="0" err="1"/>
              <a:t>Digitalizacija</a:t>
            </a:r>
            <a:r>
              <a:rPr lang="en-US" dirty="0"/>
              <a:t> </a:t>
            </a:r>
            <a:r>
              <a:rPr lang="en-US" dirty="0" err="1"/>
              <a:t>sve</a:t>
            </a:r>
            <a:r>
              <a:rPr lang="en-US" dirty="0"/>
              <a:t> </a:t>
            </a:r>
            <a:r>
              <a:rPr lang="en-US" dirty="0" err="1"/>
              <a:t>zastupljenija</a:t>
            </a:r>
            <a:endParaRPr lang="en-US" dirty="0"/>
          </a:p>
          <a:p>
            <a:pPr marL="342900" indent="-342900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endParaRPr lang="en-US" dirty="0"/>
          </a:p>
          <a:p>
            <a:pPr marL="342900" indent="-342900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dirty="0" err="1"/>
              <a:t>Težnja</a:t>
            </a:r>
            <a:r>
              <a:rPr lang="en-US" dirty="0"/>
              <a:t> ka </a:t>
            </a:r>
            <a:r>
              <a:rPr lang="en-US" dirty="0" err="1"/>
              <a:t>unapređenju</a:t>
            </a:r>
            <a:r>
              <a:rPr lang="en-US" dirty="0"/>
              <a:t> </a:t>
            </a:r>
            <a:r>
              <a:rPr lang="en-US" dirty="0" err="1"/>
              <a:t>poslovanja</a:t>
            </a:r>
            <a:endParaRPr lang="en-US" dirty="0"/>
          </a:p>
          <a:p>
            <a:pPr marL="285750" indent="-285750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endParaRPr lang="en-US" dirty="0"/>
          </a:p>
          <a:p>
            <a:pPr marL="285750" indent="-285750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dirty="0" err="1"/>
              <a:t>Projekat</a:t>
            </a:r>
            <a:r>
              <a:rPr lang="en-US" dirty="0"/>
              <a:t> </a:t>
            </a:r>
            <a:r>
              <a:rPr lang="en-US" dirty="0" err="1"/>
              <a:t>nastoji</a:t>
            </a:r>
            <a:r>
              <a:rPr lang="en-US" dirty="0"/>
              <a:t> </a:t>
            </a:r>
            <a:r>
              <a:rPr lang="en-US" dirty="0" err="1"/>
              <a:t>izgraditi</a:t>
            </a:r>
            <a:r>
              <a:rPr lang="en-US" dirty="0"/>
              <a:t> </a:t>
            </a:r>
            <a:r>
              <a:rPr lang="en-US" dirty="0" err="1"/>
              <a:t>platformu</a:t>
            </a:r>
            <a:r>
              <a:rPr lang="en-US" dirty="0"/>
              <a:t> </a:t>
            </a:r>
            <a:r>
              <a:rPr lang="en-US" dirty="0" err="1"/>
              <a:t>koja</a:t>
            </a:r>
            <a:r>
              <a:rPr lang="en-US" dirty="0"/>
              <a:t> </a:t>
            </a:r>
            <a:r>
              <a:rPr lang="en-US" dirty="0" err="1"/>
              <a:t>će</a:t>
            </a:r>
            <a:r>
              <a:rPr lang="en-US" dirty="0"/>
              <a:t> </a:t>
            </a:r>
            <a:r>
              <a:rPr lang="en-US" dirty="0" err="1"/>
              <a:t>unaprijediti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praćenja</a:t>
            </a:r>
            <a:r>
              <a:rPr lang="en-US" dirty="0"/>
              <a:t> </a:t>
            </a:r>
            <a:r>
              <a:rPr lang="en-US" dirty="0" err="1"/>
              <a:t>autobusa</a:t>
            </a:r>
            <a:r>
              <a:rPr lang="en-US" dirty="0"/>
              <a:t>, </a:t>
            </a:r>
            <a:r>
              <a:rPr lang="en-US" dirty="0" err="1"/>
              <a:t>olakšati</a:t>
            </a:r>
            <a:r>
              <a:rPr lang="en-US" dirty="0"/>
              <a:t> </a:t>
            </a:r>
            <a:r>
              <a:rPr lang="en-US" dirty="0" err="1"/>
              <a:t>komunikaciju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vozačima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poboljšati</a:t>
            </a:r>
            <a:r>
              <a:rPr lang="en-US" dirty="0"/>
              <a:t> </a:t>
            </a:r>
            <a:r>
              <a:rPr lang="en-US" dirty="0" err="1"/>
              <a:t>putničko</a:t>
            </a:r>
            <a:r>
              <a:rPr lang="en-US" dirty="0"/>
              <a:t> </a:t>
            </a:r>
            <a:r>
              <a:rPr lang="en-US" dirty="0" err="1"/>
              <a:t>iskustvo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137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BD94887-6A10-4F62-8EE1-B2BCFA1F38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-1786"/>
            <a:ext cx="12188825" cy="68562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377B4033-9DFC-4EB8-AF4E-77F4B98F4478}"/>
              </a:ext>
            </a:extLst>
          </p:cNvPr>
          <p:cNvPicPr/>
          <p:nvPr/>
        </p:nvPicPr>
        <p:blipFill rotWithShape="1">
          <a:blip r:embed="rId3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3D512BA-228A-4979-9312-ACD246E10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 amt="3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9613B9B-D884-4144-A10A-80DB11861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>
            <a:normAutofit/>
          </a:bodyPr>
          <a:lstStyle/>
          <a:p>
            <a:r>
              <a:rPr lang="bs-Latn-BA" dirty="0"/>
              <a:t>Analiza problema?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227695-7298-4A93-9803-1EF73A461D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364913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bs-Latn-BA" dirty="0"/>
              <a:t>Spora evidencija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bs-Latn-BA" dirty="0"/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bs-Latn-BA" dirty="0"/>
              <a:t>Loša komunikacija sa vozačima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bs-Latn-BA" dirty="0"/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bs-Latn-BA" dirty="0"/>
              <a:t>Nemogućnost uvida u kretanje autobusa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bs-Latn-BA" dirty="0"/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bs-Latn-BA" dirty="0"/>
              <a:t>Spora evidencija stanja autobusa</a:t>
            </a:r>
          </a:p>
          <a:p>
            <a:pPr>
              <a:lnSpc>
                <a:spcPct val="90000"/>
              </a:lnSpc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83337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BD94887-6A10-4F62-8EE1-B2BCFA1F38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-1786"/>
            <a:ext cx="12188825" cy="68562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6D825A9A-B7FB-4E2A-99BB-49F5590FDDFE}"/>
              </a:ext>
            </a:extLst>
          </p:cNvPr>
          <p:cNvPicPr/>
          <p:nvPr/>
        </p:nvPicPr>
        <p:blipFill rotWithShape="1">
          <a:blip r:embed="rId3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3D512BA-228A-4979-9312-ACD246E10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 amt="3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55F3D7E-63C6-497A-8F82-E62B8D800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>
            <a:normAutofit/>
          </a:bodyPr>
          <a:lstStyle/>
          <a:p>
            <a:r>
              <a:rPr lang="bs-Latn-BA" dirty="0"/>
              <a:t>Analiza cilja?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7B3AFD-D0FA-4227-8122-71B97187C8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3649133"/>
          </a:xfrm>
        </p:spPr>
        <p:txBody>
          <a:bodyPr>
            <a:normAutofit/>
          </a:bodyPr>
          <a:lstStyle/>
          <a:p>
            <a:pPr lvl="0"/>
            <a:r>
              <a:rPr lang="bs-Latn-BA" dirty="0"/>
              <a:t>Centralizovan sistem praćenja autobusa</a:t>
            </a:r>
          </a:p>
          <a:p>
            <a:pPr marL="0" lvl="0" indent="0">
              <a:buNone/>
            </a:pPr>
            <a:endParaRPr lang="en-US" dirty="0"/>
          </a:p>
          <a:p>
            <a:pPr lvl="0"/>
            <a:r>
              <a:rPr lang="bs-Latn-BA" dirty="0"/>
              <a:t>Olakšana komunikacija tehničke službe sa vozačima</a:t>
            </a:r>
          </a:p>
          <a:p>
            <a:pPr lvl="0"/>
            <a:endParaRPr lang="en-US" dirty="0"/>
          </a:p>
          <a:p>
            <a:pPr lvl="0"/>
            <a:r>
              <a:rPr lang="bs-Latn-BA" dirty="0"/>
              <a:t>Poboljšano putničko iskustvo</a:t>
            </a:r>
          </a:p>
          <a:p>
            <a:pPr lvl="0"/>
            <a:endParaRPr lang="bs-Latn-BA" dirty="0"/>
          </a:p>
          <a:p>
            <a:pPr lvl="0"/>
            <a:r>
              <a:rPr lang="bs-Latn-BA" dirty="0"/>
              <a:t>Brža evidencija u stanje autobusa, te brža intervencija u slučaju kvara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482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Picture 71">
            <a:extLst>
              <a:ext uri="{FF2B5EF4-FFF2-40B4-BE49-F238E27FC236}">
                <a16:creationId xmlns:a16="http://schemas.microsoft.com/office/drawing/2014/main" id="{6AF6706C-CF07-43A1-BCC4-CBA5D3382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AE94FBD-F024-4CC3-AB08-B1CC1995B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761767" cy="137604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dirty="0" err="1">
                <a:solidFill>
                  <a:schemeClr val="bg1"/>
                </a:solidFill>
              </a:rPr>
              <a:t>Organizacijski</a:t>
            </a:r>
            <a:r>
              <a:rPr lang="en-US" sz="4800" dirty="0">
                <a:solidFill>
                  <a:schemeClr val="bg1"/>
                </a:solidFill>
              </a:rPr>
              <a:t> </a:t>
            </a:r>
            <a:r>
              <a:rPr lang="en-US" sz="4800" dirty="0" err="1">
                <a:solidFill>
                  <a:schemeClr val="bg1"/>
                </a:solidFill>
              </a:rPr>
              <a:t>dijagram</a:t>
            </a:r>
            <a:endParaRPr lang="en-US" sz="4800" dirty="0">
              <a:solidFill>
                <a:schemeClr val="bg1"/>
              </a:solidFill>
            </a:endParaRP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24990843-CE3E-4D1C-932D-61CBEFFC88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714" y="2109952"/>
            <a:ext cx="10228571" cy="3461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172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70">
            <a:extLst>
              <a:ext uri="{FF2B5EF4-FFF2-40B4-BE49-F238E27FC236}">
                <a16:creationId xmlns:a16="http://schemas.microsoft.com/office/drawing/2014/main" id="{6AF6706C-CF07-43A1-BCC4-CBA5D3382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FA15DD-5EE9-4AFA-BECF-C0876E37A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730409" cy="99252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dirty="0">
                <a:solidFill>
                  <a:schemeClr val="bg1"/>
                </a:solidFill>
              </a:rPr>
              <a:t>HIJERARHIJSKI DIJAGRAM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C845E0E5-8C53-47D7-89B5-78AE274A39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257" y="981542"/>
            <a:ext cx="10406309" cy="5871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878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2A027-BBD7-4409-B184-89698FFC2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927" y="174181"/>
            <a:ext cx="10131425" cy="1456267"/>
          </a:xfrm>
        </p:spPr>
        <p:txBody>
          <a:bodyPr/>
          <a:lstStyle/>
          <a:p>
            <a:r>
              <a:rPr lang="bs-Latn-BA" dirty="0">
                <a:solidFill>
                  <a:schemeClr val="bg1"/>
                </a:solidFill>
              </a:rPr>
              <a:t>KONTEKSTUALNI DIJAGRAM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053F58B-DFAC-4CCC-B4F5-97D95D665F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0516" y="1408562"/>
            <a:ext cx="6961281" cy="5296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039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E6041-4EFC-45FF-B607-3241B8B6C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710" y="0"/>
            <a:ext cx="10131425" cy="1038225"/>
          </a:xfrm>
        </p:spPr>
        <p:txBody>
          <a:bodyPr/>
          <a:lstStyle/>
          <a:p>
            <a:r>
              <a:rPr lang="bs-Latn-BA" dirty="0">
                <a:solidFill>
                  <a:schemeClr val="bg1"/>
                </a:solidFill>
              </a:rPr>
              <a:t>Logički model procesa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AE75AFE0-F491-40A8-A120-2722DE08741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7842" y="821802"/>
            <a:ext cx="5979469" cy="5949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8508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182</Words>
  <Application>Microsoft Office PowerPoint</Application>
  <PresentationFormat>Widescreen</PresentationFormat>
  <Paragraphs>63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Celestial</vt:lpstr>
      <vt:lpstr>PowerPoint Presentation</vt:lpstr>
      <vt:lpstr>PowerPoint Presentation</vt:lpstr>
      <vt:lpstr>Uvod</vt:lpstr>
      <vt:lpstr>Analiza problema?</vt:lpstr>
      <vt:lpstr>Analiza cilja?</vt:lpstr>
      <vt:lpstr>Organizacijski dijagram</vt:lpstr>
      <vt:lpstr>HIJERARHIJSKI DIJAGRAM</vt:lpstr>
      <vt:lpstr>KONTEKSTUALNI DIJAGRAM</vt:lpstr>
      <vt:lpstr>Logički model procesa</vt:lpstr>
      <vt:lpstr>Fizički model procesa</vt:lpstr>
      <vt:lpstr>KONCEPTUALNI MODEL PODATAKA</vt:lpstr>
      <vt:lpstr>FIZIČKI MODEL PODATAKA</vt:lpstr>
      <vt:lpstr>Shema baze podataka</vt:lpstr>
      <vt:lpstr>Model arhitekture aplikacije</vt:lpstr>
      <vt:lpstr>Model arhitekture mreže</vt:lpstr>
      <vt:lpstr>Korisnički interfejs</vt:lpstr>
      <vt:lpstr>PowerPoint Presentation</vt:lpstr>
      <vt:lpstr>PowerPoint Presentation</vt:lpstr>
      <vt:lpstr>zaključak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2020-06-13T22:49:46Z</dcterms:created>
  <dcterms:modified xsi:type="dcterms:W3CDTF">2020-12-14T09:00:37Z</dcterms:modified>
</cp:coreProperties>
</file>