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7077075" cy="93837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7" autoAdjust="0"/>
    <p:restoredTop sz="94660"/>
  </p:normalViewPr>
  <p:slideViewPr>
    <p:cSldViewPr snapToGrid="0">
      <p:cViewPr>
        <p:scale>
          <a:sx n="100" d="100"/>
          <a:sy n="100" d="100"/>
        </p:scale>
        <p:origin x="2316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85FD9-73E9-4662-9A33-270BCE8599E1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73163"/>
            <a:ext cx="4222750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516438"/>
            <a:ext cx="5661025" cy="36941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3813"/>
            <a:ext cx="3067050" cy="469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8C6905-A04E-4DF0-BF9D-602143EC72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8C6905-A04E-4DF0-BF9D-602143EC72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9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03ADC-0F47-419C-AAED-91253E08EC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1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038EC4-7770-4315-A5CF-F36381F00B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37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8AE1A-FA38-4446-94A9-A86D302115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2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C06C1A-0C60-4C07-9E24-AA09C8B6FA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020F82-A768-453F-9EBC-6C1D8D032E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8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3EBD60-92F9-4B29-A0D0-A0E4F19FE5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650E7B-9AB3-406A-BE8B-DC70624F36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25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1E95D-30B2-4194-B072-33CCF3D793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EFFB1A-FAB0-4FE0-8EB8-137A11E51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7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B0E49-64D1-49C2-A47E-82DB7F917D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781EEC-A6AC-44E9-8A45-9F761CC85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15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13F70CE-0AF4-42C0-91B5-57BC817BE7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277585" y="203880"/>
            <a:ext cx="8343901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1.  Given the following key values,  show what the data structures would look like after insertions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           27 53 13 10 138 109 49 174 26 24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(no preprocessing necessary:  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baseline="-25000" dirty="0"/>
              <a:t> </a:t>
            </a:r>
            <a:r>
              <a:rPr lang="en-US" sz="1600" dirty="0"/>
              <a:t>= key)</a:t>
            </a: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145532" y="-92681"/>
            <a:ext cx="1765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2400"/>
              <a:t>Hashing Lab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30200" y="1016905"/>
            <a:ext cx="4708340" cy="403187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Tx/>
              <a:buAutoNum type="alphaLcPeriod"/>
              <a:defRPr/>
            </a:pPr>
            <a:r>
              <a:rPr lang="en-US" sz="1600" dirty="0"/>
              <a:t>Linear array of 10 elements using division hashing</a:t>
            </a:r>
          </a:p>
          <a:p>
            <a:pPr>
              <a:defRPr/>
            </a:pPr>
            <a:r>
              <a:rPr lang="en-US" sz="1600" dirty="0"/>
              <a:t>and the linear-quotient collision path algorithm</a:t>
            </a:r>
          </a:p>
          <a:p>
            <a:pPr>
              <a:defRPr/>
            </a:pPr>
            <a:r>
              <a:rPr lang="en-US" sz="1600" dirty="0"/>
              <a:t>N = 13, 4k+3 prime = </a:t>
            </a:r>
            <a:r>
              <a:rPr lang="en-US" sz="1600" b="1" dirty="0"/>
              <a:t>19</a:t>
            </a:r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r>
              <a:rPr lang="en-US" sz="1600" b="1" dirty="0" err="1"/>
              <a:t>LQHashing</a:t>
            </a:r>
            <a:r>
              <a:rPr lang="en-US" sz="1600" b="1" dirty="0"/>
              <a:t>:</a:t>
            </a:r>
          </a:p>
          <a:p>
            <a:pPr>
              <a:defRPr/>
            </a:pPr>
            <a:r>
              <a:rPr lang="en-US" sz="1600" dirty="0"/>
              <a:t>1.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</a:t>
            </a:r>
            <a:r>
              <a:rPr lang="en-US" sz="1600" dirty="0" err="1"/>
              <a:t>pk</a:t>
            </a:r>
            <a:r>
              <a:rPr lang="en-US" sz="1600" dirty="0"/>
              <a:t> % N</a:t>
            </a:r>
          </a:p>
          <a:p>
            <a:pPr>
              <a:defRPr/>
            </a:pPr>
            <a:r>
              <a:rPr lang="en-US" sz="1600" dirty="0"/>
              <a:t>2. q=</a:t>
            </a:r>
            <a:r>
              <a:rPr lang="en-US" sz="1600" dirty="0" err="1"/>
              <a:t>pk</a:t>
            </a:r>
            <a:r>
              <a:rPr lang="en-US" sz="1600" dirty="0"/>
              <a:t>/N</a:t>
            </a:r>
          </a:p>
          <a:p>
            <a:pPr>
              <a:defRPr/>
            </a:pPr>
            <a:r>
              <a:rPr lang="en-US" sz="1600" dirty="0"/>
              <a:t>    if (</a:t>
            </a:r>
            <a:r>
              <a:rPr lang="en-US" sz="1600" dirty="0" err="1"/>
              <a:t>q%N</a:t>
            </a:r>
            <a:r>
              <a:rPr lang="en-US" sz="1600" dirty="0"/>
              <a:t> != 0)</a:t>
            </a:r>
          </a:p>
          <a:p>
            <a:pPr>
              <a:defRPr/>
            </a:pPr>
            <a:r>
              <a:rPr lang="en-US" sz="1600" dirty="0"/>
              <a:t>        offset = q</a:t>
            </a:r>
          </a:p>
          <a:p>
            <a:pPr>
              <a:defRPr/>
            </a:pPr>
            <a:r>
              <a:rPr lang="en-US" sz="1600" dirty="0"/>
              <a:t>    else</a:t>
            </a:r>
          </a:p>
          <a:p>
            <a:pPr>
              <a:defRPr/>
            </a:pPr>
            <a:r>
              <a:rPr lang="en-US" sz="1600" dirty="0"/>
              <a:t>        offset = 4k+3 prime</a:t>
            </a:r>
          </a:p>
          <a:p>
            <a:pPr>
              <a:defRPr/>
            </a:pPr>
            <a:r>
              <a:rPr lang="en-US" sz="1600" dirty="0"/>
              <a:t>3. While collisions:</a:t>
            </a:r>
          </a:p>
          <a:p>
            <a:pPr>
              <a:defRPr/>
            </a:pPr>
            <a:r>
              <a:rPr lang="en-US" sz="1600" dirty="0"/>
              <a:t>        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200" baseline="30000" dirty="0"/>
              <a:t>’</a:t>
            </a:r>
            <a:r>
              <a:rPr lang="en-US" sz="1600" dirty="0"/>
              <a:t> = (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+ offset) % N</a:t>
            </a:r>
          </a:p>
          <a:p>
            <a:pPr>
              <a:defRPr/>
            </a:pPr>
            <a:r>
              <a:rPr lang="en-US" sz="1600" dirty="0"/>
              <a:t>4. Set Array[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]=key</a:t>
            </a:r>
          </a:p>
          <a:p>
            <a:pPr>
              <a:defRPr/>
            </a:pPr>
            <a:endParaRPr lang="en-US" sz="1600" dirty="0"/>
          </a:p>
          <a:p>
            <a:pPr>
              <a:defRPr/>
            </a:pPr>
            <a:endParaRPr lang="en-US" sz="1600" dirty="0"/>
          </a:p>
        </p:txBody>
      </p:sp>
      <p:sp>
        <p:nvSpPr>
          <p:cNvPr id="2054" name="Rectangle 5"/>
          <p:cNvSpPr>
            <a:spLocks noChangeArrowheads="1"/>
          </p:cNvSpPr>
          <p:nvPr/>
        </p:nvSpPr>
        <p:spPr bwMode="auto">
          <a:xfrm>
            <a:off x="292555" y="1942419"/>
            <a:ext cx="2408238" cy="2678566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/>
          </a:p>
        </p:txBody>
      </p:sp>
      <p:sp>
        <p:nvSpPr>
          <p:cNvPr id="2056" name="Rectangle 29"/>
          <p:cNvSpPr>
            <a:spLocks noChangeArrowheads="1"/>
          </p:cNvSpPr>
          <p:nvPr/>
        </p:nvSpPr>
        <p:spPr bwMode="auto">
          <a:xfrm>
            <a:off x="3145532" y="1640108"/>
            <a:ext cx="1277937" cy="329112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315311" y="1905506"/>
            <a:ext cx="784626" cy="3046988"/>
            <a:chOff x="5763485" y="1746270"/>
            <a:chExt cx="784626" cy="3046988"/>
          </a:xfrm>
        </p:grpSpPr>
        <p:grpSp>
          <p:nvGrpSpPr>
            <p:cNvPr id="2058" name="Group 2"/>
            <p:cNvGrpSpPr>
              <a:grpSpLocks/>
            </p:cNvGrpSpPr>
            <p:nvPr/>
          </p:nvGrpSpPr>
          <p:grpSpPr bwMode="auto">
            <a:xfrm>
              <a:off x="6088513" y="1753437"/>
              <a:ext cx="459598" cy="2952978"/>
              <a:chOff x="5427641" y="1844409"/>
              <a:chExt cx="460133" cy="2953092"/>
            </a:xfrm>
          </p:grpSpPr>
          <p:sp>
            <p:nvSpPr>
              <p:cNvPr id="2060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</a:t>
                </a:r>
              </a:p>
            </p:txBody>
          </p:sp>
          <p:sp>
            <p:nvSpPr>
              <p:cNvPr id="2061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27</a:t>
                </a:r>
              </a:p>
            </p:txBody>
          </p:sp>
          <p:sp>
            <p:nvSpPr>
              <p:cNvPr id="2062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26</a:t>
                </a:r>
              </a:p>
            </p:txBody>
          </p:sp>
          <p:sp>
            <p:nvSpPr>
              <p:cNvPr id="2063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  <p:sp>
            <p:nvSpPr>
              <p:cNvPr id="2064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2065" name="Rectangle 12"/>
              <p:cNvSpPr>
                <a:spLocks noChangeArrowheads="1"/>
              </p:cNvSpPr>
              <p:nvPr/>
            </p:nvSpPr>
            <p:spPr bwMode="auto">
              <a:xfrm>
                <a:off x="5427641" y="300717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53</a:t>
                </a:r>
              </a:p>
            </p:txBody>
          </p:sp>
          <p:sp>
            <p:nvSpPr>
              <p:cNvPr id="2066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49</a:t>
                </a:r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68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138</a:t>
                </a:r>
              </a:p>
            </p:txBody>
          </p:sp>
          <p:sp>
            <p:nvSpPr>
              <p:cNvPr id="2070" name="Rectangle 17"/>
              <p:cNvSpPr>
                <a:spLocks noChangeArrowheads="1"/>
              </p:cNvSpPr>
              <p:nvPr/>
            </p:nvSpPr>
            <p:spPr bwMode="auto">
              <a:xfrm>
                <a:off x="5427643" y="389466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2072" name="Rectangle 19"/>
              <p:cNvSpPr>
                <a:spLocks noChangeArrowheads="1"/>
              </p:cNvSpPr>
              <p:nvPr/>
            </p:nvSpPr>
            <p:spPr bwMode="auto">
              <a:xfrm>
                <a:off x="5432410" y="457073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24</a:t>
                </a:r>
              </a:p>
            </p:txBody>
          </p:sp>
          <p:sp>
            <p:nvSpPr>
              <p:cNvPr id="89" name="Rectangle 17">
                <a:extLst>
                  <a:ext uri="{FF2B5EF4-FFF2-40B4-BE49-F238E27FC236}">
                    <a16:creationId xmlns:a16="http://schemas.microsoft.com/office/drawing/2014/main" id="{107104DF-63F5-4F80-A6B0-1B432C54E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3" y="4117152"/>
                <a:ext cx="451942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10</a:t>
                </a:r>
              </a:p>
            </p:txBody>
          </p:sp>
          <p:sp>
            <p:nvSpPr>
              <p:cNvPr id="108" name="Rectangle 17">
                <a:extLst>
                  <a:ext uri="{FF2B5EF4-FFF2-40B4-BE49-F238E27FC236}">
                    <a16:creationId xmlns:a16="http://schemas.microsoft.com/office/drawing/2014/main" id="{FC644859-110E-4ED1-933E-C4BD51B12D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9700" y="4346443"/>
                <a:ext cx="452620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b="1" dirty="0">
                    <a:solidFill>
                      <a:srgbClr val="FF0000"/>
                    </a:solidFill>
                  </a:rPr>
                  <a:t>174</a:t>
                </a:r>
              </a:p>
            </p:txBody>
          </p:sp>
        </p:grpSp>
        <p:sp>
          <p:nvSpPr>
            <p:cNvPr id="2059" name="TextBox 27"/>
            <p:cNvSpPr txBox="1">
              <a:spLocks noChangeArrowheads="1"/>
            </p:cNvSpPr>
            <p:nvPr/>
          </p:nvSpPr>
          <p:spPr bwMode="auto">
            <a:xfrm>
              <a:off x="5763485" y="1746270"/>
              <a:ext cx="364202" cy="304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12</a:t>
              </a:r>
            </a:p>
          </p:txBody>
        </p:sp>
      </p:grp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76634" y="1004052"/>
            <a:ext cx="3715674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buFont typeface="+mj-lt"/>
              <a:buAutoNum type="alphaLcPeriod" startAt="2"/>
              <a:defRPr/>
            </a:pPr>
            <a:r>
              <a:rPr lang="en-US" sz="1600" dirty="0"/>
              <a:t>Bucket hashing of 10 elements (N=10) </a:t>
            </a:r>
            <a:r>
              <a:rPr lang="en-US" sz="1600" dirty="0" err="1"/>
              <a:t>i</a:t>
            </a:r>
            <a:r>
              <a:rPr lang="en-US" sz="1200" dirty="0" err="1"/>
              <a:t>p</a:t>
            </a:r>
            <a:r>
              <a:rPr lang="en-US" sz="1600" dirty="0"/>
              <a:t> = (</a:t>
            </a:r>
            <a:r>
              <a:rPr lang="en-US" sz="1600" dirty="0" err="1"/>
              <a:t>p</a:t>
            </a:r>
            <a:r>
              <a:rPr lang="en-US" sz="1600" baseline="-25000" dirty="0" err="1"/>
              <a:t>k</a:t>
            </a:r>
            <a:r>
              <a:rPr lang="en-US" sz="1600" dirty="0"/>
              <a:t>) % N</a:t>
            </a:r>
          </a:p>
          <a:p>
            <a:pPr marL="342900" indent="-342900">
              <a:buFont typeface="+mj-lt"/>
              <a:buAutoNum type="alphaLcPeriod" startAt="2"/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  <a:p>
            <a:pPr>
              <a:defRPr/>
            </a:pPr>
            <a:endParaRPr lang="en-US" sz="1600" b="1" dirty="0"/>
          </a:p>
        </p:txBody>
      </p:sp>
      <p:sp>
        <p:nvSpPr>
          <p:cNvPr id="56" name="Rectangle 29"/>
          <p:cNvSpPr>
            <a:spLocks noChangeArrowheads="1"/>
          </p:cNvSpPr>
          <p:nvPr/>
        </p:nvSpPr>
        <p:spPr bwMode="auto">
          <a:xfrm>
            <a:off x="5226902" y="1743523"/>
            <a:ext cx="3084341" cy="2763164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t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sz="1600" b="1" dirty="0"/>
              <a:t>Array: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5389336" y="2003678"/>
            <a:ext cx="690119" cy="2362185"/>
            <a:chOff x="5853253" y="1746270"/>
            <a:chExt cx="690119" cy="2362185"/>
          </a:xfrm>
        </p:grpSpPr>
        <p:grpSp>
          <p:nvGrpSpPr>
            <p:cNvPr id="35" name="Group 2"/>
            <p:cNvGrpSpPr>
              <a:grpSpLocks/>
            </p:cNvGrpSpPr>
            <p:nvPr/>
          </p:nvGrpSpPr>
          <p:grpSpPr bwMode="auto">
            <a:xfrm>
              <a:off x="6088531" y="1753437"/>
              <a:ext cx="454841" cy="2292347"/>
              <a:chOff x="5427641" y="1844409"/>
              <a:chExt cx="455369" cy="2292433"/>
            </a:xfrm>
          </p:grpSpPr>
          <p:sp>
            <p:nvSpPr>
              <p:cNvPr id="37" name="Rectangle 7"/>
              <p:cNvSpPr>
                <a:spLocks noChangeArrowheads="1"/>
              </p:cNvSpPr>
              <p:nvPr/>
            </p:nvSpPr>
            <p:spPr bwMode="auto">
              <a:xfrm>
                <a:off x="5427643" y="1844409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</a:t>
                </a: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/>
            </p:nvSpPr>
            <p:spPr bwMode="auto">
              <a:xfrm>
                <a:off x="5427646" y="2073928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/>
            </p:nvSpPr>
            <p:spPr bwMode="auto">
              <a:xfrm>
                <a:off x="5427643" y="2303447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 dirty="0"/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/>
            </p:nvSpPr>
            <p:spPr bwMode="auto">
              <a:xfrm>
                <a:off x="5427643" y="2532966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53</a:t>
                </a: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/>
            </p:nvSpPr>
            <p:spPr bwMode="auto">
              <a:xfrm>
                <a:off x="5427643" y="2762485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174</a:t>
                </a: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/>
            </p:nvSpPr>
            <p:spPr bwMode="auto">
              <a:xfrm>
                <a:off x="5427643" y="2992004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endParaRPr lang="en-US" sz="1200"/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/>
            </p:nvSpPr>
            <p:spPr bwMode="auto">
              <a:xfrm>
                <a:off x="5427641" y="3221523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26</a:t>
                </a: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/>
            </p:nvSpPr>
            <p:spPr bwMode="auto">
              <a:xfrm>
                <a:off x="5427643" y="3451042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27</a:t>
                </a: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/>
            </p:nvSpPr>
            <p:spPr bwMode="auto">
              <a:xfrm>
                <a:off x="5427643" y="3680561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138</a:t>
                </a:r>
              </a:p>
            </p:txBody>
          </p:sp>
          <p:sp>
            <p:nvSpPr>
              <p:cNvPr id="46" name="Rectangle 16"/>
              <p:cNvSpPr>
                <a:spLocks noChangeArrowheads="1"/>
              </p:cNvSpPr>
              <p:nvPr/>
            </p:nvSpPr>
            <p:spPr bwMode="auto">
              <a:xfrm>
                <a:off x="5427643" y="3910080"/>
                <a:ext cx="455364" cy="22676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en-US" sz="1200" dirty="0"/>
                  <a:t>109</a:t>
                </a:r>
              </a:p>
            </p:txBody>
          </p:sp>
        </p:grpSp>
        <p:sp>
          <p:nvSpPr>
            <p:cNvPr id="36" name="TextBox 27"/>
            <p:cNvSpPr txBox="1">
              <a:spLocks noChangeArrowheads="1"/>
            </p:cNvSpPr>
            <p:nvPr/>
          </p:nvSpPr>
          <p:spPr bwMode="auto">
            <a:xfrm>
              <a:off x="5853253" y="1746270"/>
              <a:ext cx="274434" cy="23621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r">
                <a:spcAft>
                  <a:spcPts val="100"/>
                </a:spcAft>
              </a:pPr>
              <a:r>
                <a:rPr lang="en-US" sz="1400" b="1" dirty="0"/>
                <a:t>0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1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2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3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4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5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6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7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8</a:t>
              </a:r>
            </a:p>
            <a:p>
              <a:pPr algn="r">
                <a:spcAft>
                  <a:spcPts val="100"/>
                </a:spcAft>
              </a:pPr>
              <a:r>
                <a:rPr lang="en-US" sz="1400" b="1" dirty="0"/>
                <a:t>9</a:t>
              </a:r>
            </a:p>
          </p:txBody>
        </p:sp>
      </p:grpSp>
      <p:sp>
        <p:nvSpPr>
          <p:cNvPr id="3" name="Rectangle 10">
            <a:extLst>
              <a:ext uri="{FF2B5EF4-FFF2-40B4-BE49-F238E27FC236}">
                <a16:creationId xmlns:a16="http://schemas.microsoft.com/office/drawing/2014/main" id="{5A181475-8A2C-DE27-59D9-F956EA16E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77" y="2699376"/>
            <a:ext cx="454836" cy="22675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13</a:t>
            </a: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D38941B-BC85-B44D-6C8A-F8E271D7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77" y="2966753"/>
            <a:ext cx="454836" cy="217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24</a:t>
            </a: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0136431F-6912-62E7-9288-4C2B0488C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9589" y="4071951"/>
            <a:ext cx="454836" cy="217287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sz="1200" dirty="0"/>
              <a:t>49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E032AC-2280-2459-3DC1-2F9A1DC9987A}"/>
              </a:ext>
            </a:extLst>
          </p:cNvPr>
          <p:cNvCxnSpPr>
            <a:cxnSpLocks/>
            <a:stCxn id="40" idx="3"/>
            <a:endCxn id="3" idx="1"/>
          </p:cNvCxnSpPr>
          <p:nvPr/>
        </p:nvCxnSpPr>
        <p:spPr bwMode="auto">
          <a:xfrm>
            <a:off x="6079452" y="2812753"/>
            <a:ext cx="2642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925334-3C9D-D6FB-4978-2D097BC3BABD}"/>
              </a:ext>
            </a:extLst>
          </p:cNvPr>
          <p:cNvCxnSpPr>
            <a:cxnSpLocks/>
          </p:cNvCxnSpPr>
          <p:nvPr/>
        </p:nvCxnSpPr>
        <p:spPr bwMode="auto">
          <a:xfrm>
            <a:off x="6079452" y="3060345"/>
            <a:ext cx="2642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18D70-2C08-D5C4-5BDA-49D9771A5E0F}"/>
              </a:ext>
            </a:extLst>
          </p:cNvPr>
          <p:cNvCxnSpPr>
            <a:cxnSpLocks/>
          </p:cNvCxnSpPr>
          <p:nvPr/>
        </p:nvCxnSpPr>
        <p:spPr bwMode="auto">
          <a:xfrm>
            <a:off x="6079452" y="4207256"/>
            <a:ext cx="264225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752600" y="1600200"/>
            <a:ext cx="4343400" cy="419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sz="2400"/>
          </a:p>
        </p:txBody>
      </p:sp>
      <p:sp>
        <p:nvSpPr>
          <p:cNvPr id="4099" name="Line 3"/>
          <p:cNvSpPr>
            <a:spLocks noChangeShapeType="1"/>
          </p:cNvSpPr>
          <p:nvPr/>
        </p:nvSpPr>
        <p:spPr bwMode="auto">
          <a:xfrm>
            <a:off x="46482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Line 4"/>
          <p:cNvSpPr>
            <a:spLocks noChangeShapeType="1"/>
          </p:cNvSpPr>
          <p:nvPr/>
        </p:nvSpPr>
        <p:spPr bwMode="auto">
          <a:xfrm>
            <a:off x="3200400" y="1600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>
            <a:off x="6096000" y="1600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Line 6"/>
          <p:cNvSpPr>
            <a:spLocks noChangeShapeType="1"/>
          </p:cNvSpPr>
          <p:nvPr/>
        </p:nvSpPr>
        <p:spPr bwMode="auto">
          <a:xfrm>
            <a:off x="1752600" y="2743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3200400" y="1676400"/>
            <a:ext cx="1600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Linear array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(Length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Collision Path +1)</a:t>
            </a:r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4724400" y="1676400"/>
            <a:ext cx="1379538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Buckets -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(# of elements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in  linked list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compared)</a:t>
            </a:r>
          </a:p>
        </p:txBody>
      </p:sp>
      <p:sp>
        <p:nvSpPr>
          <p:cNvPr id="4105" name="Text Box 10"/>
          <p:cNvSpPr txBox="1">
            <a:spLocks noChangeArrowheads="1"/>
          </p:cNvSpPr>
          <p:nvPr/>
        </p:nvSpPr>
        <p:spPr bwMode="auto">
          <a:xfrm>
            <a:off x="2057400" y="1676400"/>
            <a:ext cx="5254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Key</a:t>
            </a:r>
          </a:p>
        </p:txBody>
      </p:sp>
      <p:sp>
        <p:nvSpPr>
          <p:cNvPr id="4106" name="Text Box 11"/>
          <p:cNvSpPr txBox="1">
            <a:spLocks noChangeArrowheads="1"/>
          </p:cNvSpPr>
          <p:nvPr/>
        </p:nvSpPr>
        <p:spPr bwMode="auto">
          <a:xfrm>
            <a:off x="1828800" y="1219200"/>
            <a:ext cx="4117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Number of comparisons to retrieve this element</a:t>
            </a:r>
          </a:p>
        </p:txBody>
      </p:sp>
      <p:sp>
        <p:nvSpPr>
          <p:cNvPr id="4107" name="Line 12"/>
          <p:cNvSpPr>
            <a:spLocks noChangeShapeType="1"/>
          </p:cNvSpPr>
          <p:nvPr/>
        </p:nvSpPr>
        <p:spPr bwMode="auto">
          <a:xfrm>
            <a:off x="1752600" y="41910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8" name="Line 13"/>
          <p:cNvSpPr>
            <a:spLocks noChangeShapeType="1"/>
          </p:cNvSpPr>
          <p:nvPr/>
        </p:nvSpPr>
        <p:spPr bwMode="auto">
          <a:xfrm>
            <a:off x="1752600" y="32004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Line 14"/>
          <p:cNvSpPr>
            <a:spLocks noChangeShapeType="1"/>
          </p:cNvSpPr>
          <p:nvPr/>
        </p:nvSpPr>
        <p:spPr bwMode="auto">
          <a:xfrm>
            <a:off x="1752600" y="3657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"/>
          <p:cNvSpPr>
            <a:spLocks noChangeShapeType="1"/>
          </p:cNvSpPr>
          <p:nvPr/>
        </p:nvSpPr>
        <p:spPr bwMode="auto">
          <a:xfrm>
            <a:off x="1752600" y="51816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6"/>
          <p:cNvSpPr>
            <a:spLocks noChangeShapeType="1"/>
          </p:cNvSpPr>
          <p:nvPr/>
        </p:nvSpPr>
        <p:spPr bwMode="auto">
          <a:xfrm>
            <a:off x="1752600" y="4648200"/>
            <a:ext cx="434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Text Box 17"/>
          <p:cNvSpPr txBox="1">
            <a:spLocks noChangeArrowheads="1"/>
          </p:cNvSpPr>
          <p:nvPr/>
        </p:nvSpPr>
        <p:spPr bwMode="auto">
          <a:xfrm>
            <a:off x="2075315" y="2805114"/>
            <a:ext cx="359205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53		2                    1</a:t>
            </a:r>
          </a:p>
        </p:txBody>
      </p:sp>
      <p:sp>
        <p:nvSpPr>
          <p:cNvPr id="4113" name="Text Box 18"/>
          <p:cNvSpPr txBox="1">
            <a:spLocks noChangeArrowheads="1"/>
          </p:cNvSpPr>
          <p:nvPr/>
        </p:nvSpPr>
        <p:spPr bwMode="auto">
          <a:xfrm>
            <a:off x="2005013" y="3262471"/>
            <a:ext cx="34829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138                              1                       1</a:t>
            </a:r>
          </a:p>
        </p:txBody>
      </p:sp>
      <p:sp>
        <p:nvSpPr>
          <p:cNvPr id="4114" name="Text Box 19"/>
          <p:cNvSpPr txBox="1">
            <a:spLocks noChangeArrowheads="1"/>
          </p:cNvSpPr>
          <p:nvPr/>
        </p:nvSpPr>
        <p:spPr bwMode="auto">
          <a:xfrm>
            <a:off x="2041071" y="3830638"/>
            <a:ext cx="228327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109                            4	</a:t>
            </a:r>
          </a:p>
        </p:txBody>
      </p:sp>
      <p:sp>
        <p:nvSpPr>
          <p:cNvPr id="4115" name="Text Box 20"/>
          <p:cNvSpPr txBox="1">
            <a:spLocks noChangeArrowheads="1"/>
          </p:cNvSpPr>
          <p:nvPr/>
        </p:nvSpPr>
        <p:spPr bwMode="auto">
          <a:xfrm>
            <a:off x="2057400" y="4191000"/>
            <a:ext cx="20826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49                               4</a:t>
            </a:r>
          </a:p>
        </p:txBody>
      </p:sp>
      <p:sp>
        <p:nvSpPr>
          <p:cNvPr id="4116" name="Text Box 21"/>
          <p:cNvSpPr txBox="1">
            <a:spLocks noChangeArrowheads="1"/>
          </p:cNvSpPr>
          <p:nvPr/>
        </p:nvSpPr>
        <p:spPr bwMode="auto">
          <a:xfrm>
            <a:off x="2057400" y="4745038"/>
            <a:ext cx="226694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174                               2</a:t>
            </a:r>
          </a:p>
        </p:txBody>
      </p:sp>
      <p:sp>
        <p:nvSpPr>
          <p:cNvPr id="4117" name="Text Box 22"/>
          <p:cNvSpPr txBox="1">
            <a:spLocks noChangeArrowheads="1"/>
          </p:cNvSpPr>
          <p:nvPr/>
        </p:nvSpPr>
        <p:spPr bwMode="auto">
          <a:xfrm>
            <a:off x="2075316" y="5287055"/>
            <a:ext cx="29546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dirty="0"/>
              <a:t>26                             2		</a:t>
            </a:r>
          </a:p>
        </p:txBody>
      </p:sp>
      <p:sp>
        <p:nvSpPr>
          <p:cNvPr id="4118" name="Text Box 23"/>
          <p:cNvSpPr txBox="1">
            <a:spLocks noChangeArrowheads="1"/>
          </p:cNvSpPr>
          <p:nvPr/>
        </p:nvSpPr>
        <p:spPr bwMode="auto">
          <a:xfrm>
            <a:off x="838200" y="457200"/>
            <a:ext cx="33194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/>
              <a:t>2.  Fill in the table based on exercise 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732F11-07DF-AF3B-C715-F002E30DA69B}"/>
              </a:ext>
            </a:extLst>
          </p:cNvPr>
          <p:cNvSpPr txBox="1"/>
          <p:nvPr/>
        </p:nvSpPr>
        <p:spPr>
          <a:xfrm>
            <a:off x="5029971" y="3707904"/>
            <a:ext cx="40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5DC418-3962-5FC6-2498-33AFA3A66604}"/>
              </a:ext>
            </a:extLst>
          </p:cNvPr>
          <p:cNvSpPr txBox="1"/>
          <p:nvPr/>
        </p:nvSpPr>
        <p:spPr>
          <a:xfrm>
            <a:off x="5040623" y="4691063"/>
            <a:ext cx="40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58FD4-83FC-13F0-2D5B-9C8C87A24562}"/>
              </a:ext>
            </a:extLst>
          </p:cNvPr>
          <p:cNvSpPr txBox="1"/>
          <p:nvPr/>
        </p:nvSpPr>
        <p:spPr>
          <a:xfrm>
            <a:off x="5040622" y="4137531"/>
            <a:ext cx="40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0FDD87-AAB2-CF5D-F25F-BF356FDEA3A1}"/>
              </a:ext>
            </a:extLst>
          </p:cNvPr>
          <p:cNvSpPr txBox="1"/>
          <p:nvPr/>
        </p:nvSpPr>
        <p:spPr>
          <a:xfrm>
            <a:off x="5079540" y="5279609"/>
            <a:ext cx="400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253</Words>
  <Application>Microsoft Office PowerPoint</Application>
  <PresentationFormat>On-screen Show (4:3)</PresentationFormat>
  <Paragraphs>86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Times New Roman</vt:lpstr>
      <vt:lpstr>Default 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Elahee, Amina</cp:lastModifiedBy>
  <cp:revision>58</cp:revision>
  <cp:lastPrinted>2015-10-07T21:36:22Z</cp:lastPrinted>
  <dcterms:created xsi:type="dcterms:W3CDTF">2003-12-08T11:02:30Z</dcterms:created>
  <dcterms:modified xsi:type="dcterms:W3CDTF">2025-03-26T02:36:33Z</dcterms:modified>
</cp:coreProperties>
</file>