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57" r:id="rId4"/>
    <p:sldId id="282" r:id="rId5"/>
    <p:sldId id="281" r:id="rId6"/>
    <p:sldId id="261" r:id="rId7"/>
    <p:sldId id="262" r:id="rId8"/>
    <p:sldId id="263" r:id="rId9"/>
    <p:sldId id="264" r:id="rId10"/>
    <p:sldId id="265" r:id="rId11"/>
    <p:sldId id="266" r:id="rId12"/>
    <p:sldId id="267" r:id="rId13"/>
    <p:sldId id="268" r:id="rId14"/>
    <p:sldId id="269" r:id="rId15"/>
    <p:sldId id="272" r:id="rId16"/>
    <p:sldId id="273" r:id="rId17"/>
    <p:sldId id="270" r:id="rId18"/>
    <p:sldId id="271" r:id="rId19"/>
    <p:sldId id="277" r:id="rId20"/>
    <p:sldId id="278" r:id="rId21"/>
    <p:sldId id="279"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07-03-2022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2B4BA0A-0B99-41BA-A016-1FA38E44A2C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82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93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43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E82CA-636D-43BC-82C2-686C267A8EC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776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E82CA-636D-43BC-82C2-686C267A8EC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4BA0A-0B99-41BA-A016-1FA38E44A2C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83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AE82CA-636D-43BC-82C2-686C267A8EC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4BA0A-0B99-41BA-A016-1FA38E44A2C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42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AE82CA-636D-43BC-82C2-686C267A8ECF}"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B4BA0A-0B99-41BA-A016-1FA38E44A2C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103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AE82CA-636D-43BC-82C2-686C267A8ECF}"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B4BA0A-0B99-41BA-A016-1FA38E44A2C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96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E82CA-636D-43BC-82C2-686C267A8ECF}"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B4BA0A-0B99-41BA-A016-1FA38E44A2C7}" type="slidenum">
              <a:rPr lang="en-IN" smtClean="0"/>
              <a:t>‹#›</a:t>
            </a:fld>
            <a:endParaRPr lang="en-IN"/>
          </a:p>
        </p:txBody>
      </p:sp>
    </p:spTree>
    <p:extLst>
      <p:ext uri="{BB962C8B-B14F-4D97-AF65-F5344CB8AC3E}">
        <p14:creationId xmlns:p14="http://schemas.microsoft.com/office/powerpoint/2010/main" val="39841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AE82CA-636D-43BC-82C2-686C267A8EC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4BA0A-0B99-41BA-A016-1FA38E44A2C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530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AE82CA-636D-43BC-82C2-686C267A8ECF}" type="datetimeFigureOut">
              <a:rPr lang="en-IN" smtClean="0"/>
              <a:t>07-03-2022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2B4BA0A-0B99-41BA-A016-1FA38E44A2C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93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AE82CA-636D-43BC-82C2-686C267A8ECF}" type="datetimeFigureOut">
              <a:rPr lang="en-IN" smtClean="0"/>
              <a:t>07-03-2022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2B4BA0A-0B99-41BA-A016-1FA38E44A2C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8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E654-924D-497F-BE00-826E8E212F16}"/>
              </a:ext>
            </a:extLst>
          </p:cNvPr>
          <p:cNvSpPr>
            <a:spLocks noGrp="1"/>
          </p:cNvSpPr>
          <p:nvPr>
            <p:ph type="ctrTitle"/>
          </p:nvPr>
        </p:nvSpPr>
        <p:spPr>
          <a:xfrm>
            <a:off x="1685364" y="322730"/>
            <a:ext cx="9826687" cy="2976176"/>
          </a:xfrm>
        </p:spPr>
        <p:txBody>
          <a:bodyPr>
            <a:normAutofit/>
          </a:bodyPr>
          <a:lstStyle/>
          <a:p>
            <a:pPr algn="ctr"/>
            <a:r>
              <a:rPr lang="en-US" sz="4400" b="1" i="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 Block Chain based Management System for Detecting Counterfeit      Product in Supply Chain </a:t>
            </a:r>
            <a:endParaRPr lang="en-IN"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B43F9E-774B-4360-8EE6-ABBE984F3DC2}"/>
              </a:ext>
            </a:extLst>
          </p:cNvPr>
          <p:cNvSpPr>
            <a:spLocks noGrp="1"/>
          </p:cNvSpPr>
          <p:nvPr>
            <p:ph type="subTitle" idx="1"/>
          </p:nvPr>
        </p:nvSpPr>
        <p:spPr>
          <a:xfrm>
            <a:off x="1846730" y="3665675"/>
            <a:ext cx="9826687" cy="977621"/>
          </a:xfrm>
        </p:spPr>
        <p:txBody>
          <a:bodyPr>
            <a:normAutofit fontScale="85000" lnSpcReduction="10000"/>
          </a:bodyPr>
          <a:lstStyle/>
          <a:p>
            <a:r>
              <a:rPr lang="en-US" sz="2400" b="1" u="sng" dirty="0">
                <a:latin typeface="Times New Roman" panose="02020603050405020304" pitchFamily="18" charset="0"/>
                <a:cs typeface="Times New Roman" panose="02020603050405020304" pitchFamily="18" charset="0"/>
              </a:rPr>
              <a:t>Project Guide:</a:t>
            </a:r>
            <a:r>
              <a:rPr lang="en-US" sz="2400" b="1"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AMINA FIDHA</a:t>
            </a:r>
          </a:p>
          <a:p>
            <a:r>
              <a:rPr lang="en-US" sz="2100" b="1" dirty="0">
                <a:latin typeface="Times New Roman" panose="02020603050405020304" pitchFamily="18" charset="0"/>
                <a:cs typeface="Times New Roman" panose="02020603050405020304" pitchFamily="18" charset="0"/>
              </a:rPr>
              <a:t>JIBIN THOMAS                                                                                                             TCR19MCA002</a:t>
            </a:r>
            <a:endParaRPr lang="en-IN"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D372-3575-47AD-8E2B-0CB42E8C52D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9EE97B0-441F-4E25-8B8A-566343FEC972}"/>
              </a:ext>
            </a:extLst>
          </p:cNvPr>
          <p:cNvSpPr>
            <a:spLocks noGrp="1"/>
          </p:cNvSpPr>
          <p:nvPr>
            <p:ph idx="1"/>
          </p:nvPr>
        </p:nvSpPr>
        <p:spPr>
          <a:xfrm>
            <a:off x="1451579" y="2015732"/>
            <a:ext cx="9603275" cy="3649962"/>
          </a:xfrm>
        </p:spPr>
        <p:txBody>
          <a:bodyPr>
            <a:normAutofit fontScale="77500" lnSpcReduction="20000"/>
          </a:bodyPr>
          <a:lstStyle/>
          <a:p>
            <a:pPr algn="just">
              <a:lnSpc>
                <a:spcPct val="107000"/>
              </a:lnSpc>
              <a:spcAft>
                <a:spcPts val="800"/>
              </a:spcAft>
              <a:buFont typeface="Wingdings" panose="05000000000000000000" pitchFamily="2" charset="2"/>
              <a:buChar char="Ø"/>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User Authentication </a:t>
            </a:r>
          </a:p>
          <a:p>
            <a:pPr marL="457200" lvl="1" indent="0" algn="just">
              <a:lnSpc>
                <a:spcPct val="150000"/>
              </a:lnSpc>
              <a:spcAft>
                <a:spcPts val="100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QR code consist the details of product which is manufactured by manufacturer. The transaction between manufacturer and consumer is secure and tempered-resistant. Each transaction of block in block chain will contain a unique QR code, which cannot be reused by the manufacturer for different product. </a:t>
            </a:r>
            <a:r>
              <a:rPr lang="en-US" sz="2400" dirty="0">
                <a:effectLst/>
                <a:latin typeface="Times New Roman" panose="02020603050405020304" pitchFamily="18" charset="0"/>
                <a:ea typeface="SimSun" panose="02010600030101010101" pitchFamily="2" charset="-122"/>
              </a:rPr>
              <a:t>If the user wants to check their product,  scan QR code of the product, it collects the unique code from the customer and compares the code against entries in block chain database. If the code matches, it will give notification to the customer, otherwise it gets information from the customer about where they bought the product to detect counterfeit product manufacturer.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12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0E66-F6A9-4D63-B57B-2A4B2AA0315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80359BE-ED40-46E2-9A10-3FEE4CB90601}"/>
              </a:ext>
            </a:extLst>
          </p:cNvPr>
          <p:cNvSpPr>
            <a:spLocks noGrp="1"/>
          </p:cNvSpPr>
          <p:nvPr>
            <p:ph idx="1"/>
          </p:nvPr>
        </p:nvSpPr>
        <p:spPr/>
        <p:txBody>
          <a:bodyPr>
            <a:noAutofit/>
          </a:bodyPr>
          <a:lstStyle/>
          <a:p>
            <a:pPr marL="342900" indent="-342900">
              <a:lnSpc>
                <a:spcPct val="150000"/>
              </a:lnSpc>
              <a:spcBef>
                <a:spcPts val="200"/>
              </a:spcBef>
              <a:buFont typeface="+mj-lt"/>
              <a:buAutoNum type="alphaUcPeriod" startAt="4"/>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p>
          <a:p>
            <a:pPr marL="0" indent="0">
              <a:lnSpc>
                <a:spcPct val="107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This section specifies all the fundamental action of the software system.</a:t>
            </a:r>
          </a:p>
          <a:p>
            <a:pPr algn="just">
              <a:lnSpc>
                <a:spcPct val="107000"/>
              </a:lnSpc>
              <a:spcAft>
                <a:spcPts val="8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Class 1: MANUFACTURER</a:t>
            </a:r>
          </a:p>
          <a:p>
            <a:pPr lvl="1"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Functional requirements 1.1</a:t>
            </a:r>
          </a:p>
          <a:p>
            <a:pPr marL="914400" lvl="2" indent="0" algn="just">
              <a:lnSpc>
                <a:spcPct val="107000"/>
              </a:lnSpc>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Title :Product Management</a:t>
            </a:r>
          </a:p>
          <a:p>
            <a:pPr marL="914400" lvl="2" indent="0" algn="just">
              <a:lnSpc>
                <a:spcPct val="107000"/>
              </a:lnSpc>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Description: Manufacturer can add /view/delete Products</a:t>
            </a:r>
          </a:p>
        </p:txBody>
      </p:sp>
    </p:spTree>
    <p:extLst>
      <p:ext uri="{BB962C8B-B14F-4D97-AF65-F5344CB8AC3E}">
        <p14:creationId xmlns:p14="http://schemas.microsoft.com/office/powerpoint/2010/main" val="317090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E95E-85EF-4642-A76A-40B66BC499E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564F1CD-2CF8-4458-AF9C-781C750FDC3C}"/>
              </a:ext>
            </a:extLst>
          </p:cNvPr>
          <p:cNvSpPr>
            <a:spLocks noGrp="1"/>
          </p:cNvSpPr>
          <p:nvPr>
            <p:ph idx="1"/>
          </p:nvPr>
        </p:nvSpPr>
        <p:spPr/>
        <p:txBody>
          <a:bodyPr>
            <a:normAutofit fontScale="55000" lnSpcReduction="20000"/>
          </a:bodyPr>
          <a:lstStyle/>
          <a:p>
            <a:pPr marL="457200" lvl="1" indent="0" algn="just">
              <a:lnSpc>
                <a:spcPct val="107000"/>
              </a:lnSpc>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Class 2: CUSTOMER</a:t>
            </a:r>
          </a:p>
          <a:p>
            <a:pPr lvl="1">
              <a:spcAft>
                <a:spcPts val="1000"/>
              </a:spcAf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1.1</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Title :Scan QR</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Description: Customer can scan QR code</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1000"/>
              </a:spcAf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1.2</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Title :View product</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Description: Customer can view products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048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C5DD-5CB0-4F1B-ACE9-5D2D0FFD48E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926A34C-828F-4A47-B7C8-970B20199B8C}"/>
              </a:ext>
            </a:extLst>
          </p:cNvPr>
          <p:cNvSpPr>
            <a:spLocks noGrp="1"/>
          </p:cNvSpPr>
          <p:nvPr>
            <p:ph idx="1"/>
          </p:nvPr>
        </p:nvSpPr>
        <p:spPr/>
        <p:txBody>
          <a:bodyPr>
            <a:normAutofit/>
          </a:bodyPr>
          <a:lstStyle/>
          <a:p>
            <a:pPr lvl="1">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Title :Detect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Description: </a:t>
            </a:r>
            <a:r>
              <a:rPr lang="en-US" dirty="0">
                <a:effectLst/>
                <a:latin typeface="Times New Roman" panose="02020603050405020304" pitchFamily="18" charset="0"/>
                <a:ea typeface="SimSun" panose="02010600030101010101" pitchFamily="2" charset="-122"/>
                <a:cs typeface="Times New Roman" panose="02020603050405020304" pitchFamily="18" charset="0"/>
              </a:rPr>
              <a:t>To detect counterfeit product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Bef>
                <a:spcPts val="200"/>
              </a:spcBef>
              <a:buFont typeface="+mj-lt"/>
              <a:buAutoNum type="alphaUcPeriod" startAt="5"/>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NON FUNCTIONAL REQUIREMENTS</a:t>
            </a:r>
          </a:p>
          <a:p>
            <a:pPr marL="342900" lvl="0" indent="-342900" algn="just">
              <a:spcAft>
                <a:spcPts val="100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Error handling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0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Performance Requirements</a:t>
            </a:r>
          </a:p>
        </p:txBody>
      </p:sp>
    </p:spTree>
    <p:extLst>
      <p:ext uri="{BB962C8B-B14F-4D97-AF65-F5344CB8AC3E}">
        <p14:creationId xmlns:p14="http://schemas.microsoft.com/office/powerpoint/2010/main" val="330878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26A2-08F4-49A2-AB87-5721988AA06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B1DECCD-96BD-4394-9102-6BC332AAD0C7}"/>
              </a:ext>
            </a:extLst>
          </p:cNvPr>
          <p:cNvSpPr>
            <a:spLocks noGrp="1"/>
          </p:cNvSpPr>
          <p:nvPr>
            <p:ph idx="1"/>
          </p:nvPr>
        </p:nvSpPr>
        <p:spPr>
          <a:xfrm>
            <a:off x="1451579" y="2015732"/>
            <a:ext cx="9603275" cy="3614103"/>
          </a:xfrm>
        </p:spPr>
        <p:txBody>
          <a:bodyPr>
            <a:normAutofit/>
          </a:bodyPr>
          <a:lstStyle/>
          <a:p>
            <a:pPr algn="just">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Safety Requirements</a:t>
            </a:r>
          </a:p>
          <a:p>
            <a:pPr algn="just">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Security Requirements</a:t>
            </a:r>
          </a:p>
          <a:p>
            <a:pPr>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System will use secured database.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system shall permit only administrator/owner to modify the contents</a:t>
            </a:r>
          </a:p>
          <a:p>
            <a:endParaRPr lang="en-IN" dirty="0"/>
          </a:p>
        </p:txBody>
      </p:sp>
    </p:spTree>
    <p:extLst>
      <p:ext uri="{BB962C8B-B14F-4D97-AF65-F5344CB8AC3E}">
        <p14:creationId xmlns:p14="http://schemas.microsoft.com/office/powerpoint/2010/main" val="200053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4118-CBC1-4100-81AC-738C38C7E6B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3A35BD-0D17-4912-A5B0-D1300037817B}"/>
              </a:ext>
            </a:extLst>
          </p:cNvPr>
          <p:cNvSpPr>
            <a:spLocks noGrp="1"/>
          </p:cNvSpPr>
          <p:nvPr>
            <p:ph idx="1"/>
          </p:nvPr>
        </p:nvSpPr>
        <p:spPr/>
        <p:txBody>
          <a:bodyPr>
            <a:normAutofit/>
          </a:bodyPr>
          <a:lstStyle/>
          <a:p>
            <a:pPr marL="342900" lvl="0" indent="-342900" algn="just">
              <a:lnSpc>
                <a:spcPct val="107000"/>
              </a:lnSpc>
              <a:buFont typeface="+mj-lt"/>
              <a:buAutoNum type="alphaU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Manufacturer </a:t>
            </a:r>
          </a:p>
          <a:p>
            <a:pPr marL="742950" lvl="1" indent="-285750" algn="just">
              <a:lnSpc>
                <a:spcPct val="107000"/>
              </a:lnSpc>
              <a:buFont typeface="+mj-lt"/>
              <a:buAutoNum type="alphaL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Registration</a:t>
            </a:r>
          </a:p>
          <a:p>
            <a:pPr marL="742950" lvl="1" indent="-285750" algn="just">
              <a:lnSpc>
                <a:spcPct val="107000"/>
              </a:lnSpc>
              <a:buFont typeface="+mj-lt"/>
              <a:buAutoNum type="alphaL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Login</a:t>
            </a:r>
          </a:p>
          <a:p>
            <a:pPr marL="742950" lvl="1" indent="-285750" algn="just">
              <a:lnSpc>
                <a:spcPct val="107000"/>
              </a:lnSpc>
              <a:buFont typeface="+mj-lt"/>
              <a:buAutoNum type="alphaL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Product Management</a:t>
            </a:r>
          </a:p>
        </p:txBody>
      </p:sp>
    </p:spTree>
    <p:extLst>
      <p:ext uri="{BB962C8B-B14F-4D97-AF65-F5344CB8AC3E}">
        <p14:creationId xmlns:p14="http://schemas.microsoft.com/office/powerpoint/2010/main" val="149595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2FDA-A04B-4609-A107-1829AF53C6C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AE635AF-5F17-4556-B404-6AEE0C7AAD4C}"/>
              </a:ext>
            </a:extLst>
          </p:cNvPr>
          <p:cNvSpPr>
            <a:spLocks noGrp="1"/>
          </p:cNvSpPr>
          <p:nvPr>
            <p:ph idx="1"/>
          </p:nvPr>
        </p:nvSpPr>
        <p:spPr/>
        <p:txBody>
          <a:bodyPr/>
          <a:lstStyle/>
          <a:p>
            <a:pPr marL="457200" lvl="0" indent="-457200" algn="just">
              <a:lnSpc>
                <a:spcPct val="107000"/>
              </a:lnSpc>
              <a:buFont typeface="+mj-lt"/>
              <a:buAutoNum type="alphaUcPeriod" startAt="2"/>
            </a:pPr>
            <a:r>
              <a:rPr lang="en-IN" dirty="0">
                <a:effectLst/>
                <a:latin typeface="Times New Roman" panose="02020603050405020304" pitchFamily="18" charset="0"/>
                <a:ea typeface="Calibri" panose="020F0502020204030204" pitchFamily="34" charset="0"/>
                <a:cs typeface="Times New Roman" panose="02020603050405020304" pitchFamily="18" charset="0"/>
              </a:rPr>
              <a:t>Customer</a:t>
            </a:r>
          </a:p>
          <a:p>
            <a:pPr marL="742950" lvl="1" indent="-285750" algn="just">
              <a:lnSpc>
                <a:spcPct val="100000"/>
              </a:lnSpc>
              <a:buFont typeface="+mj-lt"/>
              <a:buAutoNum type="alphaL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Registration</a:t>
            </a:r>
          </a:p>
          <a:p>
            <a:pPr marL="742950" lvl="1" indent="-285750" algn="just">
              <a:lnSpc>
                <a:spcPct val="100000"/>
              </a:lnSpc>
              <a:buFont typeface="+mj-lt"/>
              <a:buAutoNum type="alphaL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Login</a:t>
            </a:r>
          </a:p>
          <a:p>
            <a:pPr marL="742950" lvl="1" indent="-285750" algn="just">
              <a:lnSpc>
                <a:spcPct val="100000"/>
              </a:lnSpc>
              <a:buFont typeface="+mj-lt"/>
              <a:buAutoNum type="alphaL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Scan QR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800"/>
              </a:spcAft>
              <a:buFont typeface="+mj-lt"/>
              <a:buAutoNum type="alphaL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Product</a:t>
            </a:r>
          </a:p>
          <a:p>
            <a:pPr marL="742950" lvl="1" indent="-285750" algn="just">
              <a:lnSpc>
                <a:spcPct val="100000"/>
              </a:lnSpc>
              <a:spcAft>
                <a:spcPts val="800"/>
              </a:spcAft>
              <a:buFont typeface="+mj-lt"/>
              <a:buAutoNum type="alphaL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Detect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43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9A4E-935E-4666-B564-1068107EA65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363E63B-388B-4559-9340-4976E1F607C3}"/>
              </a:ext>
            </a:extLst>
          </p:cNvPr>
          <p:cNvPicPr>
            <a:picLocks noGrp="1" noChangeAspect="1"/>
          </p:cNvPicPr>
          <p:nvPr>
            <p:ph idx="1"/>
          </p:nvPr>
        </p:nvPicPr>
        <p:blipFill>
          <a:blip r:embed="rId2"/>
          <a:srcRect/>
          <a:stretch>
            <a:fillRect/>
          </a:stretch>
        </p:blipFill>
        <p:spPr bwMode="auto">
          <a:xfrm>
            <a:off x="2734235" y="2016125"/>
            <a:ext cx="6884894" cy="3449638"/>
          </a:xfrm>
          <a:prstGeom prst="rect">
            <a:avLst/>
          </a:prstGeom>
          <a:noFill/>
          <a:ln w="9525">
            <a:noFill/>
            <a:miter lim="800000"/>
            <a:headEnd/>
            <a:tailEnd/>
          </a:ln>
        </p:spPr>
      </p:pic>
    </p:spTree>
    <p:extLst>
      <p:ext uri="{BB962C8B-B14F-4D97-AF65-F5344CB8AC3E}">
        <p14:creationId xmlns:p14="http://schemas.microsoft.com/office/powerpoint/2010/main" val="141696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8A87-B89E-46F0-849A-DEE5AACF6C0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BLOCK DIAGRAM</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B629FD2-8F31-4825-AC55-A04DFAD6E22B}"/>
              </a:ext>
            </a:extLst>
          </p:cNvPr>
          <p:cNvSpPr>
            <a:spLocks noGrp="1"/>
          </p:cNvSpPr>
          <p:nvPr>
            <p:ph idx="1"/>
          </p:nvPr>
        </p:nvSpPr>
        <p:spPr>
          <a:xfrm>
            <a:off x="1806889" y="2152717"/>
            <a:ext cx="9603275" cy="3450613"/>
          </a:xfrm>
        </p:spPr>
        <p:txBody>
          <a:bodyPr/>
          <a:lstStyle/>
          <a:p>
            <a:pPr marL="0" indent="0">
              <a:buNone/>
            </a:pPr>
            <a:r>
              <a:rPr lang="en-US" dirty="0"/>
              <a:t> </a:t>
            </a:r>
            <a:endParaRPr lang="en-IN" dirty="0"/>
          </a:p>
        </p:txBody>
      </p:sp>
      <p:sp>
        <p:nvSpPr>
          <p:cNvPr id="9" name="Rectangle 8">
            <a:extLst>
              <a:ext uri="{FF2B5EF4-FFF2-40B4-BE49-F238E27FC236}">
                <a16:creationId xmlns:a16="http://schemas.microsoft.com/office/drawing/2014/main" id="{2437DDBB-CC4E-4F29-BC81-BD5B59582DF7}"/>
              </a:ext>
            </a:extLst>
          </p:cNvPr>
          <p:cNvSpPr/>
          <p:nvPr/>
        </p:nvSpPr>
        <p:spPr>
          <a:xfrm>
            <a:off x="1855694" y="2169459"/>
            <a:ext cx="1380565" cy="600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REGISTER</a:t>
            </a:r>
            <a:endParaRPr lang="en-IN" dirty="0"/>
          </a:p>
        </p:txBody>
      </p:sp>
      <p:sp>
        <p:nvSpPr>
          <p:cNvPr id="10" name="Arrow: Right 9">
            <a:extLst>
              <a:ext uri="{FF2B5EF4-FFF2-40B4-BE49-F238E27FC236}">
                <a16:creationId xmlns:a16="http://schemas.microsoft.com/office/drawing/2014/main" id="{2C4A857E-1286-4EA2-8650-0B52D3DC87EC}"/>
              </a:ext>
            </a:extLst>
          </p:cNvPr>
          <p:cNvSpPr/>
          <p:nvPr/>
        </p:nvSpPr>
        <p:spPr>
          <a:xfrm>
            <a:off x="3299012" y="2330824"/>
            <a:ext cx="735106" cy="2420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D8067574-9B43-4B53-9630-F10C6234BEB5}"/>
              </a:ext>
            </a:extLst>
          </p:cNvPr>
          <p:cNvSpPr/>
          <p:nvPr/>
        </p:nvSpPr>
        <p:spPr>
          <a:xfrm>
            <a:off x="4096871" y="2169459"/>
            <a:ext cx="1380565" cy="600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endParaRPr lang="en-IN" dirty="0"/>
          </a:p>
        </p:txBody>
      </p:sp>
      <p:sp>
        <p:nvSpPr>
          <p:cNvPr id="12" name="Rectangle 11">
            <a:extLst>
              <a:ext uri="{FF2B5EF4-FFF2-40B4-BE49-F238E27FC236}">
                <a16:creationId xmlns:a16="http://schemas.microsoft.com/office/drawing/2014/main" id="{B9F976F4-E108-4452-B7C9-0DD9ED0772DB}"/>
              </a:ext>
            </a:extLst>
          </p:cNvPr>
          <p:cNvSpPr/>
          <p:nvPr/>
        </p:nvSpPr>
        <p:spPr>
          <a:xfrm>
            <a:off x="4096870" y="4865709"/>
            <a:ext cx="1380565" cy="600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endParaRPr lang="en-IN" dirty="0"/>
          </a:p>
        </p:txBody>
      </p:sp>
      <p:sp>
        <p:nvSpPr>
          <p:cNvPr id="13" name="Rectangle 12">
            <a:extLst>
              <a:ext uri="{FF2B5EF4-FFF2-40B4-BE49-F238E27FC236}">
                <a16:creationId xmlns:a16="http://schemas.microsoft.com/office/drawing/2014/main" id="{D84A8CC5-D427-4F1E-95A0-A90342990810}"/>
              </a:ext>
            </a:extLst>
          </p:cNvPr>
          <p:cNvSpPr/>
          <p:nvPr/>
        </p:nvSpPr>
        <p:spPr>
          <a:xfrm>
            <a:off x="1855693" y="4865710"/>
            <a:ext cx="1380565" cy="600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SEND TO CUSTOMER</a:t>
            </a:r>
            <a:endParaRPr lang="en-IN" dirty="0"/>
          </a:p>
        </p:txBody>
      </p:sp>
      <p:sp>
        <p:nvSpPr>
          <p:cNvPr id="14" name="Arrow: Right 13">
            <a:extLst>
              <a:ext uri="{FF2B5EF4-FFF2-40B4-BE49-F238E27FC236}">
                <a16:creationId xmlns:a16="http://schemas.microsoft.com/office/drawing/2014/main" id="{A17C0A45-266F-4982-B89A-6C547D55E129}"/>
              </a:ext>
            </a:extLst>
          </p:cNvPr>
          <p:cNvSpPr/>
          <p:nvPr/>
        </p:nvSpPr>
        <p:spPr>
          <a:xfrm>
            <a:off x="3299011" y="5045002"/>
            <a:ext cx="735106" cy="2420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Oval 14">
            <a:extLst>
              <a:ext uri="{FF2B5EF4-FFF2-40B4-BE49-F238E27FC236}">
                <a16:creationId xmlns:a16="http://schemas.microsoft.com/office/drawing/2014/main" id="{EC5B45BB-BE12-4287-A708-A22AE723FF3E}"/>
              </a:ext>
            </a:extLst>
          </p:cNvPr>
          <p:cNvSpPr/>
          <p:nvPr/>
        </p:nvSpPr>
        <p:spPr>
          <a:xfrm>
            <a:off x="6388373" y="1988838"/>
            <a:ext cx="1877772" cy="10492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SCAN QR CODE</a:t>
            </a:r>
            <a:endParaRPr lang="en-IN" dirty="0"/>
          </a:p>
        </p:txBody>
      </p:sp>
      <p:sp>
        <p:nvSpPr>
          <p:cNvPr id="16" name="Oval 15">
            <a:extLst>
              <a:ext uri="{FF2B5EF4-FFF2-40B4-BE49-F238E27FC236}">
                <a16:creationId xmlns:a16="http://schemas.microsoft.com/office/drawing/2014/main" id="{D8077DD3-E800-4EAA-B5B4-222A5F51D160}"/>
              </a:ext>
            </a:extLst>
          </p:cNvPr>
          <p:cNvSpPr/>
          <p:nvPr/>
        </p:nvSpPr>
        <p:spPr>
          <a:xfrm>
            <a:off x="1607089" y="3284319"/>
            <a:ext cx="1877772" cy="10492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GIVE NOTIFICATION/ GET INFORMATION BASED ON THE PRODUCT</a:t>
            </a:r>
            <a:endParaRPr lang="en-IN" sz="1100" dirty="0"/>
          </a:p>
        </p:txBody>
      </p:sp>
      <p:sp>
        <p:nvSpPr>
          <p:cNvPr id="18" name="Arrow: Right 17">
            <a:extLst>
              <a:ext uri="{FF2B5EF4-FFF2-40B4-BE49-F238E27FC236}">
                <a16:creationId xmlns:a16="http://schemas.microsoft.com/office/drawing/2014/main" id="{8CC9E268-5D6E-4299-A71A-0E517BB6459F}"/>
              </a:ext>
            </a:extLst>
          </p:cNvPr>
          <p:cNvSpPr/>
          <p:nvPr/>
        </p:nvSpPr>
        <p:spPr>
          <a:xfrm>
            <a:off x="5585012" y="2366682"/>
            <a:ext cx="735106" cy="2420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Down 19">
            <a:extLst>
              <a:ext uri="{FF2B5EF4-FFF2-40B4-BE49-F238E27FC236}">
                <a16:creationId xmlns:a16="http://schemas.microsoft.com/office/drawing/2014/main" id="{130706DA-0705-4AAD-8909-934859AD73FC}"/>
              </a:ext>
            </a:extLst>
          </p:cNvPr>
          <p:cNvSpPr/>
          <p:nvPr/>
        </p:nvSpPr>
        <p:spPr>
          <a:xfrm>
            <a:off x="2214283" y="4391825"/>
            <a:ext cx="143435" cy="35947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Arrow: Up 21">
            <a:extLst>
              <a:ext uri="{FF2B5EF4-FFF2-40B4-BE49-F238E27FC236}">
                <a16:creationId xmlns:a16="http://schemas.microsoft.com/office/drawing/2014/main" id="{9AD2FB19-5AC4-4CC4-A04C-2184DE9C9260}"/>
              </a:ext>
            </a:extLst>
          </p:cNvPr>
          <p:cNvSpPr/>
          <p:nvPr/>
        </p:nvSpPr>
        <p:spPr>
          <a:xfrm>
            <a:off x="2537012" y="4391825"/>
            <a:ext cx="143435" cy="35947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Cylinder 22">
            <a:extLst>
              <a:ext uri="{FF2B5EF4-FFF2-40B4-BE49-F238E27FC236}">
                <a16:creationId xmlns:a16="http://schemas.microsoft.com/office/drawing/2014/main" id="{0E24F65F-0E4D-48A4-8ABC-63549894F3CF}"/>
              </a:ext>
            </a:extLst>
          </p:cNvPr>
          <p:cNvSpPr/>
          <p:nvPr/>
        </p:nvSpPr>
        <p:spPr>
          <a:xfrm>
            <a:off x="4195481" y="3307612"/>
            <a:ext cx="1380565" cy="96282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CONTAINS PRODUCT DETAILS AND UNIQUE CODE</a:t>
            </a:r>
            <a:endParaRPr lang="en-IN" sz="1200" dirty="0"/>
          </a:p>
        </p:txBody>
      </p:sp>
      <p:sp>
        <p:nvSpPr>
          <p:cNvPr id="24" name="Rectangle: Rounded Corners 23">
            <a:extLst>
              <a:ext uri="{FF2B5EF4-FFF2-40B4-BE49-F238E27FC236}">
                <a16:creationId xmlns:a16="http://schemas.microsoft.com/office/drawing/2014/main" id="{3BBBC505-7806-44E9-9F50-4B9A1261D2FC}"/>
              </a:ext>
            </a:extLst>
          </p:cNvPr>
          <p:cNvSpPr/>
          <p:nvPr/>
        </p:nvSpPr>
        <p:spPr>
          <a:xfrm>
            <a:off x="6463553" y="3576918"/>
            <a:ext cx="1659173" cy="756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CHECK UNIQUE CODE</a:t>
            </a:r>
            <a:endParaRPr lang="en-IN" dirty="0"/>
          </a:p>
        </p:txBody>
      </p:sp>
      <p:sp>
        <p:nvSpPr>
          <p:cNvPr id="25" name="Arrow: Right 24">
            <a:extLst>
              <a:ext uri="{FF2B5EF4-FFF2-40B4-BE49-F238E27FC236}">
                <a16:creationId xmlns:a16="http://schemas.microsoft.com/office/drawing/2014/main" id="{C6C0EC9F-6EE9-432F-BE70-FB89E1B611B0}"/>
              </a:ext>
            </a:extLst>
          </p:cNvPr>
          <p:cNvSpPr/>
          <p:nvPr/>
        </p:nvSpPr>
        <p:spPr>
          <a:xfrm>
            <a:off x="3565543" y="3892483"/>
            <a:ext cx="549256" cy="12550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7EA84C4F-DE71-460C-AC83-4613E3D62ABC}"/>
              </a:ext>
            </a:extLst>
          </p:cNvPr>
          <p:cNvSpPr/>
          <p:nvPr/>
        </p:nvSpPr>
        <p:spPr>
          <a:xfrm>
            <a:off x="7297271" y="3101787"/>
            <a:ext cx="152400" cy="41237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Arrow: Left 26">
            <a:extLst>
              <a:ext uri="{FF2B5EF4-FFF2-40B4-BE49-F238E27FC236}">
                <a16:creationId xmlns:a16="http://schemas.microsoft.com/office/drawing/2014/main" id="{F4C22E4D-06E8-4C6B-9A3D-BF90ED694812}"/>
              </a:ext>
            </a:extLst>
          </p:cNvPr>
          <p:cNvSpPr/>
          <p:nvPr/>
        </p:nvSpPr>
        <p:spPr>
          <a:xfrm>
            <a:off x="3565542" y="3666565"/>
            <a:ext cx="522361" cy="12550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Arrow: Left 27">
            <a:extLst>
              <a:ext uri="{FF2B5EF4-FFF2-40B4-BE49-F238E27FC236}">
                <a16:creationId xmlns:a16="http://schemas.microsoft.com/office/drawing/2014/main" id="{BF22C9C7-4E13-41F5-B764-01096DDA6A38}"/>
              </a:ext>
            </a:extLst>
          </p:cNvPr>
          <p:cNvSpPr/>
          <p:nvPr/>
        </p:nvSpPr>
        <p:spPr>
          <a:xfrm>
            <a:off x="5683623" y="3666566"/>
            <a:ext cx="704749" cy="225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8455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DEC5-AB71-4A9A-A35F-F23C9037B7F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B5A554-B41B-40D9-9F86-021AB9FEA5B6}"/>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Level 0</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3B7B4E-D77F-4522-A060-532F105EC51F}"/>
              </a:ext>
            </a:extLst>
          </p:cNvPr>
          <p:cNvPicPr>
            <a:picLocks noChangeAspect="1"/>
          </p:cNvPicPr>
          <p:nvPr/>
        </p:nvPicPr>
        <p:blipFill>
          <a:blip r:embed="rId2"/>
          <a:stretch>
            <a:fillRect/>
          </a:stretch>
        </p:blipFill>
        <p:spPr>
          <a:xfrm>
            <a:off x="2572049" y="2830709"/>
            <a:ext cx="6161106" cy="2126773"/>
          </a:xfrm>
          <a:prstGeom prst="rect">
            <a:avLst/>
          </a:prstGeom>
        </p:spPr>
      </p:pic>
    </p:spTree>
    <p:extLst>
      <p:ext uri="{BB962C8B-B14F-4D97-AF65-F5344CB8AC3E}">
        <p14:creationId xmlns:p14="http://schemas.microsoft.com/office/powerpoint/2010/main" val="151215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8583-C380-4B76-BB53-DAC67DC1082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CA11D8-15D9-46FF-9799-053CA677F8F8}"/>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recent years, Counterfeit goods play a vital role in product manufacturing industries. This Phenomenon affects the sales and profit of the companies.</a:t>
            </a:r>
          </a:p>
          <a:p>
            <a:r>
              <a:rPr lang="en-US" dirty="0">
                <a:latin typeface="Times New Roman" panose="02020603050405020304" pitchFamily="18" charset="0"/>
                <a:cs typeface="Times New Roman" panose="02020603050405020304" pitchFamily="18" charset="0"/>
              </a:rPr>
              <a:t>To ensure the identification of real products throughout the supply chain, a functional block chain technology used for preventing product counterfeiting.</a:t>
            </a:r>
          </a:p>
          <a:p>
            <a:r>
              <a:rPr lang="en-US" dirty="0">
                <a:latin typeface="Times New Roman" panose="02020603050405020304" pitchFamily="18" charset="0"/>
                <a:cs typeface="Times New Roman" panose="02020603050405020304" pitchFamily="18" charset="0"/>
              </a:rPr>
              <a:t>By using a block chain technology, consumers do not need to rely on the trusted third parties to know the source of the purchased product safely. </a:t>
            </a:r>
          </a:p>
          <a:p>
            <a:r>
              <a:rPr lang="en-US" dirty="0">
                <a:latin typeface="Times New Roman" panose="02020603050405020304" pitchFamily="18" charset="0"/>
                <a:cs typeface="Times New Roman" panose="02020603050405020304" pitchFamily="18" charset="0"/>
              </a:rPr>
              <a:t>In view of the fact that a block chain is the decentralized, distributed and digital ledger that stores transactional records known as blocks of the public in several databases known as chain across many networks. Therefore, any involved block cannot be changed in advance, without changing all subsequent block.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526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B202-8B34-42CA-A590-294DA27CEFD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99170FA-3F74-4AA2-B1C3-4C07151DB02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Level 1</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D2EF97-4315-420E-B5B4-4B776BE8C282}"/>
              </a:ext>
            </a:extLst>
          </p:cNvPr>
          <p:cNvPicPr>
            <a:picLocks noChangeAspect="1"/>
          </p:cNvPicPr>
          <p:nvPr/>
        </p:nvPicPr>
        <p:blipFill>
          <a:blip r:embed="rId2"/>
          <a:stretch>
            <a:fillRect/>
          </a:stretch>
        </p:blipFill>
        <p:spPr>
          <a:xfrm>
            <a:off x="2599496" y="2721385"/>
            <a:ext cx="6652482" cy="2101627"/>
          </a:xfrm>
          <a:prstGeom prst="rect">
            <a:avLst/>
          </a:prstGeom>
        </p:spPr>
      </p:pic>
    </p:spTree>
    <p:extLst>
      <p:ext uri="{BB962C8B-B14F-4D97-AF65-F5344CB8AC3E}">
        <p14:creationId xmlns:p14="http://schemas.microsoft.com/office/powerpoint/2010/main" val="146419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361-BA7B-448F-BB1E-17E6BF0BA05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77DFF24-B63B-4656-B114-B57D9930174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Level 2</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3BBF20-0D7C-4366-8691-EB41DCD80CC3}"/>
              </a:ext>
            </a:extLst>
          </p:cNvPr>
          <p:cNvPicPr>
            <a:picLocks noChangeAspect="1"/>
          </p:cNvPicPr>
          <p:nvPr/>
        </p:nvPicPr>
        <p:blipFill>
          <a:blip r:embed="rId2"/>
          <a:stretch>
            <a:fillRect/>
          </a:stretch>
        </p:blipFill>
        <p:spPr>
          <a:xfrm>
            <a:off x="3012142" y="2635623"/>
            <a:ext cx="5721014" cy="2716305"/>
          </a:xfrm>
          <a:prstGeom prst="rect">
            <a:avLst/>
          </a:prstGeom>
        </p:spPr>
      </p:pic>
    </p:spTree>
    <p:extLst>
      <p:ext uri="{BB962C8B-B14F-4D97-AF65-F5344CB8AC3E}">
        <p14:creationId xmlns:p14="http://schemas.microsoft.com/office/powerpoint/2010/main" val="184183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115F-6376-4DF8-BC63-B8F269610881}"/>
              </a:ext>
            </a:extLst>
          </p:cNvPr>
          <p:cNvSpPr>
            <a:spLocks noGrp="1"/>
          </p:cNvSpPr>
          <p:nvPr>
            <p:ph type="title"/>
          </p:nvPr>
        </p:nvSpPr>
        <p:spPr>
          <a:xfrm>
            <a:off x="1451579" y="804519"/>
            <a:ext cx="9603276" cy="1049235"/>
          </a:xfrm>
        </p:spPr>
        <p:txBody>
          <a:bodyPr/>
          <a:lstStyle/>
          <a:p>
            <a:pPr algn="ctr"/>
            <a:r>
              <a:rPr lang="en-US" b="1" dirty="0">
                <a:latin typeface="Times New Roman" panose="02020603050405020304" pitchFamily="18" charset="0"/>
                <a:cs typeface="Times New Roman" panose="02020603050405020304" pitchFamily="18" charset="0"/>
              </a:rPr>
              <a:t>GANTT CHART</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541C387-C9E8-4ECA-BD37-A0776D5B9BD0}"/>
              </a:ext>
            </a:extLst>
          </p:cNvPr>
          <p:cNvSpPr>
            <a:spLocks noGrp="1"/>
          </p:cNvSpPr>
          <p:nvPr>
            <p:ph idx="1"/>
          </p:nvPr>
        </p:nvSpPr>
        <p:spPr>
          <a:xfrm>
            <a:off x="959225" y="1887929"/>
            <a:ext cx="10095630" cy="3450613"/>
          </a:xfrm>
        </p:spPr>
        <p:txBody>
          <a:bodyPr/>
          <a:lstStyle/>
          <a:p>
            <a:pPr marL="0" indent="0">
              <a:buNone/>
            </a:pPr>
            <a:r>
              <a:rPr lang="en-US" dirty="0"/>
              <a:t>  </a:t>
            </a:r>
            <a:endParaRPr lang="en-IN" dirty="0"/>
          </a:p>
        </p:txBody>
      </p:sp>
      <p:sp>
        <p:nvSpPr>
          <p:cNvPr id="30" name="Rectangle 29">
            <a:extLst>
              <a:ext uri="{FF2B5EF4-FFF2-40B4-BE49-F238E27FC236}">
                <a16:creationId xmlns:a16="http://schemas.microsoft.com/office/drawing/2014/main" id="{AEBD632E-79AA-4BB4-ADDA-DE694A121C97}"/>
              </a:ext>
            </a:extLst>
          </p:cNvPr>
          <p:cNvSpPr/>
          <p:nvPr/>
        </p:nvSpPr>
        <p:spPr>
          <a:xfrm>
            <a:off x="1396927" y="1846928"/>
            <a:ext cx="2299062" cy="3135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FEBRUARY</a:t>
            </a:r>
            <a:endParaRPr lang="en-IN" dirty="0">
              <a:solidFill>
                <a:schemeClr val="bg1"/>
              </a:solidFill>
            </a:endParaRPr>
          </a:p>
        </p:txBody>
      </p:sp>
      <p:sp>
        <p:nvSpPr>
          <p:cNvPr id="31" name="Rectangle 30">
            <a:extLst>
              <a:ext uri="{FF2B5EF4-FFF2-40B4-BE49-F238E27FC236}">
                <a16:creationId xmlns:a16="http://schemas.microsoft.com/office/drawing/2014/main" id="{DD49126A-D899-487C-AF94-6B0AD658ED5F}"/>
              </a:ext>
            </a:extLst>
          </p:cNvPr>
          <p:cNvSpPr/>
          <p:nvPr/>
        </p:nvSpPr>
        <p:spPr>
          <a:xfrm>
            <a:off x="3714054" y="1852035"/>
            <a:ext cx="2641922" cy="3135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MARCH</a:t>
            </a:r>
            <a:endParaRPr lang="en-IN" dirty="0">
              <a:solidFill>
                <a:schemeClr val="bg1"/>
              </a:solidFill>
            </a:endParaRPr>
          </a:p>
        </p:txBody>
      </p:sp>
      <p:sp>
        <p:nvSpPr>
          <p:cNvPr id="32" name="Rectangle 31">
            <a:extLst>
              <a:ext uri="{FF2B5EF4-FFF2-40B4-BE49-F238E27FC236}">
                <a16:creationId xmlns:a16="http://schemas.microsoft.com/office/drawing/2014/main" id="{171BB2E9-3CD0-4C59-8761-8D3B4900122C}"/>
              </a:ext>
            </a:extLst>
          </p:cNvPr>
          <p:cNvSpPr/>
          <p:nvPr/>
        </p:nvSpPr>
        <p:spPr>
          <a:xfrm>
            <a:off x="6374040" y="1860387"/>
            <a:ext cx="2537159" cy="3135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APRIL</a:t>
            </a:r>
            <a:endParaRPr lang="en-IN" dirty="0">
              <a:solidFill>
                <a:schemeClr val="bg1"/>
              </a:solidFill>
            </a:endParaRPr>
          </a:p>
        </p:txBody>
      </p:sp>
      <p:sp>
        <p:nvSpPr>
          <p:cNvPr id="33" name="Rectangle 32">
            <a:extLst>
              <a:ext uri="{FF2B5EF4-FFF2-40B4-BE49-F238E27FC236}">
                <a16:creationId xmlns:a16="http://schemas.microsoft.com/office/drawing/2014/main" id="{16CAFCF4-E7D2-4049-B2F9-A917BD9918FA}"/>
              </a:ext>
            </a:extLst>
          </p:cNvPr>
          <p:cNvSpPr/>
          <p:nvPr/>
        </p:nvSpPr>
        <p:spPr>
          <a:xfrm>
            <a:off x="8929264" y="1852345"/>
            <a:ext cx="2125592" cy="3135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MAY</a:t>
            </a:r>
            <a:endParaRPr lang="en-IN" dirty="0">
              <a:solidFill>
                <a:schemeClr val="bg1"/>
              </a:solidFill>
            </a:endParaRPr>
          </a:p>
        </p:txBody>
      </p:sp>
      <p:sp>
        <p:nvSpPr>
          <p:cNvPr id="34" name="TextBox 29">
            <a:extLst>
              <a:ext uri="{FF2B5EF4-FFF2-40B4-BE49-F238E27FC236}">
                <a16:creationId xmlns:a16="http://schemas.microsoft.com/office/drawing/2014/main" id="{7C21E97C-9389-483D-AAFA-A9573114FE04}"/>
              </a:ext>
            </a:extLst>
          </p:cNvPr>
          <p:cNvSpPr txBox="1"/>
          <p:nvPr/>
        </p:nvSpPr>
        <p:spPr>
          <a:xfrm>
            <a:off x="3707977" y="3579232"/>
            <a:ext cx="82080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Coding</a:t>
            </a:r>
            <a:endParaRPr lang="en-IN" sz="1600" dirty="0"/>
          </a:p>
        </p:txBody>
      </p:sp>
      <p:sp>
        <p:nvSpPr>
          <p:cNvPr id="35" name="TextBox 30">
            <a:extLst>
              <a:ext uri="{FF2B5EF4-FFF2-40B4-BE49-F238E27FC236}">
                <a16:creationId xmlns:a16="http://schemas.microsoft.com/office/drawing/2014/main" id="{C6CD238D-3B86-45AA-8F09-39EECD996AAB}"/>
              </a:ext>
            </a:extLst>
          </p:cNvPr>
          <p:cNvSpPr txBox="1"/>
          <p:nvPr/>
        </p:nvSpPr>
        <p:spPr>
          <a:xfrm>
            <a:off x="4043070" y="4043829"/>
            <a:ext cx="899449"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Testing</a:t>
            </a:r>
            <a:endParaRPr lang="en-IN" sz="1600" dirty="0"/>
          </a:p>
        </p:txBody>
      </p:sp>
      <p:sp>
        <p:nvSpPr>
          <p:cNvPr id="36" name="TextBox 31">
            <a:extLst>
              <a:ext uri="{FF2B5EF4-FFF2-40B4-BE49-F238E27FC236}">
                <a16:creationId xmlns:a16="http://schemas.microsoft.com/office/drawing/2014/main" id="{32398125-46BB-43D9-BA59-3078A399C5C2}"/>
              </a:ext>
            </a:extLst>
          </p:cNvPr>
          <p:cNvSpPr txBox="1"/>
          <p:nvPr/>
        </p:nvSpPr>
        <p:spPr>
          <a:xfrm>
            <a:off x="5885190" y="4523556"/>
            <a:ext cx="270928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UI Design and integration</a:t>
            </a:r>
            <a:endParaRPr lang="en-IN" sz="1600" dirty="0"/>
          </a:p>
        </p:txBody>
      </p:sp>
      <p:sp>
        <p:nvSpPr>
          <p:cNvPr id="37" name="TextBox 32">
            <a:extLst>
              <a:ext uri="{FF2B5EF4-FFF2-40B4-BE49-F238E27FC236}">
                <a16:creationId xmlns:a16="http://schemas.microsoft.com/office/drawing/2014/main" id="{D58FAFEA-029D-404C-BE18-0AC95B916356}"/>
              </a:ext>
            </a:extLst>
          </p:cNvPr>
          <p:cNvSpPr txBox="1"/>
          <p:nvPr/>
        </p:nvSpPr>
        <p:spPr>
          <a:xfrm>
            <a:off x="1231415" y="2591967"/>
            <a:ext cx="143998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Project Study</a:t>
            </a:r>
            <a:endParaRPr lang="en-IN" sz="1600" dirty="0"/>
          </a:p>
        </p:txBody>
      </p:sp>
      <p:sp>
        <p:nvSpPr>
          <p:cNvPr id="38" name="Rounded Rectangle 33">
            <a:extLst>
              <a:ext uri="{FF2B5EF4-FFF2-40B4-BE49-F238E27FC236}">
                <a16:creationId xmlns:a16="http://schemas.microsoft.com/office/drawing/2014/main" id="{2218D018-F162-4102-A52D-5D0AE18D67EC}"/>
              </a:ext>
            </a:extLst>
          </p:cNvPr>
          <p:cNvSpPr/>
          <p:nvPr/>
        </p:nvSpPr>
        <p:spPr>
          <a:xfrm>
            <a:off x="1513046" y="2270486"/>
            <a:ext cx="995013" cy="2404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39" name="TextBox 34">
            <a:extLst>
              <a:ext uri="{FF2B5EF4-FFF2-40B4-BE49-F238E27FC236}">
                <a16:creationId xmlns:a16="http://schemas.microsoft.com/office/drawing/2014/main" id="{5C2A87A1-D719-499E-A1B6-E6B5AF426B72}"/>
              </a:ext>
            </a:extLst>
          </p:cNvPr>
          <p:cNvSpPr txBox="1"/>
          <p:nvPr/>
        </p:nvSpPr>
        <p:spPr>
          <a:xfrm>
            <a:off x="2525330" y="2192437"/>
            <a:ext cx="156472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Feb 14 – Mar 4</a:t>
            </a:r>
            <a:endParaRPr lang="en-IN" sz="1600" dirty="0"/>
          </a:p>
        </p:txBody>
      </p:sp>
      <p:sp>
        <p:nvSpPr>
          <p:cNvPr id="40" name="Rounded Rectangle 35">
            <a:extLst>
              <a:ext uri="{FF2B5EF4-FFF2-40B4-BE49-F238E27FC236}">
                <a16:creationId xmlns:a16="http://schemas.microsoft.com/office/drawing/2014/main" id="{F796B60B-0C8E-4FE0-9A73-E065AD5050D0}"/>
              </a:ext>
            </a:extLst>
          </p:cNvPr>
          <p:cNvSpPr/>
          <p:nvPr/>
        </p:nvSpPr>
        <p:spPr>
          <a:xfrm>
            <a:off x="2508059" y="2650142"/>
            <a:ext cx="1491788" cy="2496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41" name="Rounded Rectangle 36">
            <a:extLst>
              <a:ext uri="{FF2B5EF4-FFF2-40B4-BE49-F238E27FC236}">
                <a16:creationId xmlns:a16="http://schemas.microsoft.com/office/drawing/2014/main" id="{49478129-65B9-42FF-8802-05CA047270D7}"/>
              </a:ext>
            </a:extLst>
          </p:cNvPr>
          <p:cNvSpPr/>
          <p:nvPr/>
        </p:nvSpPr>
        <p:spPr>
          <a:xfrm>
            <a:off x="4086105" y="3100518"/>
            <a:ext cx="345179" cy="2877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42" name="Rounded Rectangle 37">
            <a:extLst>
              <a:ext uri="{FF2B5EF4-FFF2-40B4-BE49-F238E27FC236}">
                <a16:creationId xmlns:a16="http://schemas.microsoft.com/office/drawing/2014/main" id="{41F874F9-0366-4DCD-9C88-930CB818F5B8}"/>
              </a:ext>
            </a:extLst>
          </p:cNvPr>
          <p:cNvSpPr/>
          <p:nvPr/>
        </p:nvSpPr>
        <p:spPr>
          <a:xfrm>
            <a:off x="4431284" y="3644762"/>
            <a:ext cx="3526877" cy="2730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43" name="Rounded Rectangle 38">
            <a:extLst>
              <a:ext uri="{FF2B5EF4-FFF2-40B4-BE49-F238E27FC236}">
                <a16:creationId xmlns:a16="http://schemas.microsoft.com/office/drawing/2014/main" id="{D6E9C2D9-EA89-452B-B405-6414B8A3C5A1}"/>
              </a:ext>
            </a:extLst>
          </p:cNvPr>
          <p:cNvSpPr/>
          <p:nvPr/>
        </p:nvSpPr>
        <p:spPr>
          <a:xfrm>
            <a:off x="4845520" y="4097617"/>
            <a:ext cx="3898250" cy="2847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44" name="Rounded Rectangle 39">
            <a:extLst>
              <a:ext uri="{FF2B5EF4-FFF2-40B4-BE49-F238E27FC236}">
                <a16:creationId xmlns:a16="http://schemas.microsoft.com/office/drawing/2014/main" id="{C172D88A-F304-479B-AD66-FF64051E0F36}"/>
              </a:ext>
            </a:extLst>
          </p:cNvPr>
          <p:cNvSpPr/>
          <p:nvPr/>
        </p:nvSpPr>
        <p:spPr>
          <a:xfrm>
            <a:off x="8161182" y="4536861"/>
            <a:ext cx="605761" cy="3252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45" name="TextBox 40">
            <a:extLst>
              <a:ext uri="{FF2B5EF4-FFF2-40B4-BE49-F238E27FC236}">
                <a16:creationId xmlns:a16="http://schemas.microsoft.com/office/drawing/2014/main" id="{EF9677BD-99E4-4104-B965-D70903BC4734}"/>
              </a:ext>
            </a:extLst>
          </p:cNvPr>
          <p:cNvSpPr txBox="1"/>
          <p:nvPr/>
        </p:nvSpPr>
        <p:spPr>
          <a:xfrm>
            <a:off x="3999847" y="2591967"/>
            <a:ext cx="188534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Mar 5 – Mar 10</a:t>
            </a:r>
            <a:endParaRPr lang="en-IN" sz="1600" dirty="0"/>
          </a:p>
        </p:txBody>
      </p:sp>
      <p:sp>
        <p:nvSpPr>
          <p:cNvPr id="46" name="TextBox 41">
            <a:extLst>
              <a:ext uri="{FF2B5EF4-FFF2-40B4-BE49-F238E27FC236}">
                <a16:creationId xmlns:a16="http://schemas.microsoft.com/office/drawing/2014/main" id="{DBBA8874-0B86-402A-A2FB-7293CC27EC2C}"/>
              </a:ext>
            </a:extLst>
          </p:cNvPr>
          <p:cNvSpPr txBox="1"/>
          <p:nvPr/>
        </p:nvSpPr>
        <p:spPr>
          <a:xfrm>
            <a:off x="4431284" y="3110352"/>
            <a:ext cx="201243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Mar 11 – Mar 14</a:t>
            </a:r>
            <a:endParaRPr lang="en-IN" sz="1600" dirty="0"/>
          </a:p>
        </p:txBody>
      </p:sp>
      <p:sp>
        <p:nvSpPr>
          <p:cNvPr id="47" name="TextBox 42">
            <a:extLst>
              <a:ext uri="{FF2B5EF4-FFF2-40B4-BE49-F238E27FC236}">
                <a16:creationId xmlns:a16="http://schemas.microsoft.com/office/drawing/2014/main" id="{DCF3E870-D02C-4662-B3C6-AE640FEB66AD}"/>
              </a:ext>
            </a:extLst>
          </p:cNvPr>
          <p:cNvSpPr txBox="1"/>
          <p:nvPr/>
        </p:nvSpPr>
        <p:spPr>
          <a:xfrm>
            <a:off x="2639966" y="3049672"/>
            <a:ext cx="164815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Data Collection</a:t>
            </a:r>
            <a:endParaRPr lang="en-IN" sz="1600" dirty="0"/>
          </a:p>
        </p:txBody>
      </p:sp>
      <p:sp>
        <p:nvSpPr>
          <p:cNvPr id="48" name="TextBox 45">
            <a:extLst>
              <a:ext uri="{FF2B5EF4-FFF2-40B4-BE49-F238E27FC236}">
                <a16:creationId xmlns:a16="http://schemas.microsoft.com/office/drawing/2014/main" id="{752C0BAF-1043-4EF7-8CAE-682C187696C6}"/>
              </a:ext>
            </a:extLst>
          </p:cNvPr>
          <p:cNvSpPr txBox="1"/>
          <p:nvPr/>
        </p:nvSpPr>
        <p:spPr>
          <a:xfrm>
            <a:off x="7916939" y="3613236"/>
            <a:ext cx="1502229"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Mar 15–Apr 20</a:t>
            </a:r>
            <a:endParaRPr lang="en-IN" sz="1600" dirty="0"/>
          </a:p>
        </p:txBody>
      </p:sp>
      <p:sp>
        <p:nvSpPr>
          <p:cNvPr id="49" name="TextBox 46">
            <a:extLst>
              <a:ext uri="{FF2B5EF4-FFF2-40B4-BE49-F238E27FC236}">
                <a16:creationId xmlns:a16="http://schemas.microsoft.com/office/drawing/2014/main" id="{DE3E7205-829B-46B2-8A22-214020D7C54E}"/>
              </a:ext>
            </a:extLst>
          </p:cNvPr>
          <p:cNvSpPr txBox="1"/>
          <p:nvPr/>
        </p:nvSpPr>
        <p:spPr>
          <a:xfrm>
            <a:off x="8790093" y="4523557"/>
            <a:ext cx="16702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Apr 24 – Apr 30</a:t>
            </a:r>
            <a:endParaRPr lang="en-IN" sz="1600" dirty="0"/>
          </a:p>
        </p:txBody>
      </p:sp>
      <p:sp>
        <p:nvSpPr>
          <p:cNvPr id="50" name="TextBox 47">
            <a:extLst>
              <a:ext uri="{FF2B5EF4-FFF2-40B4-BE49-F238E27FC236}">
                <a16:creationId xmlns:a16="http://schemas.microsoft.com/office/drawing/2014/main" id="{7B599818-BD8D-4DD0-9F3C-EDD8FFF26D49}"/>
              </a:ext>
            </a:extLst>
          </p:cNvPr>
          <p:cNvSpPr txBox="1"/>
          <p:nvPr/>
        </p:nvSpPr>
        <p:spPr>
          <a:xfrm>
            <a:off x="9419168" y="4959257"/>
            <a:ext cx="154141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May 1  – May 6</a:t>
            </a:r>
            <a:endParaRPr lang="en-IN" sz="1400" dirty="0"/>
          </a:p>
        </p:txBody>
      </p:sp>
      <p:sp>
        <p:nvSpPr>
          <p:cNvPr id="51" name="TextBox 48">
            <a:extLst>
              <a:ext uri="{FF2B5EF4-FFF2-40B4-BE49-F238E27FC236}">
                <a16:creationId xmlns:a16="http://schemas.microsoft.com/office/drawing/2014/main" id="{34F8D62E-C05D-4722-954F-92EF4ACD37D8}"/>
              </a:ext>
            </a:extLst>
          </p:cNvPr>
          <p:cNvSpPr txBox="1"/>
          <p:nvPr/>
        </p:nvSpPr>
        <p:spPr>
          <a:xfrm>
            <a:off x="8775909" y="4081788"/>
            <a:ext cx="1502229"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Mar 24–Apr 30</a:t>
            </a:r>
            <a:endParaRPr lang="en-IN" sz="1600" dirty="0"/>
          </a:p>
        </p:txBody>
      </p:sp>
      <p:sp>
        <p:nvSpPr>
          <p:cNvPr id="52" name="Rounded Rectangle 49">
            <a:extLst>
              <a:ext uri="{FF2B5EF4-FFF2-40B4-BE49-F238E27FC236}">
                <a16:creationId xmlns:a16="http://schemas.microsoft.com/office/drawing/2014/main" id="{CD701CA7-6903-4EE2-9BCE-D9A91CA14B83}"/>
              </a:ext>
            </a:extLst>
          </p:cNvPr>
          <p:cNvSpPr/>
          <p:nvPr/>
        </p:nvSpPr>
        <p:spPr>
          <a:xfrm>
            <a:off x="8743770" y="4985872"/>
            <a:ext cx="605761" cy="3252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p>
        </p:txBody>
      </p:sp>
      <p:sp>
        <p:nvSpPr>
          <p:cNvPr id="53" name="TextBox 50">
            <a:extLst>
              <a:ext uri="{FF2B5EF4-FFF2-40B4-BE49-F238E27FC236}">
                <a16:creationId xmlns:a16="http://schemas.microsoft.com/office/drawing/2014/main" id="{943D1AEA-D863-45A9-92C4-B4C216715574}"/>
              </a:ext>
            </a:extLst>
          </p:cNvPr>
          <p:cNvSpPr txBox="1"/>
          <p:nvPr/>
        </p:nvSpPr>
        <p:spPr>
          <a:xfrm>
            <a:off x="7559889" y="4959257"/>
            <a:ext cx="135131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Deployment</a:t>
            </a:r>
            <a:endParaRPr lang="en-IN" sz="1600" dirty="0"/>
          </a:p>
        </p:txBody>
      </p:sp>
      <p:sp>
        <p:nvSpPr>
          <p:cNvPr id="79" name="TextBox 78">
            <a:extLst>
              <a:ext uri="{FF2B5EF4-FFF2-40B4-BE49-F238E27FC236}">
                <a16:creationId xmlns:a16="http://schemas.microsoft.com/office/drawing/2014/main" id="{A0ADAC86-1C3B-4931-80C4-24F268DB53F2}"/>
              </a:ext>
            </a:extLst>
          </p:cNvPr>
          <p:cNvSpPr txBox="1"/>
          <p:nvPr/>
        </p:nvSpPr>
        <p:spPr>
          <a:xfrm>
            <a:off x="-31950" y="2192437"/>
            <a:ext cx="1774228" cy="338554"/>
          </a:xfrm>
          <a:prstGeom prst="rect">
            <a:avLst/>
          </a:prstGeom>
          <a:noFill/>
        </p:spPr>
        <p:txBody>
          <a:bodyPr wrap="square">
            <a:spAutoFit/>
          </a:bodyPr>
          <a:lstStyle/>
          <a:p>
            <a:r>
              <a:rPr lang="en-US" sz="1600" dirty="0"/>
              <a:t>Topic Discussion</a:t>
            </a:r>
            <a:endParaRPr lang="en-IN" sz="1600" dirty="0"/>
          </a:p>
        </p:txBody>
      </p:sp>
    </p:spTree>
    <p:extLst>
      <p:ext uri="{BB962C8B-B14F-4D97-AF65-F5344CB8AC3E}">
        <p14:creationId xmlns:p14="http://schemas.microsoft.com/office/powerpoint/2010/main" val="51314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F16196-9290-41A3-A85F-C050D12D85B7}"/>
              </a:ext>
            </a:extLst>
          </p:cNvPr>
          <p:cNvSpPr>
            <a:spLocks noGrp="1"/>
          </p:cNvSpPr>
          <p:nvPr>
            <p:ph type="title"/>
          </p:nvPr>
        </p:nvSpPr>
        <p:spPr>
          <a:xfrm>
            <a:off x="1478473" y="2050613"/>
            <a:ext cx="9603275" cy="1049235"/>
          </a:xfrm>
        </p:spPr>
        <p:txBody>
          <a:bodyPr>
            <a:normAutofit fontScale="90000"/>
          </a:bodyPr>
          <a:lstStyle/>
          <a:p>
            <a:pPr algn="ctr"/>
            <a:r>
              <a:rPr lang="en-US" sz="7200" b="1" i="1" dirty="0">
                <a:latin typeface="Times New Roman" panose="02020603050405020304" pitchFamily="18" charset="0"/>
                <a:cs typeface="Times New Roman" panose="02020603050405020304" pitchFamily="18" charset="0"/>
              </a:rPr>
              <a:t>THANK YOU</a:t>
            </a:r>
            <a:endParaRPr lang="en-IN" sz="7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3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1AA9-D0E3-4A80-B275-F4A54126AAD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F83A4-96EF-4607-BC5C-8A0EFDD68045}"/>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rPr>
              <a:t>Nowadays, counterfeit products are growing exponentially in online and black-market. The black market is a biggest challenge in supply chain.</a:t>
            </a:r>
          </a:p>
          <a:p>
            <a:r>
              <a:rPr lang="en-US" dirty="0">
                <a:effectLst/>
                <a:latin typeface="Times New Roman" panose="02020603050405020304" pitchFamily="18" charset="0"/>
                <a:ea typeface="Calibri" panose="020F0502020204030204" pitchFamily="34" charset="0"/>
              </a:rPr>
              <a:t>The government has introduced several laws and regulations against fake products even though the government cannot control counterfeit products.</a:t>
            </a:r>
          </a:p>
          <a:p>
            <a:r>
              <a:rPr lang="en-US" dirty="0">
                <a:effectLst/>
                <a:latin typeface="Times New Roman" panose="02020603050405020304" pitchFamily="18" charset="0"/>
                <a:ea typeface="Calibri" panose="020F0502020204030204" pitchFamily="34" charset="0"/>
              </a:rPr>
              <a:t>Therefore, there is a need of an approach for detecting counterfeit products and providing security techniques to alert both manufacturer and consumer in supply chain. </a:t>
            </a:r>
          </a:p>
        </p:txBody>
      </p:sp>
    </p:spTree>
    <p:extLst>
      <p:ext uri="{BB962C8B-B14F-4D97-AF65-F5344CB8AC3E}">
        <p14:creationId xmlns:p14="http://schemas.microsoft.com/office/powerpoint/2010/main" val="331874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C629-F2EE-410B-BF00-59A4A10EC27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1566AE-F274-43FC-A67D-DDF26B049F76}"/>
              </a:ext>
            </a:extLst>
          </p:cNvPr>
          <p:cNvSpPr>
            <a:spLocks noGrp="1"/>
          </p:cNvSpPr>
          <p:nvPr>
            <p:ph idx="1"/>
          </p:nvPr>
        </p:nvSpPr>
        <p:spPr>
          <a:xfrm>
            <a:off x="1451579" y="2015732"/>
            <a:ext cx="9603275" cy="3784433"/>
          </a:xfrm>
        </p:spPr>
        <p:txBody>
          <a:bodyPr>
            <a:normAutofit fontScale="92500" lnSpcReduction="20000"/>
          </a:bodyPr>
          <a:lstStyle/>
          <a:p>
            <a:r>
              <a:rPr lang="en-US" sz="1900" dirty="0">
                <a:latin typeface="Times New Roman" panose="02020603050405020304" pitchFamily="18" charset="0"/>
                <a:ea typeface="Calibri" panose="020F0502020204030204" pitchFamily="34" charset="0"/>
                <a:cs typeface="Times New Roman" panose="02020603050405020304" pitchFamily="18" charset="0"/>
              </a:rPr>
              <a:t>W</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 proposed block chain based management system activates the consumer and enterprise vendor to track and identify the real product using a Smartphone.</a:t>
            </a:r>
          </a:p>
          <a:p>
            <a:pPr marR="30480" algn="just">
              <a:lnSpc>
                <a:spcPct val="150000"/>
              </a:lnSpc>
              <a:spcAft>
                <a:spcPts val="720"/>
              </a:spcAft>
            </a:pPr>
            <a:r>
              <a:rPr lang="en-US" sz="1900" dirty="0">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ounterfeit products are detected using barcode reader, where a barcode of the product linked to a Block Chain Based Management (BCBM) system.</a:t>
            </a:r>
          </a:p>
          <a:p>
            <a:pPr marR="30480" algn="just">
              <a:lnSpc>
                <a:spcPct val="150000"/>
              </a:lnSpc>
              <a:spcAft>
                <a:spcPts val="720"/>
              </a:spcAft>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So the proposed system may be used to store product details and unique code of that product as blocks in database.</a:t>
            </a:r>
          </a:p>
          <a:p>
            <a:pPr marR="30480" algn="just">
              <a:lnSpc>
                <a:spcPct val="150000"/>
              </a:lnSpc>
              <a:spcAft>
                <a:spcPts val="720"/>
              </a:spcAft>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It collects the unique code from the customer and compares the code against entries in block chain database. If the code matches, it will give notification to the customer, otherwise it gets information from the customer about where they bought the product to detect counterfeit product manufacturer. </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07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DB0-3FD1-4C99-BEF3-3B1FE56BEC7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8B749-2C10-4683-BB00-6BD121FE2734}"/>
              </a:ext>
            </a:extLst>
          </p:cNvPr>
          <p:cNvSpPr>
            <a:spLocks noGrp="1"/>
          </p:cNvSpPr>
          <p:nvPr>
            <p:ph idx="1"/>
          </p:nvPr>
        </p:nvSpPr>
        <p:spPr>
          <a:xfrm>
            <a:off x="1451579" y="2447365"/>
            <a:ext cx="9603275" cy="3018980"/>
          </a:xfrm>
        </p:spPr>
        <p:txBody>
          <a:bodyPr/>
          <a:lstStyle/>
          <a:p>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 Block Chain based Management System for Detecting Counterfeit Product in Supply Chain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59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916C-AD4C-47F3-9C98-638860E9F9A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REQUIREMENT SPECIFICATIONS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134F92-CA18-4642-9547-EBFBA944D7FC}"/>
              </a:ext>
            </a:extLst>
          </p:cNvPr>
          <p:cNvSpPr>
            <a:spLocks noGrp="1"/>
          </p:cNvSpPr>
          <p:nvPr>
            <p:ph idx="1"/>
          </p:nvPr>
        </p:nvSpPr>
        <p:spPr/>
        <p:txBody>
          <a:bodyPr>
            <a:normAutofit fontScale="92500" lnSpcReduction="20000"/>
          </a:bodyPr>
          <a:lstStyle/>
          <a:p>
            <a:pPr marL="742950" lvl="1" indent="-285750" algn="just">
              <a:lnSpc>
                <a:spcPct val="107000"/>
              </a:lnSpc>
              <a:buFont typeface="+mj-lt"/>
              <a:buAutoNum type="alphaU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SOFTWARE REQUIREMENTS :  </a:t>
            </a:r>
          </a:p>
          <a:p>
            <a:pPr lvl="1"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8 /10for Better Performance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Front End			:   Python (Flask)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Back End			: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Mysql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Used		: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Pycharm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 Browser		:   Internet-Explorer/Google Chrome/Firefox(for web 						application)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85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804D-9E88-495F-9F09-13EAFBC9C42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29A56A0-08A1-4CBC-AB87-C7FF0982A003}"/>
              </a:ext>
            </a:extLst>
          </p:cNvPr>
          <p:cNvSpPr>
            <a:spLocks noGrp="1"/>
          </p:cNvSpPr>
          <p:nvPr>
            <p:ph idx="1"/>
          </p:nvPr>
        </p:nvSpPr>
        <p:spPr/>
        <p:txBody>
          <a:bodyPr/>
          <a:lstStyle/>
          <a:p>
            <a:pPr marL="914400" lvl="1" indent="-457200" algn="just">
              <a:lnSpc>
                <a:spcPct val="107000"/>
              </a:lnSpc>
              <a:buFont typeface="+mj-lt"/>
              <a:buAutoNum type="alphaUcPeriod" startAt="2"/>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p>
          <a:p>
            <a:pPr lvl="2" algn="just">
              <a:lnSpc>
                <a:spcPct val="107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Input Device		:  Mouse, Keyboard</a:t>
            </a:r>
          </a:p>
          <a:p>
            <a:pPr lvl="2" algn="just">
              <a:lnSpc>
                <a:spcPct val="107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Output Device		:  Monitor </a:t>
            </a:r>
          </a:p>
          <a:p>
            <a:pPr lvl="2" algn="just">
              <a:lnSpc>
                <a:spcPct val="107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Memory		:  4 Gb Ram(Minimum)</a:t>
            </a:r>
          </a:p>
          <a:p>
            <a:pPr lvl="2" algn="just">
              <a:lnSpc>
                <a:spcPct val="107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  Intel core i3 or above</a:t>
            </a:r>
          </a:p>
          <a:p>
            <a:pPr lvl="2" algn="just">
              <a:lnSpc>
                <a:spcPct val="107000"/>
              </a:lnSpc>
              <a:spcAft>
                <a:spcPts val="800"/>
              </a:spcAf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93F9-B39A-48F8-872F-29227C4382E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DB8469E-C950-4CF3-AAD1-A49AE58BEEF2}"/>
              </a:ext>
            </a:extLst>
          </p:cNvPr>
          <p:cNvSpPr>
            <a:spLocks noGrp="1"/>
          </p:cNvSpPr>
          <p:nvPr>
            <p:ph idx="1"/>
          </p:nvPr>
        </p:nvSpPr>
        <p:spPr/>
        <p:txBody>
          <a:bodyPr/>
          <a:lstStyle/>
          <a:p>
            <a:pPr marL="342900" indent="-342900" algn="just">
              <a:lnSpc>
                <a:spcPct val="107000"/>
              </a:lnSpc>
              <a:buFont typeface="+mj-lt"/>
              <a:buAutoNum type="alphaUcPeriod" startAt="3"/>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BASIC FUNCTIONALITIES</a:t>
            </a:r>
          </a:p>
          <a:p>
            <a:pPr marL="571500" indent="-342900" algn="just">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Manufacturer </a:t>
            </a:r>
          </a:p>
          <a:p>
            <a:pPr marL="457200" lvl="1" indent="0">
              <a:buNone/>
            </a:pPr>
            <a:r>
              <a:rPr lang="en-US" sz="2000" dirty="0">
                <a:latin typeface="Times New Roman" panose="02020603050405020304" pitchFamily="18" charset="0"/>
                <a:cs typeface="Times New Roman" panose="02020603050405020304" pitchFamily="18" charset="0"/>
              </a:rPr>
              <a:t>Manufacturer generates an encrypted QR code which cannot be reused by the manufacturer for different product and attaches the transaction to the block chain-based management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14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AC6E-8E92-41BD-A9E9-ACDB1ADA42B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55BF21E-5AAE-4FDE-92FD-2E5EA26BC955}"/>
              </a:ext>
            </a:extLst>
          </p:cNvPr>
          <p:cNvSpPr>
            <a:spLocks noGrp="1"/>
          </p:cNvSpPr>
          <p:nvPr>
            <p:ph idx="1"/>
          </p:nvPr>
        </p:nvSpPr>
        <p:spPr/>
        <p:txBody>
          <a:bodyPr/>
          <a:lstStyle/>
          <a:p>
            <a:pPr marL="742950" indent="-285750" algn="just">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QR(Quick Response) Code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lnSpc>
                <a:spcPct val="150000"/>
              </a:lnSpc>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 barcode is a label that contains information about the item to which is attached. QR codes are using as an anti-counterfeiting element to help consumer to identify whether the product is real or fake.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795986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283</TotalTime>
  <Words>891</Words>
  <Application>Microsoft Office PowerPoint</Application>
  <PresentationFormat>Widescreen</PresentationFormat>
  <Paragraphs>120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Gill Sans MT</vt:lpstr>
      <vt:lpstr>Symbol</vt:lpstr>
      <vt:lpstr>Times New Roman</vt:lpstr>
      <vt:lpstr>Wingdings</vt:lpstr>
      <vt:lpstr>Gallery</vt:lpstr>
      <vt:lpstr>A Block Chain based Management System for Detecting Counterfeit      Product in Supply Chain </vt:lpstr>
      <vt:lpstr>INTRODUCTION</vt:lpstr>
      <vt:lpstr>EXISTING SYSTEM</vt:lpstr>
      <vt:lpstr>PROPOSED SOLUTION</vt:lpstr>
      <vt:lpstr>OBJECTIVE</vt:lpstr>
      <vt:lpstr>REQUIREMENT SPECIFICATIONS</vt:lpstr>
      <vt:lpstr> </vt:lpstr>
      <vt:lpstr> </vt:lpstr>
      <vt:lpstr> </vt:lpstr>
      <vt:lpstr> </vt:lpstr>
      <vt:lpstr> </vt:lpstr>
      <vt:lpstr> </vt:lpstr>
      <vt:lpstr> </vt:lpstr>
      <vt:lpstr> </vt:lpstr>
      <vt:lpstr>MODULES</vt:lpstr>
      <vt:lpstr> </vt:lpstr>
      <vt:lpstr>SYSTEM ARCHITECTURE</vt:lpstr>
      <vt:lpstr>BLOCK DIAGRAM</vt:lpstr>
      <vt:lpstr>DATA FLOW DIAGRAM</vt:lpstr>
      <vt:lpstr> </vt:lpstr>
      <vt:lpstr> </vt:lpstr>
      <vt:lpstr>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Question Answering System based on Natural Language Processing and Machine Learning</dc:title>
  <dc:creator>fidha ali</dc:creator>
  <cp:lastModifiedBy>fidha ali</cp:lastModifiedBy>
  <cp:revision>6</cp:revision>
  <dcterms:created xsi:type="dcterms:W3CDTF">2022-03-03T14:48:17Z</dcterms:created>
  <dcterms:modified xsi:type="dcterms:W3CDTF">2022-03-07T06:12:13Z</dcterms:modified>
</cp:coreProperties>
</file>