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67" r:id="rId3"/>
    <p:sldId id="259" r:id="rId4"/>
    <p:sldId id="258" r:id="rId5"/>
    <p:sldId id="266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1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DE6CF-9993-4C5C-B746-3B96736B5186}" v="305" dt="2023-11-03T11:24:01.736"/>
    <p1510:client id="{926A024C-638D-4E0A-90B4-B859A48D158C}" v="663" dt="2023-11-01T18:48:23.667"/>
    <p1510:client id="{979720C6-B7C9-49E2-BF6B-154798883B97}" v="128" dt="2023-11-01T23:12:55.213"/>
    <p1510:client id="{BFC23F18-1E92-40CB-9C5B-3CE6D9126AD4}" v="26" dt="2023-11-06T10:21:21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>
        <p:guide orient="horz" pos="12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hzouli Amina" userId="7e768cd076ac93f2" providerId="Windows Live" clId="Web-{BFC23F18-1E92-40CB-9C5B-3CE6D9126AD4}"/>
    <pc:docChg chg="modSld sldOrd">
      <pc:chgData name="Laghzouli Amina" userId="7e768cd076ac93f2" providerId="Windows Live" clId="Web-{BFC23F18-1E92-40CB-9C5B-3CE6D9126AD4}" dt="2023-11-06T10:21:21.348" v="21"/>
      <pc:docMkLst>
        <pc:docMk/>
      </pc:docMkLst>
      <pc:sldChg chg="modSp ord">
        <pc:chgData name="Laghzouli Amina" userId="7e768cd076ac93f2" providerId="Windows Live" clId="Web-{BFC23F18-1E92-40CB-9C5B-3CE6D9126AD4}" dt="2023-11-03T14:49:30.140" v="19" actId="20577"/>
        <pc:sldMkLst>
          <pc:docMk/>
          <pc:sldMk cId="2218672811" sldId="266"/>
        </pc:sldMkLst>
        <pc:spChg chg="mod">
          <ac:chgData name="Laghzouli Amina" userId="7e768cd076ac93f2" providerId="Windows Live" clId="Web-{BFC23F18-1E92-40CB-9C5B-3CE6D9126AD4}" dt="2023-11-03T14:49:30.140" v="19" actId="20577"/>
          <ac:spMkLst>
            <pc:docMk/>
            <pc:sldMk cId="2218672811" sldId="266"/>
            <ac:spMk id="8" creationId="{E2BD0FC6-9548-A3B7-9377-D2BAC542ED46}"/>
          </ac:spMkLst>
        </pc:spChg>
        <pc:spChg chg="mod">
          <ac:chgData name="Laghzouli Amina" userId="7e768cd076ac93f2" providerId="Windows Live" clId="Web-{BFC23F18-1E92-40CB-9C5B-3CE6D9126AD4}" dt="2023-11-03T14:49:27.327" v="18" actId="20577"/>
          <ac:spMkLst>
            <pc:docMk/>
            <pc:sldMk cId="2218672811" sldId="266"/>
            <ac:spMk id="10" creationId="{A0B6AF94-1B82-5E4F-234E-6A163F0BA256}"/>
          </ac:spMkLst>
        </pc:spChg>
        <pc:picChg chg="mod">
          <ac:chgData name="Laghzouli Amina" userId="7e768cd076ac93f2" providerId="Windows Live" clId="Web-{BFC23F18-1E92-40CB-9C5B-3CE6D9126AD4}" dt="2023-11-03T13:59:08.488" v="4" actId="14100"/>
          <ac:picMkLst>
            <pc:docMk/>
            <pc:sldMk cId="2218672811" sldId="266"/>
            <ac:picMk id="6" creationId="{235868FD-04C7-D125-B580-D91D5BA2F58B}"/>
          </ac:picMkLst>
        </pc:picChg>
      </pc:sldChg>
      <pc:sldChg chg="ord">
        <pc:chgData name="Laghzouli Amina" userId="7e768cd076ac93f2" providerId="Windows Live" clId="Web-{BFC23F18-1E92-40CB-9C5B-3CE6D9126AD4}" dt="2023-11-03T11:34:54.451" v="0"/>
        <pc:sldMkLst>
          <pc:docMk/>
          <pc:sldMk cId="1183244541" sldId="267"/>
        </pc:sldMkLst>
      </pc:sldChg>
      <pc:sldChg chg="ord">
        <pc:chgData name="Laghzouli Amina" userId="7e768cd076ac93f2" providerId="Windows Live" clId="Web-{BFC23F18-1E92-40CB-9C5B-3CE6D9126AD4}" dt="2023-11-06T10:21:21.348" v="21"/>
        <pc:sldMkLst>
          <pc:docMk/>
          <pc:sldMk cId="390106066" sldId="2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A20B5-B150-407A-8E6C-1B45ECED2F6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3C64D774-CAED-4D34-91C2-B2558DD3373B}">
      <dgm:prSet phldrT="[Texte]" phldr="0"/>
      <dgm:spPr/>
      <dgm:t>
        <a:bodyPr/>
        <a:lstStyle/>
        <a:p>
          <a:pPr rtl="0"/>
          <a:r>
            <a:rPr lang="fr-FR" b="0">
              <a:solidFill>
                <a:schemeClr val="bg2"/>
              </a:solidFill>
              <a:latin typeface="Arial Narrow"/>
            </a:rPr>
            <a:t>Importation des données</a:t>
          </a:r>
        </a:p>
      </dgm:t>
    </dgm:pt>
    <dgm:pt modelId="{D9677599-01D6-424A-ACA5-906139B101FB}" type="parTrans" cxnId="{8F87DFD9-C14D-4BC2-961F-B4F5C08AF741}">
      <dgm:prSet/>
      <dgm:spPr/>
      <dgm:t>
        <a:bodyPr/>
        <a:lstStyle/>
        <a:p>
          <a:endParaRPr lang="fr-FR"/>
        </a:p>
      </dgm:t>
    </dgm:pt>
    <dgm:pt modelId="{1342D89A-364E-4801-A9F9-67E3D83029CA}" type="sibTrans" cxnId="{8F87DFD9-C14D-4BC2-961F-B4F5C08AF741}">
      <dgm:prSet/>
      <dgm:spPr/>
      <dgm:t>
        <a:bodyPr/>
        <a:lstStyle/>
        <a:p>
          <a:endParaRPr lang="fr-FR"/>
        </a:p>
      </dgm:t>
    </dgm:pt>
    <dgm:pt modelId="{A3C4918D-DCE0-4826-B7E0-C8DFDD7907EA}">
      <dgm:prSet phldrT="[Texte]" phldr="0"/>
      <dgm:spPr/>
      <dgm:t>
        <a:bodyPr/>
        <a:lstStyle/>
        <a:p>
          <a:pPr rtl="0"/>
          <a:r>
            <a:rPr lang="fr-FR" b="0">
              <a:solidFill>
                <a:schemeClr val="bg2"/>
              </a:solidFill>
              <a:latin typeface="Arial Narrow"/>
            </a:rPr>
            <a:t>Analyser les données historiques pour les 2 différents types de biens immobiliers </a:t>
          </a:r>
        </a:p>
      </dgm:t>
    </dgm:pt>
    <dgm:pt modelId="{EEE6BCF9-97B6-42F8-9F9D-0B4B018114E9}" type="parTrans" cxnId="{AD9219C1-D2CE-46D5-9A0C-40F73575879F}">
      <dgm:prSet/>
      <dgm:spPr/>
      <dgm:t>
        <a:bodyPr/>
        <a:lstStyle/>
        <a:p>
          <a:endParaRPr lang="fr-FR"/>
        </a:p>
      </dgm:t>
    </dgm:pt>
    <dgm:pt modelId="{E0D9F3F4-6CC1-4D96-BEE5-19BA53C16F19}" type="sibTrans" cxnId="{AD9219C1-D2CE-46D5-9A0C-40F73575879F}">
      <dgm:prSet/>
      <dgm:spPr/>
      <dgm:t>
        <a:bodyPr/>
        <a:lstStyle/>
        <a:p>
          <a:endParaRPr lang="fr-FR"/>
        </a:p>
      </dgm:t>
    </dgm:pt>
    <dgm:pt modelId="{EC54D17B-FD21-4917-BDD9-ED3D07B5A0B4}">
      <dgm:prSet phldr="0"/>
      <dgm:spPr/>
      <dgm:t>
        <a:bodyPr/>
        <a:lstStyle/>
        <a:p>
          <a:pPr rtl="0"/>
          <a:r>
            <a:rPr lang="fr-FR" b="0">
              <a:solidFill>
                <a:schemeClr val="bg2"/>
              </a:solidFill>
              <a:latin typeface="Arial Narrow"/>
            </a:rPr>
            <a:t>Les différents types de biens immobiliers </a:t>
          </a:r>
        </a:p>
      </dgm:t>
    </dgm:pt>
    <dgm:pt modelId="{7587A25F-9519-48A4-B46E-988D43E07C13}" type="parTrans" cxnId="{DA587842-D0AF-4F39-8076-ED35B23A39F8}">
      <dgm:prSet/>
      <dgm:spPr/>
    </dgm:pt>
    <dgm:pt modelId="{A443D09E-9124-4208-98C3-B872F29ABE8F}" type="sibTrans" cxnId="{DA587842-D0AF-4F39-8076-ED35B23A39F8}">
      <dgm:prSet/>
      <dgm:spPr/>
    </dgm:pt>
    <dgm:pt modelId="{E4179EDB-9C2D-4862-A35F-5916A3295F60}">
      <dgm:prSet phldr="0"/>
      <dgm:spPr/>
      <dgm:t>
        <a:bodyPr/>
        <a:lstStyle/>
        <a:p>
          <a:pPr rtl="0"/>
          <a:r>
            <a:rPr lang="fr-FR" b="0">
              <a:solidFill>
                <a:schemeClr val="bg2"/>
              </a:solidFill>
              <a:latin typeface="Arial Narrow"/>
            </a:rPr>
            <a:t>Nombre de transactions</a:t>
          </a:r>
        </a:p>
      </dgm:t>
    </dgm:pt>
    <dgm:pt modelId="{6A881E3A-1375-4F09-832D-681347313FBC}" type="parTrans" cxnId="{FB6F1055-CF87-4593-9A0A-91A5650E3EE2}">
      <dgm:prSet/>
      <dgm:spPr/>
    </dgm:pt>
    <dgm:pt modelId="{6E8B0B4F-58FE-49A4-810D-298A60A4BC0C}" type="sibTrans" cxnId="{FB6F1055-CF87-4593-9A0A-91A5650E3EE2}">
      <dgm:prSet/>
      <dgm:spPr/>
    </dgm:pt>
    <dgm:pt modelId="{9AFB7F81-2BE1-4B9B-9D62-30E5CF12F7B3}">
      <dgm:prSet phldr="0"/>
      <dgm:spPr/>
      <dgm:t>
        <a:bodyPr/>
        <a:lstStyle/>
        <a:p>
          <a:pPr rtl="0"/>
          <a:r>
            <a:rPr lang="fr-FR" b="0">
              <a:solidFill>
                <a:schemeClr val="bg2"/>
              </a:solidFill>
              <a:latin typeface="Arial Narrow"/>
            </a:rPr>
            <a:t>Interval de l'historique des données</a:t>
          </a:r>
        </a:p>
      </dgm:t>
    </dgm:pt>
    <dgm:pt modelId="{77A7442B-60BF-46C1-B741-031ADF82FD67}" type="parTrans" cxnId="{EE592DC0-E948-4B73-B89F-68DAA33D66C5}">
      <dgm:prSet/>
      <dgm:spPr/>
    </dgm:pt>
    <dgm:pt modelId="{8A53AF34-5773-45CB-B846-0D938992B99C}" type="sibTrans" cxnId="{EE592DC0-E948-4B73-B89F-68DAA33D66C5}">
      <dgm:prSet/>
      <dgm:spPr/>
    </dgm:pt>
    <dgm:pt modelId="{66211F31-C048-4938-846D-005C9F2D0980}" type="pres">
      <dgm:prSet presAssocID="{3C9A20B5-B150-407A-8E6C-1B45ECED2F68}" presName="linear" presStyleCnt="0">
        <dgm:presLayoutVars>
          <dgm:animLvl val="lvl"/>
          <dgm:resizeHandles val="exact"/>
        </dgm:presLayoutVars>
      </dgm:prSet>
      <dgm:spPr/>
    </dgm:pt>
    <dgm:pt modelId="{89FF2BE2-6323-4A1F-BF3A-419B2DEE5E51}" type="pres">
      <dgm:prSet presAssocID="{3C64D774-CAED-4D34-91C2-B2558DD3373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B16383-3A79-4CC3-8D18-4CDCFD59B34F}" type="pres">
      <dgm:prSet presAssocID="{1342D89A-364E-4801-A9F9-67E3D83029CA}" presName="spacer" presStyleCnt="0"/>
      <dgm:spPr/>
    </dgm:pt>
    <dgm:pt modelId="{BE30D9FD-57A3-49C1-9DBD-E94F22C7537A}" type="pres">
      <dgm:prSet presAssocID="{EC54D17B-FD21-4917-BDD9-ED3D07B5A0B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1FBC46-7058-45CC-A130-81DC7B600D42}" type="pres">
      <dgm:prSet presAssocID="{A443D09E-9124-4208-98C3-B872F29ABE8F}" presName="spacer" presStyleCnt="0"/>
      <dgm:spPr/>
    </dgm:pt>
    <dgm:pt modelId="{87D91E88-F3E0-44C2-84BD-7DC0331D9F5D}" type="pres">
      <dgm:prSet presAssocID="{E4179EDB-9C2D-4862-A35F-5916A3295F6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30CD558-3EAB-456F-8171-C6CF559FC783}" type="pres">
      <dgm:prSet presAssocID="{6E8B0B4F-58FE-49A4-810D-298A60A4BC0C}" presName="spacer" presStyleCnt="0"/>
      <dgm:spPr/>
    </dgm:pt>
    <dgm:pt modelId="{67EB303A-6C17-41E7-86D6-4394AC5CE5C3}" type="pres">
      <dgm:prSet presAssocID="{9AFB7F81-2BE1-4B9B-9D62-30E5CF12F7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1EFA52-014B-4C0D-823A-7A548842F0A5}" type="pres">
      <dgm:prSet presAssocID="{8A53AF34-5773-45CB-B846-0D938992B99C}" presName="spacer" presStyleCnt="0"/>
      <dgm:spPr/>
    </dgm:pt>
    <dgm:pt modelId="{C1D73733-2992-401F-9BC2-5E8DB7C4C1EF}" type="pres">
      <dgm:prSet presAssocID="{A3C4918D-DCE0-4826-B7E0-C8DFDD7907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583F3F-6A32-463F-8311-EB828B1185A2}" type="presOf" srcId="{3C9A20B5-B150-407A-8E6C-1B45ECED2F68}" destId="{66211F31-C048-4938-846D-005C9F2D0980}" srcOrd="0" destOrd="0" presId="urn:microsoft.com/office/officeart/2005/8/layout/vList2"/>
    <dgm:cxn modelId="{DA587842-D0AF-4F39-8076-ED35B23A39F8}" srcId="{3C9A20B5-B150-407A-8E6C-1B45ECED2F68}" destId="{EC54D17B-FD21-4917-BDD9-ED3D07B5A0B4}" srcOrd="1" destOrd="0" parTransId="{7587A25F-9519-48A4-B46E-988D43E07C13}" sibTransId="{A443D09E-9124-4208-98C3-B872F29ABE8F}"/>
    <dgm:cxn modelId="{E3C04266-F733-4A71-A101-315067A100A9}" type="presOf" srcId="{3C64D774-CAED-4D34-91C2-B2558DD3373B}" destId="{89FF2BE2-6323-4A1F-BF3A-419B2DEE5E51}" srcOrd="0" destOrd="0" presId="urn:microsoft.com/office/officeart/2005/8/layout/vList2"/>
    <dgm:cxn modelId="{FB6F1055-CF87-4593-9A0A-91A5650E3EE2}" srcId="{3C9A20B5-B150-407A-8E6C-1B45ECED2F68}" destId="{E4179EDB-9C2D-4862-A35F-5916A3295F60}" srcOrd="2" destOrd="0" parTransId="{6A881E3A-1375-4F09-832D-681347313FBC}" sibTransId="{6E8B0B4F-58FE-49A4-810D-298A60A4BC0C}"/>
    <dgm:cxn modelId="{31FF358A-949C-4998-85F3-15EF2264829A}" type="presOf" srcId="{E4179EDB-9C2D-4862-A35F-5916A3295F60}" destId="{87D91E88-F3E0-44C2-84BD-7DC0331D9F5D}" srcOrd="0" destOrd="0" presId="urn:microsoft.com/office/officeart/2005/8/layout/vList2"/>
    <dgm:cxn modelId="{F5E32595-94B0-4AC1-8C95-BA9747293B9A}" type="presOf" srcId="{EC54D17B-FD21-4917-BDD9-ED3D07B5A0B4}" destId="{BE30D9FD-57A3-49C1-9DBD-E94F22C7537A}" srcOrd="0" destOrd="0" presId="urn:microsoft.com/office/officeart/2005/8/layout/vList2"/>
    <dgm:cxn modelId="{EE592DC0-E948-4B73-B89F-68DAA33D66C5}" srcId="{3C9A20B5-B150-407A-8E6C-1B45ECED2F68}" destId="{9AFB7F81-2BE1-4B9B-9D62-30E5CF12F7B3}" srcOrd="3" destOrd="0" parTransId="{77A7442B-60BF-46C1-B741-031ADF82FD67}" sibTransId="{8A53AF34-5773-45CB-B846-0D938992B99C}"/>
    <dgm:cxn modelId="{AD9219C1-D2CE-46D5-9A0C-40F73575879F}" srcId="{3C9A20B5-B150-407A-8E6C-1B45ECED2F68}" destId="{A3C4918D-DCE0-4826-B7E0-C8DFDD7907EA}" srcOrd="4" destOrd="0" parTransId="{EEE6BCF9-97B6-42F8-9F9D-0B4B018114E9}" sibTransId="{E0D9F3F4-6CC1-4D96-BEE5-19BA53C16F19}"/>
    <dgm:cxn modelId="{D731EAD5-699A-4D72-BB66-135752842497}" type="presOf" srcId="{A3C4918D-DCE0-4826-B7E0-C8DFDD7907EA}" destId="{C1D73733-2992-401F-9BC2-5E8DB7C4C1EF}" srcOrd="0" destOrd="0" presId="urn:microsoft.com/office/officeart/2005/8/layout/vList2"/>
    <dgm:cxn modelId="{8F87DFD9-C14D-4BC2-961F-B4F5C08AF741}" srcId="{3C9A20B5-B150-407A-8E6C-1B45ECED2F68}" destId="{3C64D774-CAED-4D34-91C2-B2558DD3373B}" srcOrd="0" destOrd="0" parTransId="{D9677599-01D6-424A-ACA5-906139B101FB}" sibTransId="{1342D89A-364E-4801-A9F9-67E3D83029CA}"/>
    <dgm:cxn modelId="{605075DE-CBF7-4971-8C0B-C35CAFD6CF22}" type="presOf" srcId="{9AFB7F81-2BE1-4B9B-9D62-30E5CF12F7B3}" destId="{67EB303A-6C17-41E7-86D6-4394AC5CE5C3}" srcOrd="0" destOrd="0" presId="urn:microsoft.com/office/officeart/2005/8/layout/vList2"/>
    <dgm:cxn modelId="{6C16C322-AC5B-4708-B4F2-8E09401E063D}" type="presParOf" srcId="{66211F31-C048-4938-846D-005C9F2D0980}" destId="{89FF2BE2-6323-4A1F-BF3A-419B2DEE5E51}" srcOrd="0" destOrd="0" presId="urn:microsoft.com/office/officeart/2005/8/layout/vList2"/>
    <dgm:cxn modelId="{BCEFABCF-80DB-4A6C-AF6A-4A372B1E8CDC}" type="presParOf" srcId="{66211F31-C048-4938-846D-005C9F2D0980}" destId="{C3B16383-3A79-4CC3-8D18-4CDCFD59B34F}" srcOrd="1" destOrd="0" presId="urn:microsoft.com/office/officeart/2005/8/layout/vList2"/>
    <dgm:cxn modelId="{793F1477-59B1-47E9-8A3D-46DDE2BA19FE}" type="presParOf" srcId="{66211F31-C048-4938-846D-005C9F2D0980}" destId="{BE30D9FD-57A3-49C1-9DBD-E94F22C7537A}" srcOrd="2" destOrd="0" presId="urn:microsoft.com/office/officeart/2005/8/layout/vList2"/>
    <dgm:cxn modelId="{C2D19118-464A-43A0-BE1B-28739AEE23D9}" type="presParOf" srcId="{66211F31-C048-4938-846D-005C9F2D0980}" destId="{D71FBC46-7058-45CC-A130-81DC7B600D42}" srcOrd="3" destOrd="0" presId="urn:microsoft.com/office/officeart/2005/8/layout/vList2"/>
    <dgm:cxn modelId="{685F9E0D-36B2-4E34-A5D3-DA219BCE0DDD}" type="presParOf" srcId="{66211F31-C048-4938-846D-005C9F2D0980}" destId="{87D91E88-F3E0-44C2-84BD-7DC0331D9F5D}" srcOrd="4" destOrd="0" presId="urn:microsoft.com/office/officeart/2005/8/layout/vList2"/>
    <dgm:cxn modelId="{B10FC509-8150-4423-93D8-758D49C3294E}" type="presParOf" srcId="{66211F31-C048-4938-846D-005C9F2D0980}" destId="{630CD558-3EAB-456F-8171-C6CF559FC783}" srcOrd="5" destOrd="0" presId="urn:microsoft.com/office/officeart/2005/8/layout/vList2"/>
    <dgm:cxn modelId="{B2169A63-C29D-4B15-BFEB-3F2BF3906D0C}" type="presParOf" srcId="{66211F31-C048-4938-846D-005C9F2D0980}" destId="{67EB303A-6C17-41E7-86D6-4394AC5CE5C3}" srcOrd="6" destOrd="0" presId="urn:microsoft.com/office/officeart/2005/8/layout/vList2"/>
    <dgm:cxn modelId="{CB785DB2-8BBE-4A38-9FF3-F1B19A471675}" type="presParOf" srcId="{66211F31-C048-4938-846D-005C9F2D0980}" destId="{421EFA52-014B-4C0D-823A-7A548842F0A5}" srcOrd="7" destOrd="0" presId="urn:microsoft.com/office/officeart/2005/8/layout/vList2"/>
    <dgm:cxn modelId="{0AA8C7E8-B8D7-4A50-85C1-7D6911B44A48}" type="presParOf" srcId="{66211F31-C048-4938-846D-005C9F2D0980}" destId="{C1D73733-2992-401F-9BC2-5E8DB7C4C1E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F2BE2-6323-4A1F-BF3A-419B2DEE5E51}">
      <dsp:nvSpPr>
        <dsp:cNvPr id="0" name=""/>
        <dsp:cNvSpPr/>
      </dsp:nvSpPr>
      <dsp:spPr>
        <a:xfrm>
          <a:off x="0" y="439938"/>
          <a:ext cx="8175624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>
              <a:solidFill>
                <a:schemeClr val="bg2"/>
              </a:solidFill>
              <a:latin typeface="Arial Narrow"/>
            </a:rPr>
            <a:t>Importation des données</a:t>
          </a:r>
        </a:p>
      </dsp:txBody>
      <dsp:txXfrm>
        <a:off x="23388" y="463326"/>
        <a:ext cx="8128848" cy="432338"/>
      </dsp:txXfrm>
    </dsp:sp>
    <dsp:sp modelId="{BE30D9FD-57A3-49C1-9DBD-E94F22C7537A}">
      <dsp:nvSpPr>
        <dsp:cNvPr id="0" name=""/>
        <dsp:cNvSpPr/>
      </dsp:nvSpPr>
      <dsp:spPr>
        <a:xfrm>
          <a:off x="0" y="979533"/>
          <a:ext cx="8175624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>
              <a:solidFill>
                <a:schemeClr val="bg2"/>
              </a:solidFill>
              <a:latin typeface="Arial Narrow"/>
            </a:rPr>
            <a:t>Les différents types de biens immobiliers </a:t>
          </a:r>
        </a:p>
      </dsp:txBody>
      <dsp:txXfrm>
        <a:off x="23388" y="1002921"/>
        <a:ext cx="8128848" cy="432338"/>
      </dsp:txXfrm>
    </dsp:sp>
    <dsp:sp modelId="{87D91E88-F3E0-44C2-84BD-7DC0331D9F5D}">
      <dsp:nvSpPr>
        <dsp:cNvPr id="0" name=""/>
        <dsp:cNvSpPr/>
      </dsp:nvSpPr>
      <dsp:spPr>
        <a:xfrm>
          <a:off x="0" y="1519128"/>
          <a:ext cx="8175624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>
              <a:solidFill>
                <a:schemeClr val="bg2"/>
              </a:solidFill>
              <a:latin typeface="Arial Narrow"/>
            </a:rPr>
            <a:t>Nombre de transactions</a:t>
          </a:r>
        </a:p>
      </dsp:txBody>
      <dsp:txXfrm>
        <a:off x="23388" y="1542516"/>
        <a:ext cx="8128848" cy="432338"/>
      </dsp:txXfrm>
    </dsp:sp>
    <dsp:sp modelId="{67EB303A-6C17-41E7-86D6-4394AC5CE5C3}">
      <dsp:nvSpPr>
        <dsp:cNvPr id="0" name=""/>
        <dsp:cNvSpPr/>
      </dsp:nvSpPr>
      <dsp:spPr>
        <a:xfrm>
          <a:off x="0" y="2058723"/>
          <a:ext cx="8175624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>
              <a:solidFill>
                <a:schemeClr val="bg2"/>
              </a:solidFill>
              <a:latin typeface="Arial Narrow"/>
            </a:rPr>
            <a:t>Interval de l'historique des données</a:t>
          </a:r>
        </a:p>
      </dsp:txBody>
      <dsp:txXfrm>
        <a:off x="23388" y="2082111"/>
        <a:ext cx="8128848" cy="432338"/>
      </dsp:txXfrm>
    </dsp:sp>
    <dsp:sp modelId="{C1D73733-2992-401F-9BC2-5E8DB7C4C1EF}">
      <dsp:nvSpPr>
        <dsp:cNvPr id="0" name=""/>
        <dsp:cNvSpPr/>
      </dsp:nvSpPr>
      <dsp:spPr>
        <a:xfrm>
          <a:off x="0" y="2598318"/>
          <a:ext cx="8175624" cy="479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kern="1200">
              <a:solidFill>
                <a:schemeClr val="bg2"/>
              </a:solidFill>
              <a:latin typeface="Arial Narrow"/>
            </a:rPr>
            <a:t>Analyser les données historiques pour les 2 différents types de biens immobiliers </a:t>
          </a:r>
        </a:p>
      </dsp:txBody>
      <dsp:txXfrm>
        <a:off x="23388" y="2621706"/>
        <a:ext cx="8128848" cy="432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89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78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6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906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268143" y="2395957"/>
            <a:ext cx="8520600" cy="252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</a:pPr>
            <a:r>
              <a:rPr lang="fr" sz="2400" i="1">
                <a:solidFill>
                  <a:schemeClr val="tx1">
                    <a:lumMod val="75000"/>
                  </a:schemeClr>
                </a:solidFill>
                <a:latin typeface="Arial Narrow"/>
                <a:ea typeface="Montserrat"/>
                <a:cs typeface="Montserrat"/>
                <a:sym typeface="Montserrat"/>
              </a:rPr>
              <a:t>Titre du projet: </a:t>
            </a:r>
            <a:r>
              <a:rPr lang="fr" sz="2400" i="1">
                <a:solidFill>
                  <a:schemeClr val="dk1"/>
                </a:solidFill>
                <a:latin typeface="Arial Narrow"/>
                <a:ea typeface="Montserrat"/>
                <a:cs typeface="Montserrat"/>
                <a:sym typeface="Montserrat"/>
              </a:rPr>
              <a:t> </a:t>
            </a:r>
            <a:r>
              <a:rPr lang="fr" sz="2400">
                <a:solidFill>
                  <a:schemeClr val="bg2"/>
                </a:solidFill>
                <a:latin typeface="Arial Narrow"/>
                <a:sym typeface="Montserrat"/>
              </a:rPr>
              <a:t>Analysez l’évolution des prix de l’immobilier avec Python</a:t>
            </a:r>
            <a:endParaRPr lang="fr-FR" sz="2400" i="1">
              <a:solidFill>
                <a:schemeClr val="bg2"/>
              </a:solidFill>
              <a:latin typeface="Arial Narrow"/>
              <a:ea typeface="Montserrat"/>
              <a:cs typeface="Montserra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</a:pPr>
            <a:r>
              <a:rPr lang="fr" sz="2400" i="1">
                <a:solidFill>
                  <a:schemeClr val="tx1">
                    <a:lumMod val="75000"/>
                  </a:schemeClr>
                </a:solidFill>
                <a:latin typeface="Arial Narrow"/>
                <a:ea typeface="Montserrat"/>
                <a:cs typeface="Montserrat"/>
                <a:sym typeface="Montserrat"/>
              </a:rPr>
              <a:t>Prénom:</a:t>
            </a:r>
            <a:r>
              <a:rPr lang="fr" sz="2400" i="1">
                <a:solidFill>
                  <a:schemeClr val="dk1"/>
                </a:solidFill>
                <a:latin typeface="Arial Narrow"/>
                <a:ea typeface="Montserrat"/>
                <a:cs typeface="Montserrat"/>
                <a:sym typeface="Montserrat"/>
              </a:rPr>
              <a:t> </a:t>
            </a:r>
            <a:r>
              <a:rPr lang="fr" sz="2400">
                <a:solidFill>
                  <a:schemeClr val="bg2"/>
                </a:solidFill>
                <a:latin typeface="Arial Narrow"/>
                <a:ea typeface="Montserrat"/>
                <a:cs typeface="Montserrat"/>
                <a:sym typeface="Montserrat"/>
              </a:rPr>
              <a:t>Amina</a:t>
            </a:r>
            <a:endParaRPr sz="2400">
              <a:solidFill>
                <a:schemeClr val="bg2"/>
              </a:solidFill>
              <a:latin typeface="Arial Narrow"/>
              <a:ea typeface="Montserrat"/>
              <a:cs typeface="Montserra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</a:pPr>
            <a:r>
              <a:rPr lang="fr" sz="2400" i="1">
                <a:solidFill>
                  <a:schemeClr val="tx1">
                    <a:lumMod val="75000"/>
                  </a:schemeClr>
                </a:solidFill>
                <a:latin typeface="Arial Narrow"/>
                <a:ea typeface="Montserrat"/>
                <a:cs typeface="Montserrat"/>
                <a:sym typeface="Montserrat"/>
              </a:rPr>
              <a:t>Nom:</a:t>
            </a:r>
            <a:r>
              <a:rPr lang="fr" sz="2400" i="1">
                <a:solidFill>
                  <a:schemeClr val="dk1"/>
                </a:solidFill>
                <a:latin typeface="Arial Narrow"/>
                <a:ea typeface="Montserrat"/>
                <a:cs typeface="Montserrat"/>
                <a:sym typeface="Montserrat"/>
              </a:rPr>
              <a:t> </a:t>
            </a:r>
            <a:r>
              <a:rPr lang="fr" sz="2400">
                <a:solidFill>
                  <a:schemeClr val="bg2"/>
                </a:solidFill>
                <a:latin typeface="Arial Narrow"/>
                <a:ea typeface="Montserrat"/>
                <a:cs typeface="Montserrat"/>
                <a:sym typeface="Montserrat"/>
              </a:rPr>
              <a:t>Laghzouli</a:t>
            </a:r>
            <a:endParaRPr sz="2400">
              <a:solidFill>
                <a:schemeClr val="bg2"/>
              </a:solidFill>
              <a:latin typeface="Arial Narrow"/>
              <a:ea typeface="Montserrat"/>
              <a:cs typeface="Montserra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</a:pPr>
            <a:r>
              <a:rPr lang="fr" sz="2400" i="1">
                <a:solidFill>
                  <a:schemeClr val="tx1">
                    <a:lumMod val="75000"/>
                  </a:schemeClr>
                </a:solidFill>
                <a:latin typeface="Arial Narrow"/>
                <a:ea typeface="Montserrat"/>
                <a:cs typeface="Montserrat"/>
                <a:sym typeface="Montserrat"/>
              </a:rPr>
              <a:t>Date: </a:t>
            </a:r>
            <a:r>
              <a:rPr lang="fr" sz="2400">
                <a:solidFill>
                  <a:schemeClr val="bg2"/>
                </a:solidFill>
                <a:latin typeface="Arial Narrow"/>
                <a:ea typeface="Montserrat"/>
                <a:cs typeface="Montserrat"/>
                <a:sym typeface="Montserrat"/>
              </a:rPr>
              <a:t>26/10/2023</a:t>
            </a:r>
            <a:endParaRPr sz="2400">
              <a:solidFill>
                <a:schemeClr val="bg2"/>
              </a:solidFill>
              <a:latin typeface="Arial Narrow"/>
              <a:ea typeface="Montserrat"/>
              <a:cs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EDADC4-E68B-CCA9-FD01-FCAFF9DE24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2</a:t>
            </a:fld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342B0B-1A43-932A-6D4B-5A3E11AEE4BE}"/>
              </a:ext>
            </a:extLst>
          </p:cNvPr>
          <p:cNvSpPr/>
          <p:nvPr/>
        </p:nvSpPr>
        <p:spPr>
          <a:xfrm>
            <a:off x="98533" y="320564"/>
            <a:ext cx="8946930" cy="12862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fr-FR" sz="1600" b="1" i="0" u="none" strike="noStrike" baseline="0">
                <a:solidFill>
                  <a:srgbClr val="137366"/>
                </a:solidFill>
                <a:latin typeface="Arial Narrow"/>
                <a:ea typeface="Arial Narrow"/>
                <a:cs typeface="Arial Narrow"/>
              </a:rPr>
              <a:t>But de projet</a:t>
            </a:r>
            <a:r>
              <a:rPr lang="fr-FR" sz="1600" b="1">
                <a:solidFill>
                  <a:srgbClr val="137366"/>
                </a:solidFill>
                <a:latin typeface="Arial Narrow"/>
                <a:ea typeface="Arial Narrow"/>
                <a:cs typeface="Arial Narrow"/>
              </a:rPr>
              <a:t>:</a:t>
            </a:r>
            <a:endParaRPr lang="fr-FR" sz="1600" b="1" i="0" u="none" strike="noStrike" baseline="0">
              <a:solidFill>
                <a:srgbClr val="137366"/>
              </a:solidFill>
              <a:latin typeface="Arial Narrow"/>
              <a:ea typeface="Arial Narrow"/>
              <a:cs typeface="Arial Narrow"/>
            </a:endParaRPr>
          </a:p>
          <a:p>
            <a:endParaRPr lang="fr-FR" sz="1600" b="1">
              <a:solidFill>
                <a:srgbClr val="137366"/>
              </a:solidFill>
              <a:latin typeface="Arial Narrow"/>
              <a:cs typeface="Arial"/>
            </a:endParaRPr>
          </a:p>
          <a:p>
            <a:r>
              <a:rPr lang="fr-FR" sz="1600">
                <a:solidFill>
                  <a:schemeClr val="bg2"/>
                </a:solidFill>
                <a:latin typeface="Arial Narrow"/>
                <a:cs typeface="Arial"/>
              </a:rPr>
              <a:t>Analyser l'évolution des prix de l'immobilier parisien pour statuer sur le segment  de marché le plus porteur pour les prochaines années.</a:t>
            </a:r>
            <a:endParaRPr lang="fr-FR" sz="1600">
              <a:solidFill>
                <a:schemeClr val="bg2"/>
              </a:solidFill>
              <a:latin typeface="Arial Narrow"/>
              <a:ea typeface="+mn-lt"/>
              <a:cs typeface="+mn-lt"/>
            </a:endParaRPr>
          </a:p>
          <a:p>
            <a:endParaRPr lang="fr-FR" sz="1600">
              <a:solidFill>
                <a:schemeClr val="bg2"/>
              </a:solidFill>
              <a:latin typeface="Arial Narrow"/>
              <a:cs typeface="Arial"/>
            </a:endParaRPr>
          </a:p>
          <a:p>
            <a:pPr marL="342900" indent="-342900">
              <a:buFont typeface="Wingdings"/>
              <a:buChar char="Ø"/>
            </a:pPr>
            <a:endParaRPr lang="fr-FR" sz="1600" b="1">
              <a:solidFill>
                <a:srgbClr val="137366"/>
              </a:solidFill>
              <a:latin typeface="Arial Narrow"/>
              <a:cs typeface="Arial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0DA820C-4886-6BAC-8483-958F570AC5B2}"/>
              </a:ext>
            </a:extLst>
          </p:cNvPr>
          <p:cNvSpPr/>
          <p:nvPr/>
        </p:nvSpPr>
        <p:spPr>
          <a:xfrm>
            <a:off x="98194" y="2094175"/>
            <a:ext cx="8990937" cy="282558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fr-FR" sz="1600" b="1" baseline="0">
                <a:solidFill>
                  <a:srgbClr val="137366"/>
                </a:solidFill>
                <a:latin typeface="Arial Narrow"/>
              </a:rPr>
              <a:t>Les objectifs de la présentation:</a:t>
            </a:r>
            <a:endParaRPr lang="fr-FR">
              <a:solidFill>
                <a:srgbClr val="1A9988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fr-FR" sz="1600">
              <a:solidFill>
                <a:schemeClr val="bg2"/>
              </a:solidFill>
              <a:latin typeface="Arial Narrow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Analyser les données historiques du marché immobilier parisien pour les 2 différents types de biens immobiliers.</a:t>
            </a:r>
          </a:p>
          <a:p>
            <a:endParaRPr lang="fr-FR" sz="1600">
              <a:solidFill>
                <a:schemeClr val="bg2"/>
              </a:solidFill>
              <a:latin typeface="Arial Narrow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Entraîner un algorithme de régression linéaire sur ces données de marché.</a:t>
            </a:r>
          </a:p>
          <a:p>
            <a:pPr marL="285750" indent="-285750">
              <a:buFont typeface="Wingdings"/>
              <a:buChar char="Ø"/>
            </a:pPr>
            <a:endParaRPr lang="fr-FR" sz="1600">
              <a:solidFill>
                <a:schemeClr val="bg2"/>
              </a:solidFill>
              <a:latin typeface="Arial Narrow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La prédiction effectuer sur la valorisation future du portefeuille pour les deux segments.</a:t>
            </a:r>
            <a:endParaRPr lang="fr-FR" sz="1600">
              <a:solidFill>
                <a:schemeClr val="bg2"/>
              </a:solidFill>
              <a:latin typeface="Arial Narrow"/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fr-FR" sz="1600">
              <a:solidFill>
                <a:schemeClr val="bg2"/>
              </a:solidFill>
              <a:latin typeface="Arial Narrow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La classification de façon non supervisée des biens immobiliers du portefeuille de l’entreprise.</a:t>
            </a:r>
            <a:endParaRPr lang="fr-FR" sz="1600">
              <a:solidFill>
                <a:schemeClr val="bg2"/>
              </a:solidFill>
              <a:latin typeface="Arial Narrow"/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fr-FR"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fr-FR"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fr-FR"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324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33333"/>
            </a:pPr>
            <a:r>
              <a:rPr lang="fr" sz="2800">
                <a:latin typeface="Montserrat"/>
                <a:ea typeface="Montserrat"/>
                <a:cs typeface="Montserrat"/>
                <a:sym typeface="Montserrat"/>
              </a:rPr>
              <a:t>I. Méthodologie suivie </a:t>
            </a:r>
            <a:endParaRPr lang="fr-FR" sz="2800">
              <a:latin typeface="Montserrat"/>
              <a:ea typeface="Montserrat"/>
              <a:cs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C9B7EFC-5EEB-1C37-64B9-568933FA0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47448"/>
              </p:ext>
            </p:extLst>
          </p:nvPr>
        </p:nvGraphicFramePr>
        <p:xfrm>
          <a:off x="476250" y="1319740"/>
          <a:ext cx="8175624" cy="3517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61" name="Espace réservé du numéro de diapositive 560">
            <a:extLst>
              <a:ext uri="{FF2B5EF4-FFF2-40B4-BE49-F238E27FC236}">
                <a16:creationId xmlns:a16="http://schemas.microsoft.com/office/drawing/2014/main" id="{6F15B345-B356-BD93-290B-87921C682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>
              <a:buSzPts val="2940"/>
            </a:pPr>
            <a:r>
              <a:rPr lang="fr" sz="2800">
                <a:latin typeface="Montserrat"/>
                <a:ea typeface="Montserrat"/>
                <a:cs typeface="Montserrat"/>
                <a:sym typeface="Montserrat"/>
              </a:rPr>
              <a:t>II. Analyse du marché de l’immobilier</a:t>
            </a:r>
            <a:endParaRPr lang="fr-FR" sz="2800"/>
          </a:p>
        </p:txBody>
      </p:sp>
      <p:pic>
        <p:nvPicPr>
          <p:cNvPr id="2" name="Image 1" descr="Une image contenant ligne, diagramme, texte, Tracé&#10;&#10;Description générée automatiquement">
            <a:extLst>
              <a:ext uri="{FF2B5EF4-FFF2-40B4-BE49-F238E27FC236}">
                <a16:creationId xmlns:a16="http://schemas.microsoft.com/office/drawing/2014/main" id="{5A7D5E9F-EEB9-BB82-B1B6-F64C7C3D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2" y="1417638"/>
            <a:ext cx="4374067" cy="2736954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765F061-4119-3495-FB95-2F5FFCAD3157}"/>
              </a:ext>
            </a:extLst>
          </p:cNvPr>
          <p:cNvSpPr/>
          <p:nvPr/>
        </p:nvSpPr>
        <p:spPr>
          <a:xfrm>
            <a:off x="425656" y="4294779"/>
            <a:ext cx="3922982" cy="5724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fr-FR" sz="1600">
                <a:solidFill>
                  <a:srgbClr val="000000"/>
                </a:solidFill>
                <a:latin typeface="Arial Narrow"/>
              </a:rPr>
              <a:t>Evolution du prix au </a:t>
            </a:r>
            <a:r>
              <a:rPr lang="fr-FR" sz="1600">
                <a:solidFill>
                  <a:schemeClr val="bg2"/>
                </a:solidFill>
                <a:latin typeface="Arial Narrow"/>
              </a:rPr>
              <a:t>m²</a:t>
            </a:r>
            <a:r>
              <a:rPr lang="fr-FR" sz="1600">
                <a:solidFill>
                  <a:srgbClr val="000000"/>
                </a:solidFill>
                <a:latin typeface="Arial Narrow"/>
              </a:rPr>
              <a:t> des appartements dans Paris</a:t>
            </a:r>
            <a:endParaRPr lang="fr-FR" sz="1600">
              <a:latin typeface="Arial Narrow"/>
              <a:cs typeface="Arial"/>
            </a:endParaRPr>
          </a:p>
          <a:p>
            <a:pPr algn="ctr"/>
            <a:endParaRPr lang="fr-FR">
              <a:cs typeface="Arial"/>
            </a:endParaRPr>
          </a:p>
        </p:txBody>
      </p:sp>
      <p:pic>
        <p:nvPicPr>
          <p:cNvPr id="5" name="Image 4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CF63E892-112C-78C4-E336-B13AD24EF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696" y="1414647"/>
            <a:ext cx="4281407" cy="2685309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99AB4AE-B7F2-7DF3-DDD5-B8B2D49C06F7}"/>
              </a:ext>
            </a:extLst>
          </p:cNvPr>
          <p:cNvSpPr/>
          <p:nvPr/>
        </p:nvSpPr>
        <p:spPr>
          <a:xfrm>
            <a:off x="5085730" y="4294778"/>
            <a:ext cx="3811528" cy="57242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fr-FR" sz="1600">
                <a:solidFill>
                  <a:schemeClr val="bg2"/>
                </a:solidFill>
                <a:latin typeface="Arial Narrow"/>
              </a:rPr>
              <a:t>Evolution du prix au m² </a:t>
            </a:r>
            <a:r>
              <a:rPr lang="fr-FR" sz="1600">
                <a:solidFill>
                  <a:srgbClr val="000000"/>
                </a:solidFill>
                <a:latin typeface="Arial Narrow"/>
              </a:rPr>
              <a:t>des appartements </a:t>
            </a:r>
            <a:r>
              <a:rPr lang="fr-FR" sz="1600">
                <a:solidFill>
                  <a:schemeClr val="bg2"/>
                </a:solidFill>
                <a:latin typeface="Arial Narrow"/>
              </a:rPr>
              <a:t>dans le premier arrondissement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781BACA-D381-D0B2-1362-20FF0BFFA6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>
              <a:buSzPts val="2940"/>
            </a:pPr>
            <a:r>
              <a:rPr lang="fr" sz="2900">
                <a:latin typeface="Montserrat"/>
                <a:ea typeface="Montserrat"/>
                <a:cs typeface="Montserrat"/>
                <a:sym typeface="Montserrat"/>
              </a:rPr>
              <a:t>II. Analyse du marché de l’immobilier</a:t>
            </a:r>
            <a:endParaRPr lang="fr-FR" sz="290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6C8C438-F3E7-8E2D-60A7-CCB901125C29}"/>
              </a:ext>
            </a:extLst>
          </p:cNvPr>
          <p:cNvSpPr/>
          <p:nvPr/>
        </p:nvSpPr>
        <p:spPr>
          <a:xfrm>
            <a:off x="266030" y="4415648"/>
            <a:ext cx="4272780" cy="59607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Historique des transactions des appartements dans le sixième arrondissement</a:t>
            </a:r>
            <a:endParaRPr lang="fr-FR" i="1">
              <a:solidFill>
                <a:schemeClr val="bg2"/>
              </a:solidFill>
              <a:latin typeface="Arial Narrow"/>
            </a:endParaRPr>
          </a:p>
        </p:txBody>
      </p:sp>
      <p:pic>
        <p:nvPicPr>
          <p:cNvPr id="6" name="Image 5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235868FD-04C7-D125-B580-D91D5BA2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2" y="1284535"/>
            <a:ext cx="4724267" cy="296525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2BD0FC6-9548-A3B7-9377-D2BAC542ED46}"/>
              </a:ext>
            </a:extLst>
          </p:cNvPr>
          <p:cNvSpPr/>
          <p:nvPr/>
        </p:nvSpPr>
        <p:spPr>
          <a:xfrm>
            <a:off x="4933936" y="1366334"/>
            <a:ext cx="3872073" cy="136760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fr-FR" sz="1600" dirty="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Le coefficient de corrélation entre le prix au mètre carré et la date de la transaction dans le sixième arrondissement est de </a:t>
            </a:r>
            <a:r>
              <a:rPr lang="fr-FR" sz="1600" dirty="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0.90</a:t>
            </a:r>
            <a:r>
              <a:rPr lang="fr-FR" sz="1600" dirty="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 donc nous pouvons confirmer la corrélation</a:t>
            </a:r>
            <a:endParaRPr lang="fr-FR" sz="1600">
              <a:solidFill>
                <a:schemeClr val="bg2"/>
              </a:solidFill>
              <a:latin typeface="Arial Narrow"/>
              <a:cs typeface="Arial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0B6AF94-1B82-5E4F-234E-6A163F0BA256}"/>
              </a:ext>
            </a:extLst>
          </p:cNvPr>
          <p:cNvSpPr/>
          <p:nvPr/>
        </p:nvSpPr>
        <p:spPr>
          <a:xfrm>
            <a:off x="4933280" y="3273962"/>
            <a:ext cx="3875357" cy="12677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fr-FR" sz="1600" dirty="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Le coefficient de corrélation entre le prix au mètre carré et la surface dans le sixième arrondissement est de 0.1 donc la relation est confirmée</a:t>
            </a:r>
            <a:endParaRPr lang="fr-FR" sz="1600">
              <a:solidFill>
                <a:schemeClr val="bg2"/>
              </a:solidFill>
              <a:latin typeface="Arial Narrow"/>
            </a:endParaRPr>
          </a:p>
          <a:p>
            <a:pPr algn="ctr"/>
            <a:endParaRPr lang="fr-FR">
              <a:cs typeface="Arial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8CBA6BB2-A4E4-6262-B5F1-B716D07642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6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">
              <a:buSzPts val="2940"/>
            </a:pPr>
            <a:r>
              <a:rPr lang="fr" sz="2800">
                <a:latin typeface="Montserrat"/>
                <a:ea typeface="Montserrat"/>
                <a:cs typeface="Montserrat"/>
                <a:sym typeface="Montserrat"/>
              </a:rPr>
              <a:t>II. Analyse du marché de l’immobilier</a:t>
            </a:r>
            <a:endParaRPr lang="fr-FR" sz="2800"/>
          </a:p>
        </p:txBody>
      </p:sp>
      <p:pic>
        <p:nvPicPr>
          <p:cNvPr id="3" name="Image 2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5B8429DC-ED6C-9BAE-F32B-971C425A9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117" y="1311166"/>
            <a:ext cx="4535559" cy="2797063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D726363-CFA6-07D0-BF10-1A82093F891A}"/>
              </a:ext>
            </a:extLst>
          </p:cNvPr>
          <p:cNvSpPr/>
          <p:nvPr/>
        </p:nvSpPr>
        <p:spPr>
          <a:xfrm>
            <a:off x="359638" y="4288210"/>
            <a:ext cx="3944660" cy="6187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Evolution du prix au m² des appartements dans les 20 arrondissements dans Paris</a:t>
            </a:r>
            <a:endParaRPr lang="fr-FR" sz="1600">
              <a:solidFill>
                <a:schemeClr val="bg2"/>
              </a:solidFill>
              <a:latin typeface="Arial Narrow"/>
              <a:cs typeface="Arial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35EB21C-A4E0-4CE4-14CD-C4340B3E650E}"/>
              </a:ext>
            </a:extLst>
          </p:cNvPr>
          <p:cNvSpPr/>
          <p:nvPr/>
        </p:nvSpPr>
        <p:spPr>
          <a:xfrm>
            <a:off x="4874817" y="4288210"/>
            <a:ext cx="3970607" cy="6187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Evolution des prix au m² pour les deux segments</a:t>
            </a:r>
            <a:endParaRPr lang="fr-FR" sz="1600" i="1">
              <a:solidFill>
                <a:schemeClr val="bg2"/>
              </a:solidFill>
              <a:latin typeface="Arial Narrow"/>
              <a:cs typeface="Arial"/>
            </a:endParaRPr>
          </a:p>
        </p:txBody>
      </p:sp>
      <p:pic>
        <p:nvPicPr>
          <p:cNvPr id="8" name="Image 7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EEB7428A-FF83-310F-5CF5-6756684D8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7" y="1311165"/>
            <a:ext cx="4104899" cy="279706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96121C1-64F5-12AE-F5B6-DDCFADCEC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93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42B4D4-23F3-6524-6D68-40CC8B9E2D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7</a:t>
            </a:fld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02B0FE9-2A67-B39E-FF46-209283122137}"/>
              </a:ext>
            </a:extLst>
          </p:cNvPr>
          <p:cNvSpPr/>
          <p:nvPr/>
        </p:nvSpPr>
        <p:spPr>
          <a:xfrm>
            <a:off x="293370" y="1386788"/>
            <a:ext cx="8190780" cy="5810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L'algorithme de régression linéaire fait  8.93 % d'erreur en moyenne sur la prédiction de la valeur foncière.</a:t>
            </a:r>
            <a:endParaRPr lang="fr-FR" sz="1600">
              <a:latin typeface="Arial Narrow"/>
              <a:cs typeface="Arial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47A13B5-0ED1-746D-C916-75A9B3B912F1}"/>
              </a:ext>
            </a:extLst>
          </p:cNvPr>
          <p:cNvSpPr/>
          <p:nvPr/>
        </p:nvSpPr>
        <p:spPr>
          <a:xfrm>
            <a:off x="300990" y="3667536"/>
            <a:ext cx="8190780" cy="10801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 la valorisation future du portefeuille de l’entreprise pour les deux segments (en millions d'euros):</a:t>
            </a:r>
          </a:p>
          <a:p>
            <a:pPr marL="285750" indent="-285750">
              <a:buFont typeface="Wingdings"/>
              <a:buChar char="ü"/>
            </a:pPr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le segment des particuliers: </a:t>
            </a:r>
            <a:r>
              <a:rPr lang="fr-FR" sz="160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71.24</a:t>
            </a:r>
          </a:p>
          <a:p>
            <a:pPr marL="285750" indent="-285750">
              <a:buFont typeface="Wingdings"/>
              <a:buChar char="ü"/>
            </a:pPr>
            <a:r>
              <a:rPr lang="fr-FR" sz="160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le segment </a:t>
            </a:r>
            <a:r>
              <a:rPr lang="fr-FR" sz="1600" err="1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corporate</a:t>
            </a:r>
            <a:r>
              <a:rPr lang="fr-FR" sz="160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: 98.32</a:t>
            </a:r>
            <a:endParaRPr lang="fr-FR" sz="1600">
              <a:solidFill>
                <a:srgbClr val="000000"/>
              </a:solidFill>
              <a:latin typeface="Arial Narrow"/>
              <a:cs typeface="Arial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DFAE5D4-E5D6-C4BE-7646-5813C671E3FD}"/>
              </a:ext>
            </a:extLst>
          </p:cNvPr>
          <p:cNvSpPr/>
          <p:nvPr/>
        </p:nvSpPr>
        <p:spPr>
          <a:xfrm>
            <a:off x="300990" y="2377388"/>
            <a:ext cx="8190780" cy="8782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>
                <a:solidFill>
                  <a:schemeClr val="bg2"/>
                </a:solidFill>
                <a:latin typeface="Arial Narrow"/>
                <a:ea typeface="+mn-lt"/>
                <a:cs typeface="+mn-lt"/>
              </a:rPr>
              <a:t>les 10 premières valeurs de prédiction: </a:t>
            </a:r>
          </a:p>
          <a:p>
            <a:r>
              <a:rPr lang="fr-FR" sz="1600">
                <a:solidFill>
                  <a:schemeClr val="bg2"/>
                </a:solidFill>
                <a:latin typeface="Arial Narrow"/>
                <a:cs typeface="Arial"/>
              </a:rPr>
              <a:t>[433567.93072458, 372408.97900172, 820218.5742067, 884292.83709188, 342755.65219283, 478139.94841759, 393237.33226707,640196.15521838,149121.45771349, 147768.51322213]</a:t>
            </a:r>
            <a:endParaRPr lang="fr-FR" sz="1600">
              <a:solidFill>
                <a:schemeClr val="bg2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9010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Montserrat"/>
                <a:ea typeface="Montserrat"/>
                <a:cs typeface="Montserrat"/>
                <a:sym typeface="Montserrat"/>
              </a:rPr>
              <a:t>IV. Résultat de la classification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C1CB94-730C-7FB8-F746-5E9D2431D7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/>
              <a:t>8</a:t>
            </a:fld>
            <a:endParaRPr lang="fr-FR"/>
          </a:p>
        </p:txBody>
      </p:sp>
      <p:pic>
        <p:nvPicPr>
          <p:cNvPr id="5" name="Image 4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AEDF26B4-325B-BD54-6E3C-C889B0F4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1381125"/>
            <a:ext cx="4003773" cy="2609850"/>
          </a:xfrm>
          <a:prstGeom prst="rect">
            <a:avLst/>
          </a:prstGeom>
        </p:spPr>
      </p:pic>
      <p:pic>
        <p:nvPicPr>
          <p:cNvPr id="6" name="Image 5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14B8F946-1224-41B2-61DD-0D5F7D5F6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75" y="1382725"/>
            <a:ext cx="3971925" cy="2606651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153D172-7487-43E8-D619-491378FF2AB5}"/>
              </a:ext>
            </a:extLst>
          </p:cNvPr>
          <p:cNvSpPr/>
          <p:nvPr/>
        </p:nvSpPr>
        <p:spPr>
          <a:xfrm>
            <a:off x="200025" y="4238624"/>
            <a:ext cx="4029075" cy="64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>
                <a:solidFill>
                  <a:srgbClr val="000000"/>
                </a:solidFill>
                <a:latin typeface="Arial Narrow"/>
                <a:ea typeface="+mn-lt"/>
                <a:cs typeface="+mn-lt"/>
              </a:rPr>
              <a:t>Clustering des biens immobiliers par segment de marché.</a:t>
            </a:r>
            <a:endParaRPr lang="fr-FR">
              <a:latin typeface="Arial Narrow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9C7E368-27B9-2A12-E864-406CFB067E65}"/>
              </a:ext>
            </a:extLst>
          </p:cNvPr>
          <p:cNvSpPr/>
          <p:nvPr/>
        </p:nvSpPr>
        <p:spPr>
          <a:xfrm>
            <a:off x="4762500" y="4238624"/>
            <a:ext cx="4162425" cy="6400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600">
                <a:solidFill>
                  <a:schemeClr val="bg2"/>
                </a:solidFill>
                <a:latin typeface="Arial Narrow"/>
                <a:cs typeface="Arial"/>
              </a:rPr>
              <a:t>La classification de façon non supervisée des biens immobiliers du portefeuille de l’entreprise.</a:t>
            </a:r>
            <a:endParaRPr lang="fr-FR" sz="1600">
              <a:solidFill>
                <a:srgbClr val="1A1A1A"/>
              </a:solidFill>
              <a:latin typeface="Arial Narrow"/>
              <a:cs typeface="Arial"/>
            </a:endParaRPr>
          </a:p>
          <a:p>
            <a:pPr marL="285750" indent="-285750">
              <a:buFont typeface="Wingdings,Sans-Serif"/>
              <a:buChar char="Ø"/>
            </a:pPr>
            <a:endParaRPr lang="fr-FR">
              <a:solidFill>
                <a:srgbClr val="1A9988"/>
              </a:solidFill>
              <a:latin typeface="Arial"/>
              <a:cs typeface="Arial"/>
            </a:endParaRPr>
          </a:p>
          <a:p>
            <a:endParaRPr lang="fr-FR" sz="1600">
              <a:solidFill>
                <a:srgbClr val="000000"/>
              </a:solidFill>
              <a:latin typeface="Arial Narrow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56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239568" y="2176882"/>
            <a:ext cx="8520600" cy="2521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50000"/>
            </a:pPr>
            <a:r>
              <a:rPr lang="fr" b="1">
                <a:solidFill>
                  <a:schemeClr val="tx1">
                    <a:lumMod val="75000"/>
                  </a:schemeClr>
                </a:solidFill>
                <a:latin typeface="Arial Narrow"/>
              </a:rPr>
              <a:t>Conclusion: </a:t>
            </a:r>
          </a:p>
          <a:p>
            <a:pPr>
              <a:buFont typeface="Wingdings"/>
              <a:buChar char="ü"/>
            </a:pPr>
            <a:r>
              <a:rPr lang="fr">
                <a:solidFill>
                  <a:srgbClr val="000000"/>
                </a:solidFill>
                <a:latin typeface="Arial Narrow"/>
              </a:rPr>
              <a:t>les dimensions à utiliser pour prédire le prix au m² sont :la surface du bien immobilier, la date considérée, la localisation, le type de bien.</a:t>
            </a:r>
          </a:p>
          <a:p>
            <a:pPr lvl="0" algn="l">
              <a:spcAft>
                <a:spcPts val="0"/>
              </a:spcAft>
              <a:buFont typeface="Wingdings"/>
              <a:buChar char="ü"/>
            </a:pPr>
            <a:endParaRPr lang="fr">
              <a:solidFill>
                <a:srgbClr val="000000"/>
              </a:solidFill>
              <a:latin typeface="Arial Narrow"/>
            </a:endParaRPr>
          </a:p>
          <a:p>
            <a:pPr>
              <a:buFont typeface="Wingdings"/>
              <a:buChar char="ü"/>
            </a:pPr>
            <a:r>
              <a:rPr lang="fr">
                <a:solidFill>
                  <a:schemeClr val="bg2"/>
                </a:solidFill>
                <a:latin typeface="Arial Narrow"/>
              </a:rPr>
              <a:t>L'entraînement d'un algorithme à prédire la valeur foncière d'un bien immobilier.</a:t>
            </a:r>
          </a:p>
          <a:p>
            <a:pPr>
              <a:buFont typeface="Wingdings"/>
              <a:buChar char="ü"/>
            </a:pPr>
            <a:endParaRPr lang="fr">
              <a:solidFill>
                <a:schemeClr val="bg2"/>
              </a:solidFill>
              <a:latin typeface="Arial Narrow"/>
            </a:endParaRPr>
          </a:p>
          <a:p>
            <a:pPr>
              <a:buFont typeface="Wingdings"/>
              <a:buChar char="ü"/>
            </a:pPr>
            <a:r>
              <a:rPr lang="fr">
                <a:solidFill>
                  <a:srgbClr val="000000"/>
                </a:solidFill>
                <a:latin typeface="Arial Narrow"/>
              </a:rPr>
              <a:t> le segment avec la plus grande valorisation.</a:t>
            </a:r>
          </a:p>
          <a:p>
            <a:pPr>
              <a:buFont typeface="Wingdings"/>
              <a:buChar char="ü"/>
            </a:pPr>
            <a:endParaRPr lang="fr">
              <a:solidFill>
                <a:srgbClr val="000000"/>
              </a:solidFill>
              <a:latin typeface="Arial Narrow"/>
            </a:endParaRPr>
          </a:p>
          <a:p>
            <a:pPr>
              <a:buFont typeface="Wingdings"/>
              <a:buChar char="ü"/>
            </a:pPr>
            <a:r>
              <a:rPr lang="fr">
                <a:solidFill>
                  <a:srgbClr val="000000"/>
                </a:solidFill>
                <a:latin typeface="Arial Narrow"/>
              </a:rPr>
              <a:t>La classification automatique des biens immobiliers.</a:t>
            </a:r>
          </a:p>
          <a:p>
            <a:pPr>
              <a:buFont typeface="Wingdings"/>
              <a:buChar char="ü"/>
            </a:pPr>
            <a:endParaRPr lang="fr">
              <a:solidFill>
                <a:srgbClr val="000000"/>
              </a:solidFill>
              <a:latin typeface="Arial Narrow"/>
            </a:endParaRPr>
          </a:p>
          <a:p>
            <a:pPr>
              <a:buFont typeface="Wingdings"/>
              <a:buChar char="ü"/>
            </a:pPr>
            <a:endParaRPr lang="fr">
              <a:solidFill>
                <a:srgbClr val="000000"/>
              </a:solidFill>
              <a:latin typeface="Arial Narrow"/>
            </a:endParaRPr>
          </a:p>
          <a:p>
            <a:pPr>
              <a:buFont typeface="Wingdings"/>
              <a:buChar char="ü"/>
            </a:pPr>
            <a:endParaRPr lang="fr">
              <a:solidFill>
                <a:srgbClr val="000000"/>
              </a:solidFill>
              <a:latin typeface="Arial Narrow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/>
              <a:buChar char="ü"/>
            </a:pPr>
            <a:endParaRPr lang="fr" b="1">
              <a:solidFill>
                <a:srgbClr val="137366"/>
              </a:solidFill>
              <a:latin typeface="Arial Narrow"/>
            </a:endParaRPr>
          </a:p>
          <a:p>
            <a:pPr marL="0" indent="0"/>
            <a:endParaRPr lang="fr-FR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94081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(16:9)</PresentationFormat>
  <Paragraphs>0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Streamline</vt:lpstr>
      <vt:lpstr>Présentation PowerPoint</vt:lpstr>
      <vt:lpstr>Présentation PowerPoint</vt:lpstr>
      <vt:lpstr>I. Méthodologie suivie    </vt:lpstr>
      <vt:lpstr>II. Analyse du marché de l’immobilier</vt:lpstr>
      <vt:lpstr>II. Analyse du marché de l’immobilier</vt:lpstr>
      <vt:lpstr>II. Analyse du marché de l’immobilier</vt:lpstr>
      <vt:lpstr>III. Résultat des prédictions   </vt:lpstr>
      <vt:lpstr>IV. Résultat de la classification 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Plus Beaux Logis de Paris Partie 1</dc:title>
  <dc:creator/>
  <cp:lastModifiedBy/>
  <cp:revision>14</cp:revision>
  <dcterms:created xsi:type="dcterms:W3CDTF">1601-01-01T00:00:00Z</dcterms:created>
  <dcterms:modified xsi:type="dcterms:W3CDTF">2023-11-06T10:21:24Z</dcterms:modified>
</cp:coreProperties>
</file>