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813101D-2609-44B2-8294-810F53F2A965}"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F688-093A-4FF5-8605-CF8CFCD733F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3101D-2609-44B2-8294-810F53F2A965}"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F688-093A-4FF5-8605-CF8CFCD733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3101D-2609-44B2-8294-810F53F2A965}"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F688-093A-4FF5-8605-CF8CFCD733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813101D-2609-44B2-8294-810F53F2A965}"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F688-093A-4FF5-8605-CF8CFCD733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813101D-2609-44B2-8294-810F53F2A965}" type="datetimeFigureOut">
              <a:rPr lang="en-US" smtClean="0"/>
              <a:pPr/>
              <a:t>3/29/2025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3F688-093A-4FF5-8605-CF8CFCD733F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13101D-2609-44B2-8294-810F53F2A965}" type="datetimeFigureOut">
              <a:rPr lang="en-US" smtClean="0"/>
              <a:pPr/>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F688-093A-4FF5-8605-CF8CFCD733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813101D-2609-44B2-8294-810F53F2A965}" type="datetimeFigureOut">
              <a:rPr lang="en-US" smtClean="0"/>
              <a:pPr/>
              <a:t>3/29/2025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C3F688-093A-4FF5-8605-CF8CFCD733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813101D-2609-44B2-8294-810F53F2A965}" type="datetimeFigureOut">
              <a:rPr lang="en-US" smtClean="0"/>
              <a:pPr/>
              <a:t>3/29/2025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C3F688-093A-4FF5-8605-CF8CFCD733F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13101D-2609-44B2-8294-810F53F2A965}" type="datetimeFigureOut">
              <a:rPr lang="en-US" smtClean="0"/>
              <a:pPr/>
              <a:t>3/29/2025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C3F688-093A-4FF5-8605-CF8CFCD733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13101D-2609-44B2-8294-810F53F2A965}" type="datetimeFigureOut">
              <a:rPr lang="en-US" smtClean="0"/>
              <a:pPr/>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F688-093A-4FF5-8605-CF8CFCD733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13101D-2609-44B2-8294-810F53F2A965}" type="datetimeFigureOut">
              <a:rPr lang="en-US" smtClean="0"/>
              <a:pPr/>
              <a:t>3/29/2025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C3F688-093A-4FF5-8605-CF8CFCD733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13101D-2609-44B2-8294-810F53F2A965}" type="datetimeFigureOut">
              <a:rPr lang="en-US" smtClean="0"/>
              <a:pPr/>
              <a:t>3/29/2025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C3F688-093A-4FF5-8605-CF8CFCD733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MODULE-4</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Protection of copyright in Cyberspace </a:t>
            </a:r>
            <a:endParaRPr lang="en-US" dirty="0"/>
          </a:p>
        </p:txBody>
      </p:sp>
      <p:pic>
        <p:nvPicPr>
          <p:cNvPr id="6146" name="Picture 2"/>
          <p:cNvPicPr>
            <a:picLocks noGrp="1" noChangeAspect="1" noChangeArrowheads="1"/>
          </p:cNvPicPr>
          <p:nvPr>
            <p:ph idx="1"/>
          </p:nvPr>
        </p:nvPicPr>
        <p:blipFill>
          <a:blip r:embed="rId2"/>
          <a:srcRect/>
          <a:stretch>
            <a:fillRect/>
          </a:stretch>
        </p:blipFill>
        <p:spPr bwMode="auto">
          <a:xfrm>
            <a:off x="685800" y="1600200"/>
            <a:ext cx="7696200" cy="2028667"/>
          </a:xfrm>
          <a:prstGeom prst="rect">
            <a:avLst/>
          </a:prstGeom>
          <a:noFill/>
          <a:ln w="9525">
            <a:noFill/>
            <a:miter lim="800000"/>
            <a:headEnd/>
            <a:tailEnd/>
          </a:ln>
          <a:effectLst/>
        </p:spPr>
      </p:pic>
      <p:pic>
        <p:nvPicPr>
          <p:cNvPr id="1026" name="Picture 2"/>
          <p:cNvPicPr>
            <a:picLocks noChangeAspect="1" noChangeArrowheads="1"/>
          </p:cNvPicPr>
          <p:nvPr/>
        </p:nvPicPr>
        <p:blipFill>
          <a:blip r:embed="rId3"/>
          <a:srcRect/>
          <a:stretch>
            <a:fillRect/>
          </a:stretch>
        </p:blipFill>
        <p:spPr bwMode="auto">
          <a:xfrm>
            <a:off x="762000" y="3810000"/>
            <a:ext cx="7391400" cy="23145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Protection of copyright in Cyberspace </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914400" y="1600200"/>
            <a:ext cx="7086600" cy="1181019"/>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838200" y="3048000"/>
            <a:ext cx="7315200" cy="26860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Cyberspace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Cyberspace refers to the virtual computer world and more specifically, an electronic medium that is used to facilitate online communication.</a:t>
            </a:r>
          </a:p>
          <a:p>
            <a:r>
              <a:rPr lang="en-US" dirty="0"/>
              <a:t>With the advancement and popularity of e-commerce and e-business, it has become important for companies and organizations to protect their intellectual property rights online</a:t>
            </a:r>
            <a:r>
              <a:rPr lang="en-US" dirty="0" smtClean="0"/>
              <a:t>.</a:t>
            </a:r>
          </a:p>
          <a:p>
            <a:r>
              <a:rPr lang="en-US" dirty="0" smtClean="0"/>
              <a:t> </a:t>
            </a:r>
            <a:r>
              <a:rPr lang="en-US" dirty="0"/>
              <a:t>These days cyber crimes are not only limited to committing fraud and identity thefts but extend to copyrights and trademarks infringement as well.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Cyberspace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Intellectual property owners must be aware of new forms of intellectual property infringement. These include</a:t>
            </a:r>
          </a:p>
          <a:p>
            <a:pPr marL="514350" indent="-514350">
              <a:buAutoNum type="arabicPeriod"/>
            </a:pPr>
            <a:r>
              <a:rPr lang="en-US" dirty="0" smtClean="0"/>
              <a:t>Linking</a:t>
            </a:r>
          </a:p>
          <a:p>
            <a:pPr marL="514350" indent="-514350">
              <a:buNone/>
            </a:pPr>
            <a:r>
              <a:rPr lang="en-US" dirty="0"/>
              <a:t>“Linking” allows a website user to visit another website on the Internet without leaving that particular website</a:t>
            </a:r>
            <a:r>
              <a:rPr lang="en-US" dirty="0" smtClean="0"/>
              <a:t>.</a:t>
            </a:r>
          </a:p>
          <a:p>
            <a:pPr marL="514350" indent="-514350">
              <a:buNone/>
            </a:pPr>
            <a:r>
              <a:rPr lang="en-US" dirty="0"/>
              <a:t>For example, A makes a homepage for his website, and on the homepage he places some advertisements, from which he can make some money and it contains links to various subordinate pages. Then, B creates his website, which contains links to A’s subordinate pages. This is called deep linking. Because of this, the website visitors to B’s site will be able to gain access to A’s material, without even visiting or seeing A’s advertisements.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Cyberspace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sz="1900" dirty="0" smtClean="0"/>
              <a:t>2. Framing</a:t>
            </a:r>
          </a:p>
          <a:p>
            <a:pPr>
              <a:buNone/>
            </a:pPr>
            <a:r>
              <a:rPr lang="en-US" sz="2000" dirty="0"/>
              <a:t>Framing is a method of splitting one window into two or more screens. A web page can be inserted into a frame, and that portion of the screen will remain static as a user moves through other web pages. This method is called "framing," because it allows a webmaster to send an individual through numerous web pages while retaining the appearance and the utility of the frame </a:t>
            </a:r>
            <a:r>
              <a:rPr lang="en-US" sz="1900" dirty="0" smtClean="0"/>
              <a:t>inserted</a:t>
            </a:r>
            <a:r>
              <a:rPr lang="en-US" sz="1900" dirty="0" smtClean="0"/>
              <a:t>. Web </a:t>
            </a:r>
            <a:r>
              <a:rPr lang="en-US" sz="1900" dirty="0"/>
              <a:t>browsers allow web authors to divide pages into “frames”. A frame is an independently controllable window on a website through which pages from another website can be viewed. Since it is possible for a site to call a frame’s contents from a different location, a programmer might frame another’s web content beneath his own navigation or banners. This allows him to use creative content owned by another entity to sell banner advertising on its on site. A typical use of frames is to have one frame containing a selection menu and another frame that contains the space where the selected (linked to) files appear</a:t>
            </a:r>
            <a:r>
              <a:rPr lang="en-US" sz="1900" dirty="0" smtClean="0"/>
              <a:t>.</a:t>
            </a:r>
          </a:p>
          <a:p>
            <a:pPr>
              <a:buNone/>
            </a:pPr>
            <a:r>
              <a:rPr lang="en-US" sz="1900" dirty="0"/>
              <a:t> Example: John starts a site devoted to auto racing news called John’s </a:t>
            </a:r>
            <a:r>
              <a:rPr lang="en-US" sz="1900" dirty="0" err="1"/>
              <a:t>RacingVision</a:t>
            </a:r>
            <a:r>
              <a:rPr lang="en-US" sz="1900" dirty="0"/>
              <a:t>. He offers a number of links to racing industry Web magazines like </a:t>
            </a:r>
            <a:r>
              <a:rPr lang="en-US" sz="1900" dirty="0" err="1"/>
              <a:t>Autosport</a:t>
            </a:r>
            <a:r>
              <a:rPr lang="en-US" sz="1900" dirty="0"/>
              <a:t>, whose content he displays within a frame on his site. When users click on “Read </a:t>
            </a:r>
            <a:r>
              <a:rPr lang="en-US" sz="1900" dirty="0" err="1"/>
              <a:t>Autosport</a:t>
            </a:r>
            <a:r>
              <a:rPr lang="en-US" sz="1900" dirty="0"/>
              <a:t> News,” for example, the content from the </a:t>
            </a:r>
            <a:r>
              <a:rPr lang="en-US" sz="1900" dirty="0" err="1"/>
              <a:t>Autosport</a:t>
            </a:r>
            <a:r>
              <a:rPr lang="en-US" sz="1900" dirty="0"/>
              <a:t> site is displayed within John’s </a:t>
            </a:r>
            <a:r>
              <a:rPr lang="en-US" sz="1900" dirty="0" err="1"/>
              <a:t>RacingVision</a:t>
            </a:r>
            <a:r>
              <a:rPr lang="en-US" sz="1900" dirty="0"/>
              <a:t> website, in a frame. When the user reads </a:t>
            </a:r>
            <a:r>
              <a:rPr lang="en-US" sz="1900" dirty="0" err="1"/>
              <a:t>Autosport’s</a:t>
            </a:r>
            <a:r>
              <a:rPr lang="en-US" sz="1900" dirty="0"/>
              <a:t> news, the user’s computer is still connected to John’s website, not </a:t>
            </a:r>
            <a:r>
              <a:rPr lang="en-US" sz="1900" dirty="0" err="1"/>
              <a:t>Autosport’s</a:t>
            </a:r>
            <a:r>
              <a:rPr lang="en-US" sz="1900" dirty="0"/>
              <a:t>.</a:t>
            </a:r>
            <a:endParaRPr lang="en-US" sz="1900" dirty="0" smtClean="0"/>
          </a:p>
          <a:p>
            <a:pPr>
              <a:buNone/>
            </a:pPr>
            <a:endParaRPr lang="en-US" dirty="0" smtClean="0"/>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Cyberspace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smtClean="0"/>
              <a:t>3.  </a:t>
            </a:r>
            <a:r>
              <a:rPr lang="en-US" dirty="0" smtClean="0"/>
              <a:t>Meta-tagging</a:t>
            </a:r>
            <a:endParaRPr lang="en-US" dirty="0" smtClean="0"/>
          </a:p>
          <a:p>
            <a:pPr>
              <a:buNone/>
            </a:pPr>
            <a:r>
              <a:rPr lang="en-US" dirty="0" smtClean="0"/>
              <a:t>      Meta tagging is a technique in which a word is inserted in the keywords field of the site in order to increase the chances of a search engine returning the site, even though the site may have nothing to do with the word which was inserted. Trademark infringement occurs when companies include in their own websites meta tags containing the names or descriptions of other companies.  For example, Coca Cola used the keyword “Pepsi” in its meta tags, now the web surfers who used search engines in order to obtain information about Pepsi would be directed to Coca Cola’s web site due to these meta tags.</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 of domain names in IPR</a:t>
            </a:r>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685800" y="1447800"/>
            <a:ext cx="7315200" cy="20955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09600" y="3581400"/>
            <a:ext cx="7391400" cy="1295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457200" y="4648200"/>
            <a:ext cx="8077200" cy="18573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Deception by Squatting in Cyberspace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685800" y="1219200"/>
            <a:ext cx="7315200" cy="160020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33400" y="2895600"/>
            <a:ext cx="7772400" cy="2971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Deception by Squatting in Cyberspace</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685800" y="1524000"/>
            <a:ext cx="7543800" cy="2161991"/>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85800" y="3657600"/>
            <a:ext cx="7467600" cy="106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Protection of copyright in Cyberspace </a:t>
            </a:r>
            <a:endParaRPr lang="en-US" dirty="0"/>
          </a:p>
        </p:txBody>
      </p:sp>
      <p:pic>
        <p:nvPicPr>
          <p:cNvPr id="5122" name="Picture 2"/>
          <p:cNvPicPr>
            <a:picLocks noGrp="1" noChangeAspect="1" noChangeArrowheads="1"/>
          </p:cNvPicPr>
          <p:nvPr>
            <p:ph idx="1"/>
          </p:nvPr>
        </p:nvPicPr>
        <p:blipFill>
          <a:blip r:embed="rId2"/>
          <a:srcRect/>
          <a:stretch>
            <a:fillRect/>
          </a:stretch>
        </p:blipFill>
        <p:spPr bwMode="auto">
          <a:xfrm>
            <a:off x="609600" y="1524000"/>
            <a:ext cx="7696200"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490</Words>
  <Application>Microsoft Office PowerPoint</Application>
  <PresentationFormat>On-screen Show (4:3)</PresentationFormat>
  <Paragraphs>24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MODULE-4</vt:lpstr>
      <vt:lpstr>Cyberspace</vt:lpstr>
      <vt:lpstr>Cyberspace</vt:lpstr>
      <vt:lpstr>Cyberspace</vt:lpstr>
      <vt:lpstr>Cyberspace</vt:lpstr>
      <vt:lpstr>Relevance of domain names in IPR</vt:lpstr>
      <vt:lpstr>Deception by Squatting in Cyberspace</vt:lpstr>
      <vt:lpstr>Deception by Squatting in Cyberspace</vt:lpstr>
      <vt:lpstr>Protection of copyright in Cyberspace </vt:lpstr>
      <vt:lpstr>Protection of copyright in Cyberspace </vt:lpstr>
      <vt:lpstr>Protection of copyright in Cyberspace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MODULE-1</dc:title>
  <dc:creator>Subha</dc:creator>
  <cp:lastModifiedBy>admin</cp:lastModifiedBy>
  <cp:revision>42</cp:revision>
  <dcterms:created xsi:type="dcterms:W3CDTF">2021-05-12T01:02:44Z</dcterms:created>
  <dcterms:modified xsi:type="dcterms:W3CDTF">2025-03-29T03:27:18Z</dcterms:modified>
</cp:coreProperties>
</file>