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91" r:id="rId9"/>
    <p:sldId id="288" r:id="rId10"/>
    <p:sldId id="287" r:id="rId11"/>
    <p:sldId id="290" r:id="rId12"/>
    <p:sldId id="259" r:id="rId13"/>
    <p:sldId id="278" r:id="rId14"/>
    <p:sldId id="292" r:id="rId15"/>
    <p:sldId id="293" r:id="rId16"/>
    <p:sldId id="260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76" r:id="rId27"/>
    <p:sldId id="277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72B"/>
    <a:srgbClr val="A09D00"/>
    <a:srgbClr val="00FFFF"/>
    <a:srgbClr val="FF00FF"/>
    <a:srgbClr val="663F00"/>
    <a:srgbClr val="27D5F0"/>
    <a:srgbClr val="00B2B2"/>
    <a:srgbClr val="0000FF"/>
    <a:srgbClr val="A50002"/>
    <a:srgbClr val="B41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3"/>
    <p:restoredTop sz="85512"/>
  </p:normalViewPr>
  <p:slideViewPr>
    <p:cSldViewPr snapToGrid="0" snapToObjects="1">
      <p:cViewPr>
        <p:scale>
          <a:sx n="110" d="100"/>
          <a:sy n="110" d="100"/>
        </p:scale>
        <p:origin x="62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position</a:t>
            </a:r>
          </a:p>
          <a:p>
            <a:r>
              <a:rPr lang="en-US" baseline="0" dirty="0" smtClean="0"/>
              <a:t>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9/7/17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CSCI 5922</a:t>
            </a:r>
            <a:br>
              <a:rPr lang="en-US" smtClean="0"/>
            </a:br>
            <a:r>
              <a:rPr lang="en-US" smtClean="0"/>
              <a:t>Neural </a:t>
            </a:r>
            <a:r>
              <a:rPr lang="en-US" dirty="0" smtClean="0"/>
              <a:t>Networks and Deep Learning: </a:t>
            </a:r>
            <a:br>
              <a:rPr lang="en-US" dirty="0" smtClean="0"/>
            </a:br>
            <a:r>
              <a:rPr lang="en-US" dirty="0" smtClean="0"/>
              <a:t>Learning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Mike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Department of Computer Science and</a:t>
            </a:r>
            <a:br>
              <a:rPr lang="en-US" dirty="0" smtClean="0"/>
            </a:br>
            <a:r>
              <a:rPr lang="en-US" dirty="0" smtClean="0"/>
              <a:t>Institute of Cognitive Science</a:t>
            </a:r>
            <a:br>
              <a:rPr lang="en-US" dirty="0" smtClean="0"/>
            </a:br>
            <a:r>
              <a:rPr lang="en-US" dirty="0" smtClean="0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561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4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0283" y="1508816"/>
            <a:ext cx="3799693" cy="20983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Perceptron is a device capable of computing all</a:t>
                </a:r>
                <a:br>
                  <a:rPr lang="en-US" dirty="0" smtClean="0"/>
                </a:br>
                <a:r>
                  <a:rPr lang="en-US" dirty="0" smtClean="0"/>
                  <a:t>predicates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𝚿</m:t>
                    </m:r>
                  </m:oMath>
                </a14:m>
                <a:r>
                  <a:rPr lang="en-US" dirty="0" smtClean="0"/>
                  <a:t> that are linear in  some set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𝝋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𝝋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𝝋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…}</m:t>
                    </m:r>
                  </m:oMath>
                </a14:m>
                <a:r>
                  <a:rPr lang="en-US" dirty="0" smtClean="0"/>
                  <a:t> of partial predicates</a:t>
                </a:r>
              </a:p>
              <a:p>
                <a:endParaRPr lang="en-US" dirty="0"/>
              </a:p>
              <a:p>
                <a:r>
                  <a:rPr lang="en-US" dirty="0" smtClean="0"/>
                  <a:t>Some confusion about definition. Perceptron</a:t>
                </a:r>
                <a:br>
                  <a:rPr lang="en-US" dirty="0" smtClean="0"/>
                </a:br>
                <a:r>
                  <a:rPr lang="en-US" dirty="0" smtClean="0"/>
                  <a:t>is used to refer to</a:t>
                </a:r>
              </a:p>
              <a:p>
                <a:pPr lvl="1"/>
                <a:r>
                  <a:rPr lang="en-US" dirty="0" smtClean="0"/>
                  <a:t>this architecture</a:t>
                </a:r>
              </a:p>
              <a:p>
                <a:pPr lvl="1"/>
                <a:r>
                  <a:rPr lang="en-US" dirty="0" smtClean="0"/>
                  <a:t>a binary-threshold unit</a:t>
                </a:r>
              </a:p>
              <a:p>
                <a:pPr lvl="1"/>
                <a:r>
                  <a:rPr lang="en-US" dirty="0" smtClean="0"/>
                  <a:t>a learning rule (to be described)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64" t="-1923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3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Complexity Analysis of </a:t>
            </a:r>
            <a:r>
              <a:rPr lang="en-US" dirty="0" err="1" smtClean="0"/>
              <a:t>Perceptrons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(Minsky &amp;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Papert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1969)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n 024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062" y="2257062"/>
            <a:ext cx="9962684" cy="34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5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6304" y="1165860"/>
            <a:ext cx="8059393" cy="55968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97733" y="5486400"/>
            <a:ext cx="1527964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71" dirty="0">
                <a:solidFill>
                  <a:srgbClr val="FF6600"/>
                </a:solidFill>
              </a:rPr>
              <a:t>proof?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Perceptrons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(Minsky &amp;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Papert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1969)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4" y="1371604"/>
            <a:ext cx="11176000" cy="514996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can solve low-order problems</a:t>
            </a:r>
          </a:p>
          <a:p>
            <a:pPr lvl="1"/>
            <a:r>
              <a:rPr lang="en-US" dirty="0" smtClean="0"/>
              <a:t>i.e., function depends only on combination of a few input features</a:t>
            </a:r>
          </a:p>
          <a:p>
            <a:r>
              <a:rPr lang="en-US" dirty="0" smtClean="0"/>
              <a:t>Higher-order problems result in a combinatorial explosion</a:t>
            </a:r>
          </a:p>
          <a:p>
            <a:pPr lvl="1"/>
            <a:r>
              <a:rPr lang="en-US" dirty="0" smtClean="0"/>
              <a:t>require number of intermediate units exponential in # input features</a:t>
            </a:r>
          </a:p>
          <a:p>
            <a:r>
              <a:rPr lang="en-US" dirty="0" smtClean="0"/>
              <a:t>A high order problem: translation-invariant object recognition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requires intermediate unit for every possible shape in every possible position/orientation/scale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88359" y="4431322"/>
            <a:ext cx="4815283" cy="990533"/>
            <a:chOff x="4923250" y="4431322"/>
            <a:chExt cx="4815283" cy="990533"/>
          </a:xfrm>
        </p:grpSpPr>
        <p:grpSp>
          <p:nvGrpSpPr>
            <p:cNvPr id="16" name="Group 15"/>
            <p:cNvGrpSpPr/>
            <p:nvPr/>
          </p:nvGrpSpPr>
          <p:grpSpPr>
            <a:xfrm>
              <a:off x="4923250" y="4431322"/>
              <a:ext cx="990533" cy="990533"/>
              <a:chOff x="4899804" y="-1604513"/>
              <a:chExt cx="1552754" cy="15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99804" y="-1604513"/>
                <a:ext cx="1552754" cy="1552754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010370" y="-927695"/>
                <a:ext cx="457176" cy="63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b="1" dirty="0"/>
                  <a:t>A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28033" y="4431322"/>
              <a:ext cx="990533" cy="990533"/>
              <a:chOff x="6812179" y="-1625786"/>
              <a:chExt cx="1552754" cy="155275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812179" y="-1625786"/>
                <a:ext cx="1552754" cy="1552754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36080" y="-1218390"/>
                <a:ext cx="4956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A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748000" y="4431322"/>
              <a:ext cx="990533" cy="990533"/>
              <a:chOff x="8724554" y="-1552754"/>
              <a:chExt cx="1552754" cy="15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724554" y="-1552754"/>
                <a:ext cx="1552754" cy="1552754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8301499">
                <a:off x="8893625" y="-1361667"/>
                <a:ext cx="495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2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Perceptron Learning Rule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(Rosenblatt, 1962)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Initialize</a:t>
                </a:r>
              </a:p>
              <a:p>
                <a:pPr lvl="1"/>
                <a:r>
                  <a:rPr lang="en-US" dirty="0" smtClean="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b="1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       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 smtClean="0">
                                  <a:latin typeface="Cambria Math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 smtClean="0">
                                  <a:latin typeface="Cambria Math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         </m:t>
                    </m:r>
                    <m:r>
                      <a:rPr lang="en-US" b="1" i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𝒅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           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Same as LMS!</a:t>
                </a:r>
              </a:p>
              <a:p>
                <a:pPr lvl="1"/>
                <a:r>
                  <a:rPr lang="en-US" dirty="0" smtClean="0"/>
                  <a:t>Note: no learning rate   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923" b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0116273" y="2233914"/>
            <a:ext cx="1203767" cy="1203768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99048" y="1632031"/>
            <a:ext cx="1909823" cy="868101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99048" y="2233914"/>
            <a:ext cx="1851950" cy="44174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8299048" y="2835798"/>
            <a:ext cx="1817225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299048" y="3216482"/>
            <a:ext cx="1909823" cy="868101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299048" y="3033833"/>
            <a:ext cx="1851950" cy="44174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</p:cNvCxnSpPr>
          <p:nvPr/>
        </p:nvCxnSpPr>
        <p:spPr>
          <a:xfrm>
            <a:off x="11320040" y="2835798"/>
            <a:ext cx="648183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456544" y="2232805"/>
                <a:ext cx="511679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544" y="2232805"/>
                <a:ext cx="511679" cy="569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87369" y="2517498"/>
                <a:ext cx="62754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69" y="2517498"/>
                <a:ext cx="627544" cy="569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56544" y="990600"/>
                <a:ext cx="530915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544" y="990600"/>
                <a:ext cx="530915" cy="5693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Up-Down Arrow 25"/>
          <p:cNvSpPr/>
          <p:nvPr/>
        </p:nvSpPr>
        <p:spPr>
          <a:xfrm>
            <a:off x="11581202" y="1446835"/>
            <a:ext cx="271155" cy="966487"/>
          </a:xfrm>
          <a:prstGeom prst="upDownArrow">
            <a:avLst/>
          </a:prstGeom>
          <a:solidFill>
            <a:srgbClr val="7030A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10544537" y="2675659"/>
            <a:ext cx="381964" cy="277793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91781" y="2345035"/>
                <a:ext cx="710900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81" y="2345035"/>
                <a:ext cx="710900" cy="5693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46838" y="4509502"/>
                <a:ext cx="4138056" cy="1615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31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31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100" b="1" i="1" smtClean="0">
                                  <a:solidFill>
                                    <a:srgbClr val="0F6FC6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1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mr-IN" sz="31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31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31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31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&gt;</m:t>
                                    </m:r>
                                    <m:r>
                                      <a:rPr lang="en-US" sz="3100" b="1" i="1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31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100" b="1" i="0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otherwise</m:t>
                                </m:r>
                                <m:r>
                                  <a:rPr lang="en-US" sz="31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38" y="4509502"/>
                <a:ext cx="4138056" cy="16153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Informal Proof of Perceptron Learning Rule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(Rosenblatt, 1962)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Consider case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𝒅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&gt;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Performance will only get better if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&lt;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&lt;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&gt;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Always true because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95" b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29491" y="1986221"/>
                <a:ext cx="3747628" cy="146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F6FC6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b="1" i="1" smtClean="0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1" i="1" smtClean="0">
                                  <a:solidFill>
                                    <a:srgbClr val="0F6FC6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mr-IN" sz="28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28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rgbClr val="0F6FC6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&gt;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0F6FC6"/>
                                        </a:solidFill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1" i="0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otherwise</m:t>
                                </m:r>
                                <m:r>
                                  <a:rPr lang="en-US" sz="2800" b="1" i="1" smtClean="0">
                                    <a:solidFill>
                                      <a:srgbClr val="0F6FC6"/>
                                    </a:solidFill>
                                    <a:latin typeface="Cambria Math" charset="0"/>
                                  </a:rPr>
                                  <m:t>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0F6FC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91" y="1986221"/>
                <a:ext cx="3747628" cy="1467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29491" y="3835191"/>
                <a:ext cx="5368136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𝚫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8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𝒅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       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𝒅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and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𝒅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91" y="3835191"/>
                <a:ext cx="5368136" cy="168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9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Perceptron learning rule succeeds if the data are linearly separable</a:t>
            </a:r>
            <a:endParaRPr lang="en-US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must exist that can separate positive and negative examples</a:t>
            </a:r>
          </a:p>
          <a:p>
            <a:pPr lvl="1"/>
            <a:r>
              <a:rPr lang="en-US" dirty="0" smtClean="0"/>
              <a:t>perceptron weights define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4" name="Picture 3" descr="nn 026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603" y="3541853"/>
            <a:ext cx="9948793" cy="31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Major issue with perceptron architecture: we must</a:t>
            </a:r>
            <a:br>
              <a:rPr lang="en-US" dirty="0" smtClean="0"/>
            </a:br>
            <a:r>
              <a:rPr lang="en-US" dirty="0" smtClean="0"/>
              <a:t>specify the hidden representation</a:t>
            </a:r>
          </a:p>
          <a:p>
            <a:pPr lvl="1"/>
            <a:r>
              <a:rPr lang="en-US" dirty="0" smtClean="0"/>
              <a:t>Exponential #  hidden can always solve problem</a:t>
            </a:r>
          </a:p>
          <a:p>
            <a:pPr lvl="1"/>
            <a:r>
              <a:rPr lang="en-US" dirty="0" smtClean="0"/>
              <a:t>But leads to large network + poor generalization</a:t>
            </a:r>
          </a:p>
          <a:p>
            <a:r>
              <a:rPr lang="en-US" dirty="0" smtClean="0"/>
              <a:t>With domain knowledge, we could pick an appropriate hidden representation.</a:t>
            </a:r>
          </a:p>
          <a:p>
            <a:r>
              <a:rPr lang="en-US" dirty="0" smtClean="0"/>
              <a:t>Alternative: learn hidden representation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Where does training signal come from?</a:t>
            </a:r>
          </a:p>
          <a:p>
            <a:pPr lvl="1"/>
            <a:r>
              <a:rPr lang="en-US" dirty="0" smtClean="0"/>
              <a:t>Teacher specifies desired </a:t>
            </a:r>
            <a:r>
              <a:rPr lang="en-US" i="1" dirty="0" smtClean="0"/>
              <a:t>outputs</a:t>
            </a:r>
            <a:r>
              <a:rPr lang="en-US" dirty="0" smtClean="0"/>
              <a:t>, not desired </a:t>
            </a:r>
            <a:r>
              <a:rPr lang="en-US" i="1" dirty="0" smtClean="0"/>
              <a:t>hidden </a:t>
            </a:r>
            <a:r>
              <a:rPr lang="en-US" dirty="0" smtClean="0"/>
              <a:t>unit activities.</a:t>
            </a:r>
            <a:endParaRPr lang="en-US" dirty="0"/>
          </a:p>
        </p:txBody>
      </p:sp>
      <p:pic>
        <p:nvPicPr>
          <p:cNvPr id="4" name="Picture 3" descr="nn 02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3805" y="1776718"/>
            <a:ext cx="4313238" cy="13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8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12" y="0"/>
            <a:ext cx="6779016" cy="4831976"/>
          </a:xfrm>
          <a:prstGeom prst="rect">
            <a:avLst/>
          </a:prstGeom>
        </p:spPr>
      </p:pic>
      <p:pic>
        <p:nvPicPr>
          <p:cNvPr id="3" name="Picture 2" descr="nn 028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8182" y="2043952"/>
            <a:ext cx="8865206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33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337" y="887506"/>
            <a:ext cx="7377327" cy="55070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 For Simple Net With </a:t>
            </a:r>
            <a:r>
              <a:rPr lang="en-US" smtClean="0"/>
              <a:t>Sigmoid Nonlinearity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learning rules</a:t>
            </a:r>
          </a:p>
          <a:p>
            <a:pPr lvl="1"/>
            <a:r>
              <a:rPr lang="en-US" dirty="0" err="1" smtClean="0"/>
              <a:t>Hebbian</a:t>
            </a:r>
            <a:r>
              <a:rPr lang="en-US" dirty="0" smtClean="0"/>
              <a:t> learning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/>
              <a:t>LMS (delta rule)                </a:t>
            </a:r>
            <a:r>
              <a:rPr lang="en-US" dirty="0" smtClean="0">
                <a:solidFill>
                  <a:srgbClr val="7E9632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25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n 030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89333" cy="6516114"/>
          </a:xfrm>
          <a:prstGeom prst="rect">
            <a:avLst/>
          </a:prstGeom>
        </p:spPr>
      </p:pic>
      <p:pic>
        <p:nvPicPr>
          <p:cNvPr id="4" name="Picture 3" descr="nn 030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001" y="4538133"/>
            <a:ext cx="7489999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-0.01227 L -0.06315 -0.084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3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541540" cy="4216400"/>
          </a:xfrm>
          <a:prstGeom prst="rect">
            <a:avLst/>
          </a:prstGeom>
        </p:spPr>
      </p:pic>
      <p:pic>
        <p:nvPicPr>
          <p:cNvPr id="3" name="Picture 2" descr="nn 031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3199" y="0"/>
            <a:ext cx="6908801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5508 -0.056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32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933" y="0"/>
            <a:ext cx="10058399" cy="68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Nonlinearities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</a:t>
            </a:r>
          </a:p>
          <a:p>
            <a:pPr lvl="1"/>
            <a:r>
              <a:rPr lang="en-US" dirty="0" smtClean="0"/>
              <a:t>A network with a linear hidden layer has no more functionality than a network with no hidden layer (i.e., direct connections from input to output)</a:t>
            </a:r>
          </a:p>
          <a:p>
            <a:pPr lvl="1"/>
            <a:r>
              <a:rPr lang="en-US" dirty="0" smtClean="0"/>
              <a:t>For example, a network with a linear hidden layer cannot learn XOR</a:t>
            </a:r>
            <a:endParaRPr lang="en-US" dirty="0"/>
          </a:p>
        </p:txBody>
      </p:sp>
      <p:pic>
        <p:nvPicPr>
          <p:cNvPr id="4" name="Picture 3" descr="Untitl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7189" y="4691334"/>
            <a:ext cx="1792941" cy="1916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1888" y="5910949"/>
            <a:ext cx="346570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5" b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4887" y="-369100"/>
            <a:ext cx="184731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35" b="1" dirty="0">
              <a:solidFill>
                <a:srgbClr val="0F6F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888" y="5267676"/>
            <a:ext cx="351378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5" b="1" dirty="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3330" y="4571659"/>
            <a:ext cx="324128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5" b="1" dirty="0">
                <a:solidFill>
                  <a:srgbClr val="008000"/>
                </a:solidFill>
              </a:rPr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5092" y="5548806"/>
            <a:ext cx="502061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5" b="1" dirty="0">
                <a:solidFill>
                  <a:srgbClr val="008000"/>
                </a:solidFill>
              </a:rPr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7821" y="4916336"/>
            <a:ext cx="391454" cy="513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5" b="1" dirty="0">
                <a:solidFill>
                  <a:srgbClr val="008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9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33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7230533" cy="5253949"/>
          </a:xfrm>
          <a:prstGeom prst="rect">
            <a:avLst/>
          </a:prstGeom>
        </p:spPr>
      </p:pic>
      <p:pic>
        <p:nvPicPr>
          <p:cNvPr id="3" name="Picture 2" descr="nn 033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8483" y="3496733"/>
            <a:ext cx="7173517" cy="33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07421 -0.0967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34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933" y="329867"/>
            <a:ext cx="7078134" cy="6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n 034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879" y="287867"/>
            <a:ext cx="10619515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4767" y="160868"/>
            <a:ext cx="6551271" cy="1544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541" y="1817708"/>
            <a:ext cx="8231349" cy="5040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" y="3507129"/>
            <a:ext cx="16114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rgbClr val="00B050"/>
                </a:solidFill>
                <a:latin typeface="+mn-lt"/>
              </a:rPr>
              <a:t>person 1</a:t>
            </a:r>
          </a:p>
          <a:p>
            <a:pPr algn="ctr"/>
            <a:r>
              <a:rPr lang="en-US" sz="3100" b="1" dirty="0" smtClean="0">
                <a:solidFill>
                  <a:srgbClr val="00B050"/>
                </a:solidFill>
              </a:rPr>
              <a:t>units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3995" y="4433103"/>
            <a:ext cx="11439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F6FC6"/>
                </a:solidFill>
              </a:rPr>
              <a:t>branch: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+ = left;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– = right</a:t>
            </a:r>
            <a:endParaRPr lang="en-US" sz="2200" b="1" dirty="0">
              <a:solidFill>
                <a:srgbClr val="0F6F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3510" y="2737688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F6FC6"/>
                </a:solidFill>
              </a:rPr>
              <a:t>English/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Italian</a:t>
            </a:r>
            <a:endParaRPr lang="en-US" sz="2200" b="1" dirty="0">
              <a:solidFill>
                <a:srgbClr val="0F6FC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5542" y="3768605"/>
            <a:ext cx="1501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F6FC6"/>
                </a:solidFill>
              </a:rPr>
              <a:t>Generation</a:t>
            </a:r>
            <a:endParaRPr lang="en-US" sz="2200" b="1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7283" y="1322569"/>
            <a:ext cx="9156700" cy="468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2092" y="4138712"/>
            <a:ext cx="1625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F6FC6"/>
                </a:solidFill>
              </a:rPr>
              <a:t>relative age: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+ = younger,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– = 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1255" y="4138712"/>
            <a:ext cx="1308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F6FC6"/>
                </a:solidFill>
              </a:rPr>
              <a:t>gender of</a:t>
            </a:r>
          </a:p>
          <a:p>
            <a:r>
              <a:rPr lang="en-US" sz="2200" b="1" dirty="0" smtClean="0">
                <a:solidFill>
                  <a:srgbClr val="0F6FC6"/>
                </a:solidFill>
              </a:rPr>
              <a:t>person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340" y="2743197"/>
            <a:ext cx="215642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rgbClr val="00B050"/>
                </a:solidFill>
                <a:latin typeface="+mn-lt"/>
              </a:rPr>
              <a:t>relationship</a:t>
            </a:r>
          </a:p>
          <a:p>
            <a:pPr algn="ctr"/>
            <a:r>
              <a:rPr lang="en-US" sz="3100" b="1" dirty="0" smtClean="0">
                <a:solidFill>
                  <a:srgbClr val="00B050"/>
                </a:solidFill>
              </a:rPr>
              <a:t>units</a:t>
            </a:r>
            <a:endParaRPr lang="en-US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Hebb</a:t>
            </a:r>
            <a:r>
              <a:rPr lang="en-US" dirty="0" smtClean="0"/>
              <a:t> learning rule, input patterns must be orthogonal to one another.</a:t>
            </a:r>
          </a:p>
          <a:p>
            <a:r>
              <a:rPr lang="en-US" dirty="0" smtClean="0"/>
              <a:t>If input vector has </a:t>
            </a:r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elements, then at most </a:t>
            </a:r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arbitrary associations can be learned.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Delta Rule (LMS Algorithm)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guarantee learnability, input patterns must be linearly independent of one another.</a:t>
            </a:r>
          </a:p>
          <a:p>
            <a:pPr lvl="1"/>
            <a:r>
              <a:rPr lang="en-US" dirty="0" smtClean="0"/>
              <a:t>Weaker constraint than </a:t>
            </a:r>
            <a:r>
              <a:rPr lang="en-US" dirty="0" err="1" smtClean="0"/>
              <a:t>orthogonality</a:t>
            </a:r>
            <a:r>
              <a:rPr lang="en-US" dirty="0"/>
              <a:t> </a:t>
            </a:r>
            <a:r>
              <a:rPr lang="en-US" dirty="0" smtClean="0"/>
              <a:t>-&gt; LMS is more powerful algorithm than </a:t>
            </a:r>
            <a:r>
              <a:rPr lang="en-US" dirty="0" err="1" smtClean="0"/>
              <a:t>Hebbian</a:t>
            </a:r>
            <a:r>
              <a:rPr lang="en-US" dirty="0" smtClean="0"/>
              <a:t> learning.</a:t>
            </a:r>
          </a:p>
          <a:p>
            <a:pPr lvl="2"/>
            <a:r>
              <a:rPr lang="en-US" dirty="0" smtClean="0"/>
              <a:t>What’s the downside of LMS relative to </a:t>
            </a: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</a:p>
          <a:p>
            <a:pPr lvl="1"/>
            <a:r>
              <a:rPr lang="en-US" dirty="0" smtClean="0"/>
              <a:t>If input vector has </a:t>
            </a:r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elements, then at most </a:t>
            </a:r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associations can be learned.</a:t>
            </a:r>
          </a:p>
        </p:txBody>
      </p:sp>
    </p:spTree>
    <p:extLst>
      <p:ext uri="{BB962C8B-B14F-4D97-AF65-F5344CB8AC3E}">
        <p14:creationId xmlns:p14="http://schemas.microsoft.com/office/powerpoint/2010/main" val="19014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Linear Dependence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both </a:t>
            </a:r>
            <a:r>
              <a:rPr lang="en-US" dirty="0" err="1" smtClean="0"/>
              <a:t>Hebbian</a:t>
            </a:r>
            <a:r>
              <a:rPr lang="en-US" dirty="0" smtClean="0"/>
              <a:t> learning and LMS, more than </a:t>
            </a:r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associations can be learned if one association is a linear combination of the others.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30000" dirty="0" smtClean="0"/>
              <a:t>(3) </a:t>
            </a:r>
            <a:r>
              <a:rPr lang="en-US" dirty="0" smtClean="0"/>
              <a:t>= x</a:t>
            </a:r>
            <a:r>
              <a:rPr lang="en-US" baseline="30000" dirty="0" smtClean="0"/>
              <a:t>(1)</a:t>
            </a:r>
            <a:r>
              <a:rPr lang="en-US" dirty="0" smtClean="0"/>
              <a:t> + 2 x</a:t>
            </a:r>
            <a:r>
              <a:rPr lang="en-US" baseline="30000" dirty="0" smtClean="0"/>
              <a:t>(2)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</a:t>
            </a:r>
            <a:r>
              <a:rPr lang="en-US" baseline="30000" dirty="0" smtClean="0"/>
              <a:t>(3)</a:t>
            </a:r>
            <a:r>
              <a:rPr lang="en-US" dirty="0" smtClean="0"/>
              <a:t> = d</a:t>
            </a:r>
            <a:r>
              <a:rPr lang="en-US" baseline="30000" dirty="0" smtClean="0"/>
              <a:t>(1)</a:t>
            </a:r>
            <a:r>
              <a:rPr lang="en-US" dirty="0" smtClean="0"/>
              <a:t> + 2 d</a:t>
            </a:r>
            <a:r>
              <a:rPr lang="en-US" baseline="30000" dirty="0" smtClean="0"/>
              <a:t>(2)</a:t>
            </a:r>
          </a:p>
          <a:p>
            <a:r>
              <a:rPr lang="en-US" dirty="0" smtClean="0"/>
              <a:t>Property of linear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137648" y="2475830"/>
          <a:ext cx="5916704" cy="15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76"/>
                <a:gridCol w="1479176"/>
                <a:gridCol w="1479176"/>
                <a:gridCol w="1479176"/>
              </a:tblGrid>
              <a:tr h="555364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example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#</a:t>
                      </a:r>
                      <a:endParaRPr lang="en-US" sz="1600" baseline="-250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baseline="-250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baseline="-250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desired output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.4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.6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-.6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-.4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+1</a:t>
                      </a:r>
                    </a:p>
                  </a:txBody>
                  <a:tcPr marL="80682" marR="80682" marT="40341" marB="40341"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-.8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-.2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+1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Perils Of Linear Interpolation</a:t>
            </a:r>
            <a:endParaRPr lang="en-US" dirty="0"/>
          </a:p>
        </p:txBody>
      </p:sp>
      <p:pic>
        <p:nvPicPr>
          <p:cNvPr id="4" name="Content Placeholder 3" descr="Flush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557" r="-3255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635623" y="3218329"/>
            <a:ext cx="2286001" cy="744071"/>
          </a:xfrm>
          <a:prstGeom prst="rect">
            <a:avLst/>
          </a:prstGeom>
          <a:solidFill>
            <a:srgbClr val="7F772B"/>
          </a:solidFill>
          <a:ln w="50800">
            <a:solidFill>
              <a:srgbClr val="7F7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2759" y="1022816"/>
            <a:ext cx="6846482" cy="58351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Layer of </a:t>
            </a:r>
            <a:r>
              <a:rPr lang="en-US" i="1" dirty="0" smtClean="0"/>
              <a:t>Intermediate</a:t>
            </a:r>
            <a:r>
              <a:rPr lang="en-US" dirty="0" smtClean="0"/>
              <a:t> or </a:t>
            </a:r>
            <a:r>
              <a:rPr lang="en-US" i="1" dirty="0" smtClean="0"/>
              <a:t>Hidden</a:t>
            </a:r>
            <a:r>
              <a:rPr lang="en-US" dirty="0" smtClean="0"/>
              <a:t>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learning rules for linear models</a:t>
            </a:r>
          </a:p>
          <a:p>
            <a:pPr lvl="1"/>
            <a:r>
              <a:rPr lang="en-US" dirty="0" err="1" smtClean="0"/>
              <a:t>Hebbian</a:t>
            </a:r>
            <a:r>
              <a:rPr lang="en-US" dirty="0" smtClean="0"/>
              <a:t> learning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/>
              <a:t>LMS (delta rule)			</a:t>
            </a:r>
            <a:r>
              <a:rPr lang="en-US" dirty="0" smtClean="0">
                <a:solidFill>
                  <a:srgbClr val="7E9632"/>
                </a:solidFill>
              </a:rPr>
              <a:t>regression</a:t>
            </a:r>
            <a:endParaRPr lang="en-US" dirty="0">
              <a:solidFill>
                <a:srgbClr val="7E9632"/>
              </a:solidFill>
            </a:endParaRPr>
          </a:p>
          <a:p>
            <a:r>
              <a:rPr lang="en-US" dirty="0" smtClean="0"/>
              <a:t>Nonlinear model</a:t>
            </a:r>
            <a:endParaRPr lang="en-US" dirty="0" smtClean="0">
              <a:solidFill>
                <a:srgbClr val="7E9632"/>
              </a:solidFill>
            </a:endParaRPr>
          </a:p>
          <a:p>
            <a:pPr lvl="1"/>
            <a:r>
              <a:rPr lang="en-US" dirty="0" smtClean="0"/>
              <a:t>Perceptron learning rule	</a:t>
            </a:r>
            <a:r>
              <a:rPr lang="en-US" dirty="0" smtClean="0">
                <a:solidFill>
                  <a:srgbClr val="7E9632"/>
                </a:solidFill>
              </a:rPr>
              <a:t>classification</a:t>
            </a:r>
            <a:endParaRPr lang="en-US" dirty="0">
              <a:solidFill>
                <a:srgbClr val="7E96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n 024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0870" y="1143000"/>
            <a:ext cx="8570260" cy="57164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508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80355</TotalTime>
  <Words>446</Words>
  <Application>Microsoft Macintosh PowerPoint</Application>
  <PresentationFormat>Widescreen</PresentationFormat>
  <Paragraphs>136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CSCI 5922 Neural Networks and Deep Learning:  Learning 2</vt:lpstr>
      <vt:lpstr>Review</vt:lpstr>
      <vt:lpstr>Limitations of Hebbian Learning</vt:lpstr>
      <vt:lpstr>Limitations of Delta Rule (LMS Algorithm)</vt:lpstr>
      <vt:lpstr>Exploiting Linear Dependence</vt:lpstr>
      <vt:lpstr>The Perils Of Linear Interpolation</vt:lpstr>
      <vt:lpstr>Adding a Layer of Intermediate or Hidden Units</vt:lpstr>
      <vt:lpstr>Where We’re Going</vt:lpstr>
      <vt:lpstr>Perceptron Architecture</vt:lpstr>
      <vt:lpstr>Perceptron</vt:lpstr>
      <vt:lpstr>Computational Complexity Analysis of Perceptrons (Minsky &amp; Papert, 1969)</vt:lpstr>
      <vt:lpstr>Limitations of Perceptrons (Minsky &amp; Papert, 1969)</vt:lpstr>
      <vt:lpstr>Limitations of Perceptrons</vt:lpstr>
      <vt:lpstr>Perceptron Learning Rule (Rosenblatt, 1962)</vt:lpstr>
      <vt:lpstr>Informal Proof of Perceptron Learning Rule (Rosenblatt, 1962)</vt:lpstr>
      <vt:lpstr>Linear Separability</vt:lpstr>
      <vt:lpstr>Hidden Representations</vt:lpstr>
      <vt:lpstr>PowerPoint Presentation</vt:lpstr>
      <vt:lpstr>Error Surface For Simple Net With Sigmoid Nonlinearity</vt:lpstr>
      <vt:lpstr>PowerPoint Presentation</vt:lpstr>
      <vt:lpstr>PowerPoint Presentation</vt:lpstr>
      <vt:lpstr>PowerPoint Presentation</vt:lpstr>
      <vt:lpstr>Why Are Nonlinearities Necessary?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3804</cp:revision>
  <cp:lastPrinted>2016-03-26T19:02:22Z</cp:lastPrinted>
  <dcterms:created xsi:type="dcterms:W3CDTF">2015-11-30T16:35:29Z</dcterms:created>
  <dcterms:modified xsi:type="dcterms:W3CDTF">2017-09-07T17:27:28Z</dcterms:modified>
  <cp:category/>
</cp:coreProperties>
</file>