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4094" r:id="rId4"/>
  </p:sldMasterIdLst>
  <p:notesMasterIdLst>
    <p:notesMasterId r:id="rId22"/>
  </p:notesMasterIdLst>
  <p:handoutMasterIdLst>
    <p:handoutMasterId r:id="rId23"/>
  </p:handoutMasterIdLst>
  <p:sldIdLst>
    <p:sldId id="262" r:id="rId5"/>
    <p:sldId id="274" r:id="rId6"/>
    <p:sldId id="275" r:id="rId7"/>
    <p:sldId id="264" r:id="rId8"/>
    <p:sldId id="265" r:id="rId9"/>
    <p:sldId id="266" r:id="rId10"/>
    <p:sldId id="267" r:id="rId11"/>
    <p:sldId id="268" r:id="rId12"/>
    <p:sldId id="269" r:id="rId13"/>
    <p:sldId id="270" r:id="rId14"/>
    <p:sldId id="276" r:id="rId15"/>
    <p:sldId id="280" r:id="rId16"/>
    <p:sldId id="271" r:id="rId17"/>
    <p:sldId id="278" r:id="rId18"/>
    <p:sldId id="277"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A0B"/>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pPr/>
              <a:t>2/18/2022</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pPr/>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pPr/>
              <a:t>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pPr/>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57F1E4F-1CFF-5643-939E-217C01CDF565}" type="slidenum">
              <a:rPr lang="en-US" smtClean="0"/>
              <a:pPr/>
              <a:t>‹#›</a:t>
            </a:fld>
            <a:endParaRPr lang="en-US" dirty="0"/>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B61BEF0D-F0BB-DE4B-95CE-6DB70DBA9567}" type="datetimeFigureOut">
              <a:rPr lang="en-US" smtClean="0"/>
              <a:pPr/>
              <a:t>2/18/2022</a:t>
            </a:fld>
            <a:endParaRPr lang="en-US" dirty="0"/>
          </a:p>
        </p:txBody>
      </p:sp>
      <p:sp>
        <p:nvSpPr>
          <p:cNvPr id="6" name="Footer Placeholder 5"/>
          <p:cNvSpPr>
            <a:spLocks noGrp="1"/>
          </p:cNvSpPr>
          <p:nvPr>
            <p:ph type="ftr" sz="quarter" idx="11"/>
          </p:nvPr>
        </p:nvSpPr>
        <p:spPr>
          <a:xfrm>
            <a:off x="1219200" y="55499"/>
            <a:ext cx="7416800" cy="365125"/>
          </a:xfrm>
        </p:spPr>
        <p:txBody>
          <a:bodyPr/>
          <a:lstStyle/>
          <a:p>
            <a:endParaRPr lang="en-US" dirty="0"/>
          </a:p>
        </p:txBody>
      </p:sp>
      <p:sp>
        <p:nvSpPr>
          <p:cNvPr id="7" name="Slide Number Placeholder 6"/>
          <p:cNvSpPr>
            <a:spLocks noGrp="1"/>
          </p:cNvSpPr>
          <p:nvPr>
            <p:ph type="sldNum" sz="quarter" idx="12"/>
          </p:nvPr>
        </p:nvSpPr>
        <p:spPr>
          <a:xfrm>
            <a:off x="11480800" y="55499"/>
            <a:ext cx="609600" cy="365125"/>
          </a:xfrm>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B61BEF0D-F0BB-DE4B-95CE-6DB70DBA9567}" type="datetimeFigureOut">
              <a:rPr lang="en-US" smtClean="0"/>
              <a:pPr/>
              <a:t>2/18/2022</a:t>
            </a:fld>
            <a:endParaRPr lang="en-US" dirty="0"/>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ccancollege.ac.in/Default.aspx"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15000" b="-15000"/>
          </a:stretch>
        </a:blipFill>
        <a:effectLst/>
      </p:bgPr>
    </p:bg>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15887"/>
            <a:ext cx="5615963"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b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endPar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b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endPar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hlinkClick r:id="rId3"/>
              </a:rPr>
              <a:t>  </a:t>
            </a:r>
            <a:br>
              <a:rPr kumimoji="0" lang="en-US" altLang="en-US" sz="15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endPar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966652" y="4689565"/>
            <a:ext cx="651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26979"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378824" y="676941"/>
            <a:ext cx="6570616"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b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endPar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b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endPar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hlinkClick r:id="rId3"/>
              </a:rPr>
              <a:t>  </a:t>
            </a:r>
            <a:br>
              <a:rPr kumimoji="0" lang="en-US" altLang="en-US" sz="1500" b="0" i="0" u="none" strike="noStrike" cap="none" normalizeH="0" baseline="0" dirty="0">
                <a:ln>
                  <a:noFill/>
                </a:ln>
                <a:solidFill>
                  <a:srgbClr val="424242"/>
                </a:solidFill>
                <a:effectLst/>
                <a:latin typeface="Arial" panose="020B0604020202020204" pitchFamily="34" charset="0"/>
                <a:cs typeface="Arial" panose="020B0604020202020204" pitchFamily="34" charset="0"/>
              </a:rPr>
            </a:br>
            <a:endPar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900" b="0" i="0" u="none" strike="noStrike" cap="none" normalizeH="0" baseline="0" dirty="0">
              <a:ln>
                <a:noFill/>
              </a:ln>
              <a:solidFill>
                <a:srgbClr val="424242"/>
              </a:solidFill>
              <a:effectLst/>
              <a:latin typeface="Arial" panose="020B0604020202020204" pitchFamily="34" charset="0"/>
              <a:cs typeface="Arial" panose="020B0604020202020204" pitchFamily="34" charset="0"/>
            </a:endParaRPr>
          </a:p>
        </p:txBody>
      </p:sp>
      <p:sp>
        <p:nvSpPr>
          <p:cNvPr id="8" name="TextBox 7"/>
          <p:cNvSpPr txBox="1"/>
          <p:nvPr/>
        </p:nvSpPr>
        <p:spPr>
          <a:xfrm>
            <a:off x="5721531" y="4689565"/>
            <a:ext cx="5718267" cy="646331"/>
          </a:xfrm>
          <a:prstGeom prst="rect">
            <a:avLst/>
          </a:prstGeom>
          <a:noFill/>
        </p:spPr>
        <p:txBody>
          <a:bodyPr wrap="square" rtlCol="0">
            <a:spAutoFit/>
          </a:bodyPr>
          <a:lstStyle/>
          <a:p>
            <a:r>
              <a:rPr lang="en-US" dirty="0"/>
              <a:t> </a:t>
            </a:r>
          </a:p>
          <a:p>
            <a:endParaRPr lang="en-US" dirty="0"/>
          </a:p>
        </p:txBody>
      </p:sp>
      <p:sp>
        <p:nvSpPr>
          <p:cNvPr id="9" name="TextBox 8"/>
          <p:cNvSpPr txBox="1"/>
          <p:nvPr/>
        </p:nvSpPr>
        <p:spPr>
          <a:xfrm>
            <a:off x="2543695" y="4139737"/>
            <a:ext cx="8878285" cy="1754326"/>
          </a:xfrm>
          <a:prstGeom prst="rect">
            <a:avLst/>
          </a:prstGeom>
          <a:noFill/>
        </p:spPr>
        <p:txBody>
          <a:bodyPr wrap="square" rtlCol="0">
            <a:spAutoFit/>
          </a:bodyPr>
          <a:lstStyle/>
          <a:p>
            <a:r>
              <a:rPr lang="en-US" sz="2400" dirty="0">
                <a:latin typeface="Times New Roman" pitchFamily="18" charset="0"/>
                <a:cs typeface="Times New Roman" pitchFamily="18" charset="0"/>
              </a:rPr>
              <a:t> Department of Computer Science Engineering</a:t>
            </a: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Deccan College of Engineering and Technology </a:t>
            </a:r>
          </a:p>
          <a:p>
            <a:r>
              <a:rPr lang="en-US" sz="2400" dirty="0">
                <a:latin typeface="Times New Roman" pitchFamily="18" charset="0"/>
                <a:cs typeface="Times New Roman" pitchFamily="18" charset="0"/>
              </a:rPr>
              <a:t>(Affiliated to </a:t>
            </a:r>
            <a:r>
              <a:rPr lang="en-US" sz="2400" dirty="0" err="1">
                <a:latin typeface="Times New Roman" pitchFamily="18" charset="0"/>
                <a:cs typeface="Times New Roman" pitchFamily="18" charset="0"/>
              </a:rPr>
              <a:t>Osmania</a:t>
            </a:r>
            <a:r>
              <a:rPr lang="en-US" sz="2400" dirty="0">
                <a:latin typeface="Times New Roman" pitchFamily="18" charset="0"/>
                <a:cs typeface="Times New Roman" pitchFamily="18" charset="0"/>
              </a:rPr>
              <a:t> University)  Hyderabad </a:t>
            </a:r>
          </a:p>
          <a:p>
            <a:endParaRPr lang="en-US" dirty="0"/>
          </a:p>
          <a:p>
            <a:endParaRPr lang="en-US" dirty="0"/>
          </a:p>
        </p:txBody>
      </p:sp>
      <p:sp>
        <p:nvSpPr>
          <p:cNvPr id="62466" name="AutoShape 2" descr="DECCAN COLLEGE OF ENGINEERING AND TECHNOLOGY HYDERABAD Reviews | Address |  Phone Number | Cour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2468" name="AutoShape 4" descr="DECCAN COLLEGE OF ENGINEERING AND TECHNOLOGY HYDERABAD Reviews | Address |  Phone Number | Cour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2470" name="Picture 6" descr="Osmania University - Wikipedia"/>
          <p:cNvPicPr>
            <a:picLocks noChangeAspect="1" noChangeArrowheads="1"/>
          </p:cNvPicPr>
          <p:nvPr/>
        </p:nvPicPr>
        <p:blipFill>
          <a:blip r:embed="rId4"/>
          <a:srcRect/>
          <a:stretch>
            <a:fillRect/>
          </a:stretch>
        </p:blipFill>
        <p:spPr bwMode="auto">
          <a:xfrm>
            <a:off x="3735938" y="1105592"/>
            <a:ext cx="3795393" cy="3090763"/>
          </a:xfrm>
          <a:prstGeom prst="rect">
            <a:avLst/>
          </a:prstGeom>
          <a:noFill/>
        </p:spPr>
      </p:pic>
    </p:spTree>
    <p:extLst>
      <p:ext uri="{BB962C8B-B14F-4D97-AF65-F5344CB8AC3E}">
        <p14:creationId xmlns:p14="http://schemas.microsoft.com/office/powerpoint/2010/main" val="258307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88000"/>
          </a:schemeClr>
        </a:solidFill>
        <a:effectLst/>
      </p:bgPr>
    </p:bg>
    <p:spTree>
      <p:nvGrpSpPr>
        <p:cNvPr id="1" name=""/>
        <p:cNvGrpSpPr/>
        <p:nvPr/>
      </p:nvGrpSpPr>
      <p:grpSpPr>
        <a:xfrm>
          <a:off x="0" y="0"/>
          <a:ext cx="0" cy="0"/>
          <a:chOff x="0" y="0"/>
          <a:chExt cx="0" cy="0"/>
        </a:xfrm>
      </p:grpSpPr>
      <p:sp>
        <p:nvSpPr>
          <p:cNvPr id="5" name="TextBox 4"/>
          <p:cNvSpPr txBox="1"/>
          <p:nvPr/>
        </p:nvSpPr>
        <p:spPr>
          <a:xfrm>
            <a:off x="2776451" y="698269"/>
            <a:ext cx="7173883"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b="1" dirty="0">
                <a:latin typeface="Times New Roman" pitchFamily="18" charset="0"/>
                <a:cs typeface="Times New Roman" pitchFamily="18" charset="0"/>
              </a:rPr>
              <a:t>MODULE-2  HOME PAGE</a:t>
            </a:r>
          </a:p>
        </p:txBody>
      </p:sp>
      <p:pic>
        <p:nvPicPr>
          <p:cNvPr id="1026" name="Picture 2"/>
          <p:cNvPicPr>
            <a:picLocks noChangeAspect="1" noChangeArrowheads="1"/>
          </p:cNvPicPr>
          <p:nvPr/>
        </p:nvPicPr>
        <p:blipFill>
          <a:blip r:embed="rId2"/>
          <a:srcRect/>
          <a:stretch>
            <a:fillRect/>
          </a:stretch>
        </p:blipFill>
        <p:spPr bwMode="auto">
          <a:xfrm>
            <a:off x="2072640" y="1511616"/>
            <a:ext cx="8366760" cy="4706303"/>
          </a:xfrm>
          <a:prstGeom prst="rect">
            <a:avLst/>
          </a:prstGeom>
          <a:noFill/>
          <a:ln w="9525">
            <a:noFill/>
            <a:miter lim="800000"/>
            <a:headEnd/>
            <a:tailEnd/>
          </a:ln>
          <a:effectLst/>
        </p:spPr>
      </p:pic>
    </p:spTree>
    <p:extLst>
      <p:ext uri="{BB962C8B-B14F-4D97-AF65-F5344CB8AC3E}">
        <p14:creationId xmlns:p14="http://schemas.microsoft.com/office/powerpoint/2010/main" val="287673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58000"/>
          </a:schemeClr>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54217" y="1005389"/>
            <a:ext cx="9692640" cy="5595938"/>
          </a:xfrm>
          <a:prstGeom prst="rect">
            <a:avLst/>
          </a:prstGeom>
          <a:noFill/>
          <a:ln w="9525">
            <a:noFill/>
            <a:miter lim="800000"/>
            <a:headEnd/>
            <a:tailEnd/>
          </a:ln>
          <a:effectLst/>
        </p:spPr>
      </p:pic>
      <p:sp>
        <p:nvSpPr>
          <p:cNvPr id="4" name="TextBox 3"/>
          <p:cNvSpPr txBox="1"/>
          <p:nvPr/>
        </p:nvSpPr>
        <p:spPr>
          <a:xfrm>
            <a:off x="3465095" y="417094"/>
            <a:ext cx="5309936" cy="46166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400" b="1" dirty="0">
                <a:latin typeface="Times New Roman" pitchFamily="18" charset="0"/>
                <a:cs typeface="Times New Roman" pitchFamily="18" charset="0"/>
              </a:rPr>
              <a:t>    MODULE-3    ABOUT US PAGE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83000"/>
          </a:schemeClr>
        </a:soli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35241" y="1427747"/>
            <a:ext cx="9684204" cy="5189622"/>
          </a:xfrm>
          <a:prstGeom prst="rect">
            <a:avLst/>
          </a:prstGeom>
          <a:noFill/>
          <a:ln w="9525">
            <a:noFill/>
            <a:miter lim="800000"/>
            <a:headEnd/>
            <a:tailEnd/>
          </a:ln>
          <a:effectLst/>
        </p:spPr>
      </p:pic>
      <p:sp>
        <p:nvSpPr>
          <p:cNvPr id="3" name="TextBox 2"/>
          <p:cNvSpPr txBox="1"/>
          <p:nvPr/>
        </p:nvSpPr>
        <p:spPr>
          <a:xfrm>
            <a:off x="2615738" y="648248"/>
            <a:ext cx="70104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b="1" dirty="0">
                <a:latin typeface="Times New Roman" pitchFamily="18" charset="0"/>
                <a:cs typeface="Times New Roman" pitchFamily="18" charset="0"/>
              </a:rPr>
              <a:t>          MODULE-4     ADD APPOINTMENT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83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1969" y="1654234"/>
            <a:ext cx="9341767" cy="4896195"/>
          </a:xfrm>
          <a:prstGeom prst="rect">
            <a:avLst/>
          </a:prstGeom>
        </p:spPr>
      </p:pic>
      <p:sp>
        <p:nvSpPr>
          <p:cNvPr id="4" name="TextBox 3"/>
          <p:cNvSpPr txBox="1"/>
          <p:nvPr/>
        </p:nvSpPr>
        <p:spPr>
          <a:xfrm>
            <a:off x="3280902" y="822960"/>
            <a:ext cx="6513095"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400" b="1" dirty="0">
                <a:latin typeface="Times New Roman" pitchFamily="18" charset="0"/>
                <a:cs typeface="Times New Roman" pitchFamily="18" charset="0"/>
              </a:rPr>
              <a:t>MODULE-5   ADD DOCTOR</a:t>
            </a:r>
          </a:p>
        </p:txBody>
      </p:sp>
    </p:spTree>
    <p:extLst>
      <p:ext uri="{BB962C8B-B14F-4D97-AF65-F5344CB8AC3E}">
        <p14:creationId xmlns:p14="http://schemas.microsoft.com/office/powerpoint/2010/main" val="228610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98000"/>
          </a:schemeClr>
        </a:soli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911926" y="1296785"/>
            <a:ext cx="9576263" cy="5386648"/>
          </a:xfrm>
          <a:prstGeom prst="rect">
            <a:avLst/>
          </a:prstGeom>
          <a:noFill/>
          <a:ln w="9525">
            <a:noFill/>
            <a:miter lim="800000"/>
            <a:headEnd/>
            <a:tailEnd/>
          </a:ln>
          <a:effectLst/>
        </p:spPr>
      </p:pic>
      <p:sp>
        <p:nvSpPr>
          <p:cNvPr id="3" name="TextBox 2"/>
          <p:cNvSpPr txBox="1"/>
          <p:nvPr/>
        </p:nvSpPr>
        <p:spPr>
          <a:xfrm>
            <a:off x="3983400" y="571828"/>
            <a:ext cx="5419899"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b="1" dirty="0">
                <a:latin typeface="Times New Roman" pitchFamily="18" charset="0"/>
                <a:cs typeface="Times New Roman" pitchFamily="18" charset="0"/>
              </a:rPr>
              <a:t>     MODULE-5     ADD  PATIENT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56000"/>
          </a:schemeClr>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73481" y="1280161"/>
            <a:ext cx="9890760" cy="5577839"/>
          </a:xfrm>
          <a:prstGeom prst="rect">
            <a:avLst/>
          </a:prstGeom>
          <a:noFill/>
          <a:ln w="9525">
            <a:noFill/>
            <a:miter lim="800000"/>
            <a:headEnd/>
            <a:tailEnd/>
          </a:ln>
          <a:effectLst/>
        </p:spPr>
      </p:pic>
      <p:sp>
        <p:nvSpPr>
          <p:cNvPr id="3" name="TextBox 2"/>
          <p:cNvSpPr txBox="1"/>
          <p:nvPr/>
        </p:nvSpPr>
        <p:spPr>
          <a:xfrm>
            <a:off x="2518611" y="545432"/>
            <a:ext cx="6882063"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b="1" dirty="0">
                <a:latin typeface="Times New Roman" pitchFamily="18" charset="0"/>
                <a:cs typeface="Times New Roman" pitchFamily="18" charset="0"/>
              </a:rPr>
              <a:t>            MODULE- 6    CONTACT US PAGE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23000" b="-23000"/>
          </a:stretch>
        </a:blipFill>
        <a:effectLst/>
      </p:bgPr>
    </p:bg>
    <p:spTree>
      <p:nvGrpSpPr>
        <p:cNvPr id="1" name=""/>
        <p:cNvGrpSpPr/>
        <p:nvPr/>
      </p:nvGrpSpPr>
      <p:grpSpPr>
        <a:xfrm>
          <a:off x="0" y="0"/>
          <a:ext cx="0" cy="0"/>
          <a:chOff x="0" y="0"/>
          <a:chExt cx="0" cy="0"/>
        </a:xfrm>
      </p:grpSpPr>
      <p:sp>
        <p:nvSpPr>
          <p:cNvPr id="2" name="TextBox 1"/>
          <p:cNvSpPr txBox="1"/>
          <p:nvPr/>
        </p:nvSpPr>
        <p:spPr>
          <a:xfrm>
            <a:off x="3892730" y="326571"/>
            <a:ext cx="9601200" cy="461665"/>
          </a:xfrm>
          <a:prstGeom prst="rect">
            <a:avLst/>
          </a:prstGeom>
          <a:noFill/>
        </p:spPr>
        <p:txBody>
          <a:bodyPr wrap="square" rtlCol="0">
            <a:spAutoFit/>
          </a:bodyPr>
          <a:lstStyle/>
          <a:p>
            <a:r>
              <a:rPr lang="en-US" sz="2400" dirty="0">
                <a:latin typeface="Arial Black" panose="020B0A04020102020204" pitchFamily="34" charset="0"/>
              </a:rPr>
              <a:t> </a:t>
            </a:r>
          </a:p>
        </p:txBody>
      </p:sp>
      <p:sp>
        <p:nvSpPr>
          <p:cNvPr id="3" name="TextBox 2"/>
          <p:cNvSpPr txBox="1"/>
          <p:nvPr/>
        </p:nvSpPr>
        <p:spPr>
          <a:xfrm>
            <a:off x="609600" y="802105"/>
            <a:ext cx="10876548" cy="5201424"/>
          </a:xfrm>
          <a:prstGeom prst="rect">
            <a:avLst/>
          </a:prstGeom>
          <a:noFill/>
          <a:ln>
            <a:solidFill>
              <a:schemeClr val="tx1">
                <a:lumMod val="95000"/>
                <a:lumOff val="5000"/>
              </a:schemeClr>
            </a:solidFill>
          </a:ln>
        </p:spPr>
        <p:txBody>
          <a:bodyPr wrap="square" rtlCol="0">
            <a:spAutoFit/>
          </a:bodyPr>
          <a:lstStyle/>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FUTURE ENHANCEMENT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proposed system is Hospital Management System. We can enhance this system by including more facilities like pharmacy system for the stock details of medicines in the pharmacy. Providing such features enable the users to include more comments into the system</a:t>
            </a:r>
            <a:r>
              <a:rPr lang="en-US" sz="2000" dirty="0"/>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Daily functions like monitoring blood bank and overall management of various departments can be easily performed with higher accuracy after the installation of hospital software</a:t>
            </a:r>
            <a:r>
              <a:rPr lang="en-US" sz="2400" dirty="0">
                <a:latin typeface="Times New Roman" pitchFamily="18" charset="0"/>
                <a:cs typeface="Times New Roman" pitchFamily="18" charset="0"/>
              </a:rPr>
              <a:t>.</a:t>
            </a:r>
          </a:p>
          <a:p>
            <a:r>
              <a:rPr lang="en-US" dirty="0"/>
              <a:t> </a:t>
            </a:r>
          </a:p>
          <a:p>
            <a:r>
              <a:rPr lang="en-US" sz="2000" b="1" dirty="0">
                <a:latin typeface="Times New Roman" pitchFamily="18" charset="0"/>
                <a:cs typeface="Times New Roman" pitchFamily="18" charset="0"/>
              </a:rPr>
              <a:t>LIMITATIONS </a:t>
            </a:r>
          </a:p>
          <a:p>
            <a:r>
              <a:rPr lang="en-US" sz="2400" b="1" dirty="0">
                <a:latin typeface="Times New Roman" pitchFamily="18" charset="0"/>
                <a:cs typeface="Times New Roman" pitchFamily="18" charset="0"/>
              </a:rPr>
              <a:t> </a:t>
            </a:r>
            <a:r>
              <a:rPr lang="en-US" sz="2000" dirty="0">
                <a:latin typeface="Times New Roman" pitchFamily="18" charset="0"/>
                <a:cs typeface="Times New Roman" pitchFamily="18" charset="0"/>
              </a:rPr>
              <a:t>The size of the database increases day-by-day, increasing the load on the database back up and data maintenance activity.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Training for simple computer operations is necessary for the users working on the system</a:t>
            </a:r>
            <a:r>
              <a:rPr lang="en-US" dirty="0"/>
              <a:t>.</a:t>
            </a:r>
          </a:p>
          <a:p>
            <a:endParaRPr lang="en-US" dirty="0"/>
          </a:p>
        </p:txBody>
      </p:sp>
    </p:spTree>
    <p:extLst>
      <p:ext uri="{BB962C8B-B14F-4D97-AF65-F5344CB8AC3E}">
        <p14:creationId xmlns:p14="http://schemas.microsoft.com/office/powerpoint/2010/main" val="401911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r="3000" b="-31000"/>
          </a:stretch>
        </a:blipFill>
        <a:effectLst/>
      </p:bgPr>
    </p:bg>
    <p:spTree>
      <p:nvGrpSpPr>
        <p:cNvPr id="1" name=""/>
        <p:cNvGrpSpPr/>
        <p:nvPr/>
      </p:nvGrpSpPr>
      <p:grpSpPr>
        <a:xfrm>
          <a:off x="0" y="0"/>
          <a:ext cx="0" cy="0"/>
          <a:chOff x="0" y="0"/>
          <a:chExt cx="0" cy="0"/>
        </a:xfrm>
      </p:grpSpPr>
      <p:sp>
        <p:nvSpPr>
          <p:cNvPr id="3" name="TextBox 2"/>
          <p:cNvSpPr txBox="1"/>
          <p:nvPr/>
        </p:nvSpPr>
        <p:spPr>
          <a:xfrm>
            <a:off x="2211186" y="648393"/>
            <a:ext cx="7597832" cy="4985980"/>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CONCLUSION</a:t>
            </a:r>
          </a:p>
          <a:p>
            <a:pPr algn="ctr"/>
            <a:endParaRPr lang="en-US" sz="2400" b="1" dirty="0">
              <a:latin typeface="Times New Roman" pitchFamily="18" charset="0"/>
              <a:cs typeface="Times New Roman" pitchFamily="18" charset="0"/>
            </a:endParaRPr>
          </a:p>
          <a:p>
            <a:r>
              <a:rPr lang="en-US" dirty="0">
                <a:latin typeface="Times New Roman" pitchFamily="18" charset="0"/>
                <a:cs typeface="Times New Roman" pitchFamily="18" charset="0"/>
              </a:rPr>
              <a:t>The project Hospital Management System (HMS) is for computerizing the working in a hospital. It is a great improvement over the manual system. The computerization of the system has speed up the process. In the current system, the front office managing is very slow. The hospital managing system was thoroughly checked and tested with dummy data and thus is found to be very reliable.</a:t>
            </a:r>
          </a:p>
          <a:p>
            <a:r>
              <a:rPr lang="en-US" dirty="0">
                <a:latin typeface="Times New Roman" pitchFamily="18" charset="0"/>
                <a:cs typeface="Times New Roman" pitchFamily="18" charset="0"/>
              </a:rPr>
              <a:t> The software takes care of all the requirements of an average hospital and is capable to provide easy and effective storage of information related to patients that come up to the hospital.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It generates test reports and also provides the facility for searching the details of the patient. It also provides billing facility on the basis of patient's status whether it is an indoor or outdoor patient. The system also provides the facility of backup as per the requirement.</a:t>
            </a:r>
          </a:p>
          <a:p>
            <a:endParaRPr lang="en-US" dirty="0"/>
          </a:p>
        </p:txBody>
      </p:sp>
    </p:spTree>
    <p:extLst>
      <p:ext uri="{BB962C8B-B14F-4D97-AF65-F5344CB8AC3E}">
        <p14:creationId xmlns:p14="http://schemas.microsoft.com/office/powerpoint/2010/main" val="247511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l="-17000" r="-17000"/>
          </a:stretch>
        </a:blipFill>
        <a:effectLst/>
      </p:bgPr>
    </p:bg>
    <p:spTree>
      <p:nvGrpSpPr>
        <p:cNvPr id="1" name=""/>
        <p:cNvGrpSpPr/>
        <p:nvPr/>
      </p:nvGrpSpPr>
      <p:grpSpPr>
        <a:xfrm>
          <a:off x="0" y="0"/>
          <a:ext cx="0" cy="0"/>
          <a:chOff x="0" y="0"/>
          <a:chExt cx="0" cy="0"/>
        </a:xfrm>
      </p:grpSpPr>
      <p:sp>
        <p:nvSpPr>
          <p:cNvPr id="2" name="TextBox 1"/>
          <p:cNvSpPr txBox="1"/>
          <p:nvPr/>
        </p:nvSpPr>
        <p:spPr>
          <a:xfrm>
            <a:off x="1205344" y="789708"/>
            <a:ext cx="10050089" cy="452431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Project on</a:t>
            </a:r>
          </a:p>
          <a:p>
            <a:pPr algn="ctr"/>
            <a:r>
              <a:rPr lang="en-US" sz="2400" b="1" dirty="0">
                <a:solidFill>
                  <a:srgbClr val="FF0000"/>
                </a:solidFill>
                <a:latin typeface="Times New Roman" pitchFamily="18" charset="0"/>
                <a:cs typeface="Times New Roman" pitchFamily="18" charset="0"/>
              </a:rPr>
              <a:t>CARE &amp; CURE HOSPITAL</a:t>
            </a:r>
          </a:p>
          <a:p>
            <a:pPr algn="ctr"/>
            <a:r>
              <a:rPr lang="en-US" sz="2400" dirty="0">
                <a:latin typeface="Times New Roman" pitchFamily="18" charset="0"/>
                <a:cs typeface="Times New Roman" pitchFamily="18" charset="0"/>
              </a:rPr>
              <a:t>Submitted in partial of the requirements for the award of the degree of</a:t>
            </a:r>
          </a:p>
          <a:p>
            <a:pPr algn="ctr"/>
            <a:r>
              <a:rPr lang="en-US" sz="2400" b="1" dirty="0">
                <a:solidFill>
                  <a:srgbClr val="0070C0"/>
                </a:solidFill>
                <a:latin typeface="Times New Roman" pitchFamily="18" charset="0"/>
                <a:cs typeface="Times New Roman" pitchFamily="18" charset="0"/>
              </a:rPr>
              <a:t>BACHELOR OF ENGINEERING</a:t>
            </a:r>
          </a:p>
          <a:p>
            <a:pPr algn="ctr"/>
            <a:r>
              <a:rPr lang="en-US" sz="2400" dirty="0">
                <a:latin typeface="Times New Roman" pitchFamily="18" charset="0"/>
                <a:cs typeface="Times New Roman" pitchFamily="18" charset="0"/>
              </a:rPr>
              <a:t>IN</a:t>
            </a:r>
          </a:p>
          <a:p>
            <a:pPr algn="ctr"/>
            <a:r>
              <a:rPr lang="en-US" sz="2400" b="1" dirty="0">
                <a:solidFill>
                  <a:schemeClr val="accent6">
                    <a:lumMod val="75000"/>
                  </a:schemeClr>
                </a:solidFill>
                <a:latin typeface="Times New Roman" pitchFamily="18" charset="0"/>
                <a:cs typeface="Times New Roman" pitchFamily="18" charset="0"/>
              </a:rPr>
              <a:t>COMPUTER SCIENCE AND ENGINEERING</a:t>
            </a:r>
          </a:p>
          <a:p>
            <a:pPr algn="ctr"/>
            <a:r>
              <a:rPr lang="en-US" sz="2400" dirty="0">
                <a:latin typeface="Times New Roman" pitchFamily="18" charset="0"/>
                <a:cs typeface="Times New Roman" pitchFamily="18" charset="0"/>
              </a:rPr>
              <a:t>BY</a:t>
            </a:r>
          </a:p>
          <a:p>
            <a:pPr algn="ctr"/>
            <a:r>
              <a:rPr lang="en-US" sz="2400" b="1" dirty="0" err="1">
                <a:solidFill>
                  <a:schemeClr val="tx2">
                    <a:lumMod val="75000"/>
                  </a:schemeClr>
                </a:solidFill>
                <a:latin typeface="Times New Roman" pitchFamily="18" charset="0"/>
                <a:cs typeface="Times New Roman" pitchFamily="18" charset="0"/>
              </a:rPr>
              <a:t>Ashna</a:t>
            </a:r>
            <a:r>
              <a:rPr lang="en-US" sz="2400" b="1" dirty="0">
                <a:solidFill>
                  <a:schemeClr val="tx2">
                    <a:lumMod val="75000"/>
                  </a:schemeClr>
                </a:solidFill>
                <a:latin typeface="Times New Roman" pitchFamily="18" charset="0"/>
                <a:cs typeface="Times New Roman" pitchFamily="18" charset="0"/>
              </a:rPr>
              <a:t> </a:t>
            </a:r>
            <a:r>
              <a:rPr lang="en-US" sz="2400" b="1" dirty="0" err="1">
                <a:solidFill>
                  <a:schemeClr val="tx2">
                    <a:lumMod val="75000"/>
                  </a:schemeClr>
                </a:solidFill>
                <a:latin typeface="Times New Roman" pitchFamily="18" charset="0"/>
                <a:cs typeface="Times New Roman" pitchFamily="18" charset="0"/>
              </a:rPr>
              <a:t>Manzoor</a:t>
            </a:r>
            <a:r>
              <a:rPr lang="en-US" sz="2400" b="1" dirty="0">
                <a:solidFill>
                  <a:schemeClr val="tx2">
                    <a:lumMod val="75000"/>
                  </a:schemeClr>
                </a:solidFill>
                <a:latin typeface="Times New Roman" pitchFamily="18" charset="0"/>
                <a:cs typeface="Times New Roman" pitchFamily="18" charset="0"/>
              </a:rPr>
              <a:t>  160319733002</a:t>
            </a:r>
          </a:p>
          <a:p>
            <a:pPr algn="ctr"/>
            <a:r>
              <a:rPr lang="en-US" sz="2400" b="1" dirty="0" err="1">
                <a:solidFill>
                  <a:schemeClr val="tx2">
                    <a:lumMod val="75000"/>
                  </a:schemeClr>
                </a:solidFill>
                <a:latin typeface="Times New Roman" pitchFamily="18" charset="0"/>
                <a:cs typeface="Times New Roman" pitchFamily="18" charset="0"/>
              </a:rPr>
              <a:t>Syeda</a:t>
            </a:r>
            <a:r>
              <a:rPr lang="en-US" sz="2400" b="1" dirty="0">
                <a:solidFill>
                  <a:schemeClr val="tx2">
                    <a:lumMod val="75000"/>
                  </a:schemeClr>
                </a:solidFill>
                <a:latin typeface="Times New Roman" pitchFamily="18" charset="0"/>
                <a:cs typeface="Times New Roman" pitchFamily="18" charset="0"/>
              </a:rPr>
              <a:t> </a:t>
            </a:r>
            <a:r>
              <a:rPr lang="en-US" sz="2400" b="1" dirty="0" err="1">
                <a:solidFill>
                  <a:schemeClr val="tx2">
                    <a:lumMod val="75000"/>
                  </a:schemeClr>
                </a:solidFill>
                <a:latin typeface="Times New Roman" pitchFamily="18" charset="0"/>
                <a:cs typeface="Times New Roman" pitchFamily="18" charset="0"/>
              </a:rPr>
              <a:t>Aimen</a:t>
            </a:r>
            <a:r>
              <a:rPr lang="en-US" sz="2400" b="1" dirty="0">
                <a:solidFill>
                  <a:schemeClr val="tx2">
                    <a:lumMod val="75000"/>
                  </a:schemeClr>
                </a:solidFill>
                <a:latin typeface="Times New Roman" pitchFamily="18" charset="0"/>
                <a:cs typeface="Times New Roman" pitchFamily="18" charset="0"/>
              </a:rPr>
              <a:t> Fatima 160319733011</a:t>
            </a:r>
          </a:p>
          <a:p>
            <a:pPr algn="ctr"/>
            <a:r>
              <a:rPr lang="en-US" sz="2400" b="1" dirty="0" err="1">
                <a:solidFill>
                  <a:schemeClr val="tx2">
                    <a:lumMod val="75000"/>
                  </a:schemeClr>
                </a:solidFill>
                <a:latin typeface="Times New Roman" pitchFamily="18" charset="0"/>
                <a:cs typeface="Times New Roman" pitchFamily="18" charset="0"/>
              </a:rPr>
              <a:t>Amina</a:t>
            </a:r>
            <a:r>
              <a:rPr lang="en-US" sz="2400" b="1" dirty="0">
                <a:solidFill>
                  <a:schemeClr val="tx2">
                    <a:lumMod val="75000"/>
                  </a:schemeClr>
                </a:solidFill>
                <a:latin typeface="Times New Roman" pitchFamily="18" charset="0"/>
                <a:cs typeface="Times New Roman" pitchFamily="18" charset="0"/>
              </a:rPr>
              <a:t> </a:t>
            </a:r>
            <a:r>
              <a:rPr lang="en-US" sz="2400" b="1" dirty="0" err="1">
                <a:solidFill>
                  <a:schemeClr val="tx2">
                    <a:lumMod val="75000"/>
                  </a:schemeClr>
                </a:solidFill>
                <a:latin typeface="Times New Roman" pitchFamily="18" charset="0"/>
                <a:cs typeface="Times New Roman" pitchFamily="18" charset="0"/>
              </a:rPr>
              <a:t>Amatur</a:t>
            </a:r>
            <a:r>
              <a:rPr lang="en-US" sz="2400" b="1" dirty="0">
                <a:solidFill>
                  <a:schemeClr val="tx2">
                    <a:lumMod val="75000"/>
                  </a:schemeClr>
                </a:solidFill>
                <a:latin typeface="Times New Roman" pitchFamily="18" charset="0"/>
                <a:cs typeface="Times New Roman" pitchFamily="18" charset="0"/>
              </a:rPr>
              <a:t> </a:t>
            </a:r>
            <a:r>
              <a:rPr lang="en-US" sz="2400" b="1" dirty="0" err="1">
                <a:solidFill>
                  <a:schemeClr val="tx2">
                    <a:lumMod val="75000"/>
                  </a:schemeClr>
                </a:solidFill>
                <a:latin typeface="Times New Roman" pitchFamily="18" charset="0"/>
                <a:cs typeface="Times New Roman" pitchFamily="18" charset="0"/>
              </a:rPr>
              <a:t>Rahman</a:t>
            </a:r>
            <a:r>
              <a:rPr lang="en-US" sz="2400" b="1" dirty="0">
                <a:solidFill>
                  <a:schemeClr val="tx2">
                    <a:lumMod val="75000"/>
                  </a:schemeClr>
                </a:solidFill>
                <a:latin typeface="Times New Roman" pitchFamily="18" charset="0"/>
                <a:cs typeface="Times New Roman" pitchFamily="18" charset="0"/>
              </a:rPr>
              <a:t> </a:t>
            </a:r>
            <a:r>
              <a:rPr lang="en-US" sz="2400" b="1" dirty="0" err="1">
                <a:solidFill>
                  <a:schemeClr val="tx2">
                    <a:lumMod val="75000"/>
                  </a:schemeClr>
                </a:solidFill>
                <a:latin typeface="Times New Roman" pitchFamily="18" charset="0"/>
                <a:cs typeface="Times New Roman" pitchFamily="18" charset="0"/>
              </a:rPr>
              <a:t>Siddiqui</a:t>
            </a:r>
            <a:r>
              <a:rPr lang="en-US" sz="2400" b="1" dirty="0">
                <a:solidFill>
                  <a:schemeClr val="tx2">
                    <a:lumMod val="75000"/>
                  </a:schemeClr>
                </a:solidFill>
                <a:latin typeface="Times New Roman" pitchFamily="18" charset="0"/>
                <a:cs typeface="Times New Roman" pitchFamily="18" charset="0"/>
              </a:rPr>
              <a:t> 160319733014</a:t>
            </a:r>
          </a:p>
          <a:p>
            <a:pPr algn="ctr"/>
            <a:r>
              <a:rPr lang="en-US" sz="2400" dirty="0">
                <a:latin typeface="Times New Roman" pitchFamily="18" charset="0"/>
                <a:cs typeface="Times New Roman" pitchFamily="18" charset="0"/>
              </a:rPr>
              <a:t>Under the guidance of</a:t>
            </a:r>
          </a:p>
          <a:p>
            <a:pPr algn="ctr"/>
            <a:r>
              <a:rPr lang="en-US" sz="2400" dirty="0" err="1">
                <a:latin typeface="Times New Roman" pitchFamily="18" charset="0"/>
                <a:cs typeface="Times New Roman" pitchFamily="18" charset="0"/>
              </a:rPr>
              <a:t>Ms.Afroze</a:t>
            </a:r>
            <a:r>
              <a:rPr lang="en-US" sz="2400" dirty="0">
                <a:latin typeface="Times New Roman" pitchFamily="18" charset="0"/>
                <a:cs typeface="Times New Roman" pitchFamily="18" charset="0"/>
              </a:rPr>
              <a:t> Begum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stretch>
            <a:fillRect l="-27000" r="-27000"/>
          </a:stretch>
        </a:blipFill>
        <a:effectLst/>
      </p:bgPr>
    </p:bg>
    <p:spTree>
      <p:nvGrpSpPr>
        <p:cNvPr id="1" name=""/>
        <p:cNvGrpSpPr/>
        <p:nvPr/>
      </p:nvGrpSpPr>
      <p:grpSpPr>
        <a:xfrm>
          <a:off x="0" y="0"/>
          <a:ext cx="0" cy="0"/>
          <a:chOff x="0" y="0"/>
          <a:chExt cx="0" cy="0"/>
        </a:xfrm>
      </p:grpSpPr>
      <p:sp>
        <p:nvSpPr>
          <p:cNvPr id="2" name="TextBox 1"/>
          <p:cNvSpPr txBox="1"/>
          <p:nvPr/>
        </p:nvSpPr>
        <p:spPr>
          <a:xfrm>
            <a:off x="1987910" y="2676698"/>
            <a:ext cx="8926701" cy="923330"/>
          </a:xfrm>
          <a:prstGeom prst="rect">
            <a:avLst/>
          </a:prstGeom>
          <a:solidFill>
            <a:schemeClr val="accent2">
              <a:lumMod val="75000"/>
            </a:schemeClr>
          </a:solidFill>
        </p:spPr>
        <p:txBody>
          <a:bodyPr wrap="square" rtlCol="0">
            <a:spAutoFit/>
          </a:bodyPr>
          <a:lstStyle/>
          <a:p>
            <a:r>
              <a:rPr lang="en-US" sz="5400" dirty="0">
                <a:solidFill>
                  <a:schemeClr val="bg1"/>
                </a:solidFill>
                <a:latin typeface="Times New Roman" pitchFamily="18" charset="0"/>
                <a:cs typeface="Times New Roman" pitchFamily="18" charset="0"/>
              </a:rPr>
              <a:t>  CARE &amp; CURE HOSPITAL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t="-26000" b="-28000"/>
          </a:stretch>
        </a:blipFill>
        <a:effectLst/>
      </p:bgPr>
    </p:bg>
    <p:spTree>
      <p:nvGrpSpPr>
        <p:cNvPr id="1" name=""/>
        <p:cNvGrpSpPr/>
        <p:nvPr/>
      </p:nvGrpSpPr>
      <p:grpSpPr>
        <a:xfrm>
          <a:off x="0" y="0"/>
          <a:ext cx="0" cy="0"/>
          <a:chOff x="0" y="0"/>
          <a:chExt cx="0" cy="0"/>
        </a:xfrm>
      </p:grpSpPr>
      <p:sp>
        <p:nvSpPr>
          <p:cNvPr id="2" name="TextBox 1"/>
          <p:cNvSpPr txBox="1"/>
          <p:nvPr/>
        </p:nvSpPr>
        <p:spPr>
          <a:xfrm>
            <a:off x="573579" y="378822"/>
            <a:ext cx="10938484" cy="5232202"/>
          </a:xfrm>
          <a:prstGeom prst="rect">
            <a:avLst/>
          </a:prstGeom>
          <a:noFill/>
          <a:ln>
            <a:solidFill>
              <a:schemeClr val="tx1">
                <a:lumMod val="95000"/>
                <a:lumOff val="5000"/>
              </a:schemeClr>
            </a:solidFill>
          </a:ln>
        </p:spPr>
        <p:txBody>
          <a:bodyPr wrap="square" rtlCol="0">
            <a:spAutoFit/>
          </a:bodyPr>
          <a:lstStyle/>
          <a:p>
            <a:r>
              <a:rPr lang="en-US" sz="2400" b="1" dirty="0">
                <a:latin typeface="Times New Roman" pitchFamily="18" charset="0"/>
                <a:cs typeface="Times New Roman" pitchFamily="18" charset="0"/>
              </a:rPr>
              <a:t>                                                    </a:t>
            </a:r>
          </a:p>
          <a:p>
            <a:pPr algn="ctr"/>
            <a:r>
              <a:rPr lang="en-US" sz="2400" b="1" dirty="0">
                <a:latin typeface="Times New Roman" pitchFamily="18" charset="0"/>
                <a:cs typeface="Times New Roman" pitchFamily="18" charset="0"/>
              </a:rPr>
              <a:t> INTRODUCTION </a:t>
            </a:r>
          </a:p>
          <a:p>
            <a:endParaRPr lang="en-US" sz="2400" dirty="0">
              <a:latin typeface="Arial Black" panose="020B0A04020102020204" pitchFamily="34" charset="0"/>
              <a:cs typeface="Times New Roman" pitchFamily="18" charset="0"/>
            </a:endParaRPr>
          </a:p>
          <a:p>
            <a:r>
              <a:rPr lang="en-US" sz="2000" dirty="0">
                <a:latin typeface="Times New Roman" pitchFamily="18" charset="0"/>
                <a:cs typeface="Times New Roman" pitchFamily="18" charset="0"/>
              </a:rPr>
              <a:t> Care &amp; Cure Hospital is a project which aims to maintain a computerized system of all the information of hospital entities.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hospital management is the process where health care providers effectively and efficiently administrate everything from patient to managing details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admin modules are managing patient , doctor, appointment scheduling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Patient module can view the appointment ,view prescription , doctor module can view the patient details.</a:t>
            </a:r>
          </a:p>
          <a:p>
            <a:r>
              <a:rPr lang="en-US" sz="2000" dirty="0">
                <a:latin typeface="Times New Roman" pitchFamily="18" charset="0"/>
                <a:cs typeface="Times New Roman" pitchFamily="18" charset="0"/>
              </a:rPr>
              <a:t>overall in our project , we have tried to overcome and simplify few features and make the website user friendly so that its implementation in hospitals is easier for health care</a:t>
            </a:r>
            <a:r>
              <a:rPr lang="en-US" sz="2000" b="1" dirty="0">
                <a:solidFill>
                  <a:schemeClr val="tx1">
                    <a:lumMod val="95000"/>
                    <a:lumOff val="5000"/>
                  </a:schemeClr>
                </a:solidFill>
                <a:latin typeface="Times New Roman" pitchFamily="18" charset="0"/>
                <a:cs typeface="Times New Roman" pitchFamily="18" charset="0"/>
              </a:rPr>
              <a:t>.</a:t>
            </a:r>
          </a:p>
          <a:p>
            <a:endParaRPr lang="en-US" sz="2400" dirty="0">
              <a:latin typeface="Arial Black" panose="020B0A04020102020204" pitchFamily="34" charset="0"/>
            </a:endParaRPr>
          </a:p>
          <a:p>
            <a:r>
              <a:rPr lang="en-US" dirty="0"/>
              <a:t> </a:t>
            </a:r>
          </a:p>
        </p:txBody>
      </p:sp>
      <p:sp>
        <p:nvSpPr>
          <p:cNvPr id="5" name="TextBox 4"/>
          <p:cNvSpPr txBox="1"/>
          <p:nvPr/>
        </p:nvSpPr>
        <p:spPr>
          <a:xfrm>
            <a:off x="640080" y="2917766"/>
            <a:ext cx="10756669"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62785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7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91194" y="399013"/>
            <a:ext cx="11205556" cy="1846659"/>
          </a:xfrm>
          <a:prstGeom prst="rect">
            <a:avLst/>
          </a:prstGeom>
          <a:noFill/>
        </p:spPr>
        <p:txBody>
          <a:bodyPr wrap="square" rtlCol="0">
            <a:spAutoFit/>
          </a:bodyPr>
          <a:lstStyle/>
          <a:p>
            <a:endParaRPr lang="en-US" b="1" dirty="0"/>
          </a:p>
          <a:p>
            <a:r>
              <a:rPr lang="en-US" sz="4800" b="1" dirty="0"/>
              <a:t> </a:t>
            </a:r>
          </a:p>
          <a:p>
            <a:endParaRPr lang="en-US" sz="4800" b="1" dirty="0"/>
          </a:p>
        </p:txBody>
      </p:sp>
      <p:sp>
        <p:nvSpPr>
          <p:cNvPr id="3" name="TextBox 2"/>
          <p:cNvSpPr txBox="1"/>
          <p:nvPr/>
        </p:nvSpPr>
        <p:spPr>
          <a:xfrm>
            <a:off x="731519" y="723207"/>
            <a:ext cx="10740044" cy="3231654"/>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OBJECTIVE</a:t>
            </a:r>
          </a:p>
          <a:p>
            <a:r>
              <a:rPr lang="en-US" dirty="0">
                <a:latin typeface="Times New Roman" pitchFamily="18" charset="0"/>
                <a:cs typeface="Times New Roman" pitchFamily="18" charset="0"/>
              </a:rPr>
              <a:t>The main objective  of our project “Care &amp; Cure Hospital”  is to manage the record of patients, doctors and appointments .The project aimed to develop to  maintain day to day activities and keep records. </a:t>
            </a:r>
          </a:p>
          <a:p>
            <a:r>
              <a:rPr lang="en-US" dirty="0">
                <a:latin typeface="Times New Roman" pitchFamily="18" charset="0"/>
                <a:cs typeface="Times New Roman" pitchFamily="18" charset="0"/>
              </a:rPr>
              <a:t>It is designed to achieve the following objectives :</a:t>
            </a:r>
          </a:p>
          <a:p>
            <a:endParaRPr lang="en-US" b="1" dirty="0">
              <a:latin typeface="Times New Roman" pitchFamily="18" charset="0"/>
              <a:cs typeface="Times New Roman" pitchFamily="18" charset="0"/>
            </a:endParaRPr>
          </a:p>
          <a:p>
            <a:pPr marL="285750" lvl="0" indent="-285750" fontAlgn="base">
              <a:buFont typeface="Wingdings" panose="05000000000000000000" pitchFamily="2" charset="2"/>
              <a:buChar char="v"/>
            </a:pPr>
            <a:r>
              <a:rPr lang="en-US" dirty="0">
                <a:latin typeface="Times New Roman" pitchFamily="18" charset="0"/>
                <a:cs typeface="Times New Roman" pitchFamily="18" charset="0"/>
              </a:rPr>
              <a:t>To computerize all details regarding patient &amp; doctors as well as the hospital. </a:t>
            </a:r>
          </a:p>
          <a:p>
            <a:pPr marL="285750" lvl="0" indent="-285750" fontAlgn="base">
              <a:buFont typeface="Wingdings" panose="05000000000000000000" pitchFamily="2" charset="2"/>
              <a:buChar char="v"/>
            </a:pPr>
            <a:r>
              <a:rPr lang="en-US" dirty="0">
                <a:latin typeface="Times New Roman" pitchFamily="18" charset="0"/>
                <a:cs typeface="Times New Roman" pitchFamily="18" charset="0"/>
              </a:rPr>
              <a:t>Scheduling the appointment of patient with doctors to make it convenient for both.  </a:t>
            </a:r>
          </a:p>
          <a:p>
            <a:pPr marL="285750" lvl="0" indent="-285750" fontAlgn="base">
              <a:buFont typeface="Wingdings" panose="05000000000000000000" pitchFamily="2" charset="2"/>
              <a:buChar char="v"/>
            </a:pPr>
            <a:r>
              <a:rPr lang="en-US" dirty="0">
                <a:latin typeface="Times New Roman" pitchFamily="18" charset="0"/>
                <a:cs typeface="Times New Roman" pitchFamily="18" charset="0"/>
              </a:rPr>
              <a:t>The information must be kept up to date and there record should be kept in the system for historical purpose. </a:t>
            </a:r>
          </a:p>
          <a:p>
            <a:pPr marL="285750" lvl="0" indent="-285750" fontAlgn="base">
              <a:buFont typeface="Wingdings" panose="05000000000000000000" pitchFamily="2" charset="2"/>
              <a:buChar char="v"/>
            </a:pPr>
            <a:r>
              <a:rPr lang="en-US" dirty="0">
                <a:latin typeface="Times New Roman" pitchFamily="18" charset="0"/>
                <a:cs typeface="Times New Roman" pitchFamily="18" charset="0"/>
              </a:rPr>
              <a:t>Reduce the paper work and provide the 24/7 accessible website with user-friendly GUI (Graphical User Interface) to manage the records. </a:t>
            </a:r>
          </a:p>
          <a:p>
            <a:endParaRPr lang="en-US" dirty="0"/>
          </a:p>
        </p:txBody>
      </p:sp>
      <p:pic>
        <p:nvPicPr>
          <p:cNvPr id="7" name="Picture 6" descr="showoing.jpg"/>
          <p:cNvPicPr>
            <a:picLocks noChangeAspect="1"/>
          </p:cNvPicPr>
          <p:nvPr/>
        </p:nvPicPr>
        <p:blipFill>
          <a:blip r:embed="rId2"/>
          <a:stretch>
            <a:fillRect/>
          </a:stretch>
        </p:blipFill>
        <p:spPr>
          <a:xfrm>
            <a:off x="864525" y="3732415"/>
            <a:ext cx="4846320" cy="2838131"/>
          </a:xfrm>
          <a:prstGeom prst="rect">
            <a:avLst/>
          </a:prstGeom>
          <a:ln>
            <a:noFill/>
          </a:ln>
          <a:effectLst>
            <a:outerShdw blurRad="292100" dist="139700" dir="2700000" algn="tl" rotWithShape="0">
              <a:srgbClr val="333333">
                <a:alpha val="65000"/>
              </a:srgbClr>
            </a:outerShdw>
          </a:effectLst>
        </p:spPr>
      </p:pic>
      <p:pic>
        <p:nvPicPr>
          <p:cNvPr id="9" name="Picture 8" descr="THIS.jpg"/>
          <p:cNvPicPr>
            <a:picLocks noChangeAspect="1"/>
          </p:cNvPicPr>
          <p:nvPr/>
        </p:nvPicPr>
        <p:blipFill>
          <a:blip r:embed="rId3"/>
          <a:stretch>
            <a:fillRect/>
          </a:stretch>
        </p:blipFill>
        <p:spPr>
          <a:xfrm>
            <a:off x="6234546" y="3740727"/>
            <a:ext cx="5045826" cy="28097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325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82138" y="895252"/>
            <a:ext cx="11574880" cy="461665"/>
          </a:xfrm>
          <a:prstGeom prst="rect">
            <a:avLst/>
          </a:prstGeom>
          <a:noFill/>
        </p:spPr>
        <p:txBody>
          <a:bodyPr wrap="square" rtlCol="0">
            <a:spAutoFit/>
          </a:bodyPr>
          <a:lstStyle/>
          <a:p>
            <a:r>
              <a:rPr lang="en-US" sz="2400" dirty="0">
                <a:latin typeface="Arial Black" panose="020B0A04020102020204" pitchFamily="34" charset="0"/>
              </a:rPr>
              <a:t> </a:t>
            </a:r>
          </a:p>
        </p:txBody>
      </p:sp>
      <p:sp>
        <p:nvSpPr>
          <p:cNvPr id="3" name="TextBox 2"/>
          <p:cNvSpPr txBox="1"/>
          <p:nvPr/>
        </p:nvSpPr>
        <p:spPr>
          <a:xfrm>
            <a:off x="1476103" y="1310751"/>
            <a:ext cx="10371908" cy="646331"/>
          </a:xfrm>
          <a:prstGeom prst="rect">
            <a:avLst/>
          </a:prstGeom>
          <a:noFill/>
        </p:spPr>
        <p:txBody>
          <a:bodyPr wrap="square" rtlCol="0">
            <a:spAutoFit/>
          </a:bodyPr>
          <a:lstStyle/>
          <a:p>
            <a:r>
              <a:rPr lang="en-US" dirty="0"/>
              <a:t>                   </a:t>
            </a:r>
          </a:p>
          <a:p>
            <a:r>
              <a:rPr lang="en-US" dirty="0"/>
              <a:t>                      </a:t>
            </a:r>
          </a:p>
        </p:txBody>
      </p:sp>
      <p:sp>
        <p:nvSpPr>
          <p:cNvPr id="6" name="TextBox 5"/>
          <p:cNvSpPr txBox="1"/>
          <p:nvPr/>
        </p:nvSpPr>
        <p:spPr>
          <a:xfrm>
            <a:off x="1022465" y="656705"/>
            <a:ext cx="9883833" cy="5262979"/>
          </a:xfrm>
          <a:prstGeom prst="rect">
            <a:avLst/>
          </a:prstGeom>
          <a:noFill/>
          <a:ln>
            <a:solidFill>
              <a:schemeClr val="bg1"/>
            </a:solidFill>
          </a:ln>
        </p:spPr>
        <p:txBody>
          <a:bodyPr wrap="square" rtlCol="0">
            <a:spAutoFit/>
          </a:bodyPr>
          <a:lstStyle/>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SCOPE</a:t>
            </a:r>
          </a:p>
          <a:p>
            <a:pPr algn="ct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The scope of the project can be summarized as follows:</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The proposed software product is the “Care &amp; Cure Hospital”.</a:t>
            </a:r>
          </a:p>
          <a:p>
            <a:r>
              <a:rPr lang="en-US" sz="2400" b="1" dirty="0">
                <a:latin typeface="Times New Roman" pitchFamily="18" charset="0"/>
                <a:cs typeface="Times New Roman" pitchFamily="18" charset="0"/>
              </a:rPr>
              <a:t> The system will be used in hospital to get the information from the patients and then storing that data for future usage. </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The current system in use is paper-based system. It is too slow and cannot provide updated lists of patients within a reasonable timeframe. </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The intention of the system is to reduce over-time pay and increase the number of patients that can be treated accurately.</a:t>
            </a:r>
          </a:p>
        </p:txBody>
      </p:sp>
    </p:spTree>
    <p:extLst>
      <p:ext uri="{BB962C8B-B14F-4D97-AF65-F5344CB8AC3E}">
        <p14:creationId xmlns:p14="http://schemas.microsoft.com/office/powerpoint/2010/main" val="202152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25000" b="-25000"/>
          </a:stretch>
        </a:blipFill>
        <a:effectLst/>
      </p:bgPr>
    </p:bg>
    <p:spTree>
      <p:nvGrpSpPr>
        <p:cNvPr id="1" name=""/>
        <p:cNvGrpSpPr/>
        <p:nvPr/>
      </p:nvGrpSpPr>
      <p:grpSpPr>
        <a:xfrm>
          <a:off x="0" y="0"/>
          <a:ext cx="0" cy="0"/>
          <a:chOff x="0" y="0"/>
          <a:chExt cx="0" cy="0"/>
        </a:xfrm>
      </p:grpSpPr>
      <p:sp>
        <p:nvSpPr>
          <p:cNvPr id="2" name="TextBox 1"/>
          <p:cNvSpPr txBox="1"/>
          <p:nvPr/>
        </p:nvSpPr>
        <p:spPr>
          <a:xfrm>
            <a:off x="1071155" y="718457"/>
            <a:ext cx="10228217" cy="830997"/>
          </a:xfrm>
          <a:prstGeom prst="rect">
            <a:avLst/>
          </a:prstGeom>
          <a:noFill/>
        </p:spPr>
        <p:txBody>
          <a:bodyPr wrap="square" rtlCol="0">
            <a:spAutoFit/>
          </a:bodyPr>
          <a:lstStyle/>
          <a:p>
            <a:endParaRPr lang="en-US" sz="2400" dirty="0"/>
          </a:p>
          <a:p>
            <a:r>
              <a:rPr lang="en-US" sz="2400" b="1" dirty="0">
                <a:latin typeface="Arial Black" panose="020B0A04020102020204" pitchFamily="34" charset="0"/>
              </a:rPr>
              <a:t> </a:t>
            </a:r>
          </a:p>
        </p:txBody>
      </p:sp>
      <p:sp>
        <p:nvSpPr>
          <p:cNvPr id="3" name="TextBox 2"/>
          <p:cNvSpPr txBox="1"/>
          <p:nvPr/>
        </p:nvSpPr>
        <p:spPr>
          <a:xfrm>
            <a:off x="407324" y="340821"/>
            <a:ext cx="11231682" cy="5816977"/>
          </a:xfrm>
          <a:prstGeom prst="rect">
            <a:avLst/>
          </a:prstGeom>
          <a:noFill/>
          <a:ln>
            <a:solidFill>
              <a:schemeClr val="tx1"/>
            </a:solidFill>
          </a:ln>
        </p:spPr>
        <p:txBody>
          <a:bodyPr wrap="square" rtlCol="0">
            <a:spAutoFit/>
          </a:bodyPr>
          <a:lstStyle/>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SOFTWARE REQUIREMENTS</a:t>
            </a:r>
          </a:p>
          <a:p>
            <a:pPr algn="ctr"/>
            <a:endParaRPr lang="en-US" sz="2400" b="1" dirty="0">
              <a:latin typeface="Times New Roman" pitchFamily="18" charset="0"/>
              <a:cs typeface="Times New Roman" pitchFamily="18" charset="0"/>
            </a:endParaRPr>
          </a:p>
          <a:p>
            <a:pPr algn="ct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Software requirement is defined as the required specifications a device must have in order to use certain software.</a:t>
            </a:r>
          </a:p>
          <a:p>
            <a:r>
              <a:rPr lang="en-US" sz="2400" dirty="0">
                <a:latin typeface="Times New Roman" pitchFamily="18" charset="0"/>
                <a:cs typeface="Times New Roman" pitchFamily="18" charset="0"/>
              </a:rPr>
              <a:t>A software requirements specification (SRS) is a document that captures complete description about how the system is expected to perform. It is usually signed off at the end of requirements engineering phase.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SOFTWARE INTERFACES   </a:t>
            </a:r>
          </a:p>
          <a:p>
            <a:pPr marL="285750" lvl="0" indent="-285750">
              <a:buFont typeface="Wingdings" panose="05000000000000000000" pitchFamily="2" charset="2"/>
              <a:buChar char="v"/>
            </a:pPr>
            <a:r>
              <a:rPr lang="en-US" sz="2400" dirty="0">
                <a:latin typeface="Times New Roman" pitchFamily="18" charset="0"/>
                <a:cs typeface="Times New Roman" pitchFamily="18" charset="0"/>
              </a:rPr>
              <a:t>Operating System – WINDOWS 11</a:t>
            </a:r>
          </a:p>
          <a:p>
            <a:pPr marL="285750" lvl="0" indent="-285750">
              <a:buFont typeface="Wingdings" panose="05000000000000000000" pitchFamily="2" charset="2"/>
              <a:buChar char="v"/>
            </a:pPr>
            <a:r>
              <a:rPr lang="en-US" sz="2400" dirty="0">
                <a:latin typeface="Times New Roman" pitchFamily="18" charset="0"/>
                <a:cs typeface="Times New Roman" pitchFamily="18" charset="0"/>
              </a:rPr>
              <a:t>Database(backend) – MYSQL, PYTHON</a:t>
            </a:r>
          </a:p>
          <a:p>
            <a:pPr marL="285750" lvl="0" indent="-285750">
              <a:buFont typeface="Wingdings" panose="05000000000000000000" pitchFamily="2" charset="2"/>
              <a:buChar char="v"/>
            </a:pPr>
            <a:r>
              <a:rPr lang="en-US" sz="2400" dirty="0">
                <a:latin typeface="Times New Roman" pitchFamily="18" charset="0"/>
                <a:cs typeface="Times New Roman" pitchFamily="18" charset="0"/>
              </a:rPr>
              <a:t>Frontend - HTML</a:t>
            </a:r>
          </a:p>
          <a:p>
            <a:endParaRPr lang="en-US" dirty="0"/>
          </a:p>
          <a:p>
            <a:endParaRPr lang="en-US" dirty="0"/>
          </a:p>
        </p:txBody>
      </p:sp>
    </p:spTree>
    <p:extLst>
      <p:ext uri="{BB962C8B-B14F-4D97-AF65-F5344CB8AC3E}">
        <p14:creationId xmlns:p14="http://schemas.microsoft.com/office/powerpoint/2010/main" val="58326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25000" b="-7000"/>
          </a:stretch>
        </a:blipFill>
        <a:effectLst/>
      </p:bgPr>
    </p:bg>
    <p:spTree>
      <p:nvGrpSpPr>
        <p:cNvPr id="1" name=""/>
        <p:cNvGrpSpPr/>
        <p:nvPr/>
      </p:nvGrpSpPr>
      <p:grpSpPr>
        <a:xfrm>
          <a:off x="0" y="0"/>
          <a:ext cx="0" cy="0"/>
          <a:chOff x="0" y="0"/>
          <a:chExt cx="0" cy="0"/>
        </a:xfrm>
      </p:grpSpPr>
      <p:sp>
        <p:nvSpPr>
          <p:cNvPr id="2" name="TextBox 1"/>
          <p:cNvSpPr txBox="1"/>
          <p:nvPr/>
        </p:nvSpPr>
        <p:spPr>
          <a:xfrm>
            <a:off x="2011681" y="640080"/>
            <a:ext cx="9731828" cy="461665"/>
          </a:xfrm>
          <a:prstGeom prst="rect">
            <a:avLst/>
          </a:prstGeom>
          <a:noFill/>
        </p:spPr>
        <p:txBody>
          <a:bodyPr wrap="square" rtlCol="0">
            <a:spAutoFit/>
          </a:bodyPr>
          <a:lstStyle/>
          <a:p>
            <a:r>
              <a:rPr lang="en-US" sz="2400" b="1" dirty="0">
                <a:latin typeface="Arial Black" panose="020B0A04020102020204" pitchFamily="34" charset="0"/>
              </a:rPr>
              <a:t> </a:t>
            </a:r>
          </a:p>
        </p:txBody>
      </p:sp>
      <p:sp>
        <p:nvSpPr>
          <p:cNvPr id="3" name="TextBox 2"/>
          <p:cNvSpPr txBox="1"/>
          <p:nvPr/>
        </p:nvSpPr>
        <p:spPr>
          <a:xfrm>
            <a:off x="423949" y="756458"/>
            <a:ext cx="11319560" cy="4862870"/>
          </a:xfrm>
          <a:prstGeom prst="rect">
            <a:avLst/>
          </a:prstGeom>
          <a:noFill/>
          <a:ln>
            <a:solidFill>
              <a:schemeClr val="tx1"/>
            </a:solidFill>
          </a:ln>
        </p:spPr>
        <p:txBody>
          <a:bodyPr wrap="square" rtlCol="0">
            <a:spAutoFit/>
          </a:bodyPr>
          <a:lstStyle/>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HARDWARE REQUIREMENTS</a:t>
            </a:r>
          </a:p>
          <a:p>
            <a:pPr algn="ctr"/>
            <a:endParaRPr lang="en-US" sz="2400" b="1" dirty="0">
              <a:latin typeface="Times New Roman" pitchFamily="18" charset="0"/>
              <a:cs typeface="Times New Roman" pitchFamily="18" charset="0"/>
            </a:endParaRPr>
          </a:p>
          <a:p>
            <a:r>
              <a:rPr lang="en-US" sz="2000" dirty="0">
                <a:latin typeface="Times New Roman" pitchFamily="18" charset="0"/>
                <a:cs typeface="Times New Roman" pitchFamily="18" charset="0"/>
              </a:rPr>
              <a:t>The hardware requirements are the requirements of a hardware device.</a:t>
            </a:r>
          </a:p>
          <a:p>
            <a:r>
              <a:rPr lang="en-US" sz="2000" dirty="0">
                <a:latin typeface="Times New Roman" pitchFamily="18" charset="0"/>
                <a:cs typeface="Times New Roman" pitchFamily="18" charset="0"/>
              </a:rPr>
              <a:t> Most hardware only has operating system requirements or compatibility.</a:t>
            </a:r>
          </a:p>
          <a:p>
            <a:r>
              <a:rPr lang="en-US" sz="2000" dirty="0">
                <a:latin typeface="Times New Roman" pitchFamily="18" charset="0"/>
                <a:cs typeface="Times New Roman" pitchFamily="18" charset="0"/>
              </a:rPr>
              <a:t> For example, a printer may be compatible with Windows XP but not compatible with newer versions of Windows like Windows 10, Linux, or the Apple mac OS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HARDWARE INTERFACES</a:t>
            </a:r>
          </a:p>
          <a:p>
            <a:pPr marL="342900" lvl="0" indent="-342900">
              <a:buFont typeface="Wingdings" panose="05000000000000000000" pitchFamily="2" charset="2"/>
              <a:buChar char="v"/>
            </a:pPr>
            <a:r>
              <a:rPr lang="en-US" sz="2000" dirty="0">
                <a:latin typeface="Times New Roman" pitchFamily="18" charset="0"/>
                <a:cs typeface="Times New Roman" pitchFamily="18" charset="0"/>
              </a:rPr>
              <a:t>PROCESSOR -   Pentium-IV (or) Higher </a:t>
            </a:r>
          </a:p>
          <a:p>
            <a:pPr marL="285750" lvl="0" indent="-285750">
              <a:buFont typeface="Wingdings" panose="05000000000000000000" pitchFamily="2" charset="2"/>
              <a:buChar char="v"/>
            </a:pPr>
            <a:r>
              <a:rPr lang="en-US" sz="2000" dirty="0">
                <a:latin typeface="Times New Roman" pitchFamily="18" charset="0"/>
                <a:cs typeface="Times New Roman" pitchFamily="18" charset="0"/>
              </a:rPr>
              <a:t>RAM- 5 12 MB (or) above </a:t>
            </a:r>
          </a:p>
          <a:p>
            <a:pPr marL="285750" lvl="0" indent="-285750">
              <a:buFont typeface="Wingdings" panose="05000000000000000000" pitchFamily="2" charset="2"/>
              <a:buChar char="v"/>
            </a:pPr>
            <a:r>
              <a:rPr lang="en-US" sz="2000" dirty="0">
                <a:latin typeface="Times New Roman" pitchFamily="18" charset="0"/>
                <a:cs typeface="Times New Roman" pitchFamily="18" charset="0"/>
              </a:rPr>
              <a:t>HARD DISK-   40GB (or) above</a:t>
            </a:r>
          </a:p>
          <a:p>
            <a:pPr marL="285750" lvl="0" indent="-285750">
              <a:buFont typeface="Wingdings" panose="05000000000000000000" pitchFamily="2" charset="2"/>
              <a:buChar char="v"/>
            </a:pPr>
            <a:r>
              <a:rPr lang="en-US" sz="2000" dirty="0">
                <a:latin typeface="Times New Roman" pitchFamily="18" charset="0"/>
                <a:cs typeface="Times New Roman" pitchFamily="18" charset="0"/>
              </a:rPr>
              <a:t>INPUT DEVICES -   Keyboard, Mouse</a:t>
            </a:r>
          </a:p>
          <a:p>
            <a:pPr marL="285750" lvl="0" indent="-285750">
              <a:buFont typeface="Wingdings" panose="05000000000000000000" pitchFamily="2" charset="2"/>
              <a:buChar char="v"/>
            </a:pPr>
            <a:r>
              <a:rPr lang="en-US" sz="2000" dirty="0">
                <a:latin typeface="Times New Roman" pitchFamily="18" charset="0"/>
                <a:cs typeface="Times New Roman" pitchFamily="18" charset="0"/>
              </a:rPr>
              <a:t>OUTPUT DEVICES-   Monitor</a:t>
            </a:r>
          </a:p>
          <a:p>
            <a:pPr fontAlgn="t"/>
            <a:endParaRPr lang="en-US" dirty="0"/>
          </a:p>
        </p:txBody>
      </p:sp>
    </p:spTree>
    <p:extLst>
      <p:ext uri="{BB962C8B-B14F-4D97-AF65-F5344CB8AC3E}">
        <p14:creationId xmlns:p14="http://schemas.microsoft.com/office/powerpoint/2010/main" val="21921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84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36371" y="1306287"/>
            <a:ext cx="8537172" cy="5029200"/>
          </a:xfrm>
          <a:prstGeom prst="rect">
            <a:avLst/>
          </a:prstGeom>
        </p:spPr>
      </p:pic>
      <p:sp>
        <p:nvSpPr>
          <p:cNvPr id="4" name="TextBox 3"/>
          <p:cNvSpPr txBox="1"/>
          <p:nvPr/>
        </p:nvSpPr>
        <p:spPr>
          <a:xfrm>
            <a:off x="4089861" y="615141"/>
            <a:ext cx="5029200"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b="1" dirty="0">
                <a:latin typeface="Times New Roman" pitchFamily="18" charset="0"/>
                <a:cs typeface="Times New Roman" pitchFamily="18" charset="0"/>
              </a:rPr>
              <a:t>MODULE-1  LOGIN PAGE                     </a:t>
            </a:r>
          </a:p>
        </p:txBody>
      </p:sp>
    </p:spTree>
    <p:extLst>
      <p:ext uri="{BB962C8B-B14F-4D97-AF65-F5344CB8AC3E}">
        <p14:creationId xmlns:p14="http://schemas.microsoft.com/office/powerpoint/2010/main" val="755626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642</Words>
  <Application>Microsoft Office PowerPoint</Application>
  <PresentationFormat>Widescreen</PresentationFormat>
  <Paragraphs>115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2022-02-08T17:43:59Z</dcterms:created>
  <dcterms:modified xsi:type="dcterms:W3CDTF">2022-02-18T18:35:40Z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