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84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1" r:id="rId21"/>
    <p:sldId id="282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embeddedFontLst>
    <p:embeddedFont>
      <p:font typeface="Century Gothic" pitchFamily="34" charset="0"/>
      <p:regular r:id="rId30"/>
      <p:bold r:id="rId31"/>
      <p:italic r:id="rId32"/>
      <p:boldItalic r:id="rId33"/>
    </p:embeddedFont>
    <p:embeddedFont>
      <p:font typeface="Quattrocento Sans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A28764-DFFC-40EE-978D-1A6F3D075677}">
  <a:tblStyle styleId="{92A28764-DFFC-40EE-978D-1A6F3D07567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tcBdr/>
        <a:fill>
          <a:solidFill>
            <a:srgbClr val="E4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4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43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66315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34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9679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275174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1396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0299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18883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8240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3921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950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07925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9873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514488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7554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922947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5517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531540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658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429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2431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682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0575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2ff005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2ff005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6085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5672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75876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49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7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513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36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195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758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071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158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6997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998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187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9600">
                <a:solidFill>
                  <a:srgbClr val="EE52A4"/>
                </a:solidFill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9600">
                <a:solidFill>
                  <a:srgbClr val="EE52A4"/>
                </a:solidFill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6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099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1301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327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548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4274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367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753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4387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1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77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07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9061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567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85719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8769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089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9600">
                <a:solidFill>
                  <a:srgbClr val="EE52A4"/>
                </a:solidFill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9600">
                <a:solidFill>
                  <a:srgbClr val="EE52A4"/>
                </a:solidFill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8962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3462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044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4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550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7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425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B31166"/>
              </a:solidFill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42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49" y="1159473"/>
            <a:ext cx="99660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AUTOMATIC EVENT DETECTION FROM NATURAL TEXT IN BANGLA LANGUAGE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     MOTIVATION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4556760" y="5400675"/>
            <a:ext cx="3141663" cy="687705"/>
          </a:xfrm>
        </p:spPr>
        <p:txBody>
          <a:bodyPr/>
          <a:lstStyle/>
          <a:p>
            <a:pPr lvl="4" indent="-2286000" algn="ctr">
              <a:buNone/>
              <a:tabLst>
                <a:tab pos="288925" algn="l"/>
              </a:tabLst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Personal Event Manager</a:t>
            </a:r>
            <a:endParaRPr lang="en-US" dirty="0" smtClean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381500" y="2316480"/>
            <a:ext cx="3148013" cy="541020"/>
          </a:xfr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Applications…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386840" y="5417820"/>
            <a:ext cx="2781300" cy="602298"/>
          </a:xfrm>
        </p:spPr>
        <p:txBody>
          <a:bodyPr/>
          <a:lstStyle/>
          <a:p>
            <a:pPr lvl="4" indent="-2286000" algn="ctr">
              <a:buNone/>
              <a:tabLst>
                <a:tab pos="288925" algn="l"/>
              </a:tabLst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Disaster Monitoring</a:t>
            </a:r>
          </a:p>
          <a:p>
            <a:pPr lvl="4" indent="-2286000" algn="ctr">
              <a:buNone/>
              <a:tabLst>
                <a:tab pos="288925" algn="l"/>
              </a:tabLst>
            </a:pP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4294967295"/>
          </p:nvPr>
        </p:nvSpPr>
        <p:spPr>
          <a:xfrm>
            <a:off x="7894321" y="5364480"/>
            <a:ext cx="3162299" cy="571500"/>
          </a:xfrm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dk1"/>
                </a:solidFill>
              </a:rPr>
              <a:t>Business Process Optimization</a:t>
            </a:r>
            <a:endParaRPr lang="en-US" sz="1200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  <p:pic>
        <p:nvPicPr>
          <p:cNvPr id="13" name="Picture 12" descr="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7" y="3215641"/>
            <a:ext cx="3163443" cy="2162174"/>
          </a:xfrm>
          <a:prstGeom prst="rect">
            <a:avLst/>
          </a:prstGeom>
        </p:spPr>
      </p:pic>
      <p:pic>
        <p:nvPicPr>
          <p:cNvPr id="14" name="Picture 13" descr="m2.jpg"/>
          <p:cNvPicPr>
            <a:picLocks noChangeAspect="1"/>
          </p:cNvPicPr>
          <p:nvPr/>
        </p:nvPicPr>
        <p:blipFill>
          <a:blip r:embed="rId3"/>
          <a:srcRect l="9393"/>
          <a:stretch>
            <a:fillRect/>
          </a:stretch>
        </p:blipFill>
        <p:spPr>
          <a:xfrm>
            <a:off x="4537710" y="3169920"/>
            <a:ext cx="3155879" cy="2190750"/>
          </a:xfrm>
          <a:prstGeom prst="rect">
            <a:avLst/>
          </a:prstGeom>
        </p:spPr>
      </p:pic>
      <p:pic>
        <p:nvPicPr>
          <p:cNvPr id="15" name="Picture 14" descr="m3.jpg"/>
          <p:cNvPicPr>
            <a:picLocks noChangeAspect="1"/>
          </p:cNvPicPr>
          <p:nvPr/>
        </p:nvPicPr>
        <p:blipFill>
          <a:blip r:embed="rId4"/>
          <a:srcRect l="5925" r="1960"/>
          <a:stretch>
            <a:fillRect/>
          </a:stretch>
        </p:blipFill>
        <p:spPr>
          <a:xfrm>
            <a:off x="7941945" y="3181349"/>
            <a:ext cx="3133725" cy="2170073"/>
          </a:xfrm>
          <a:prstGeom prst="rect">
            <a:avLst/>
          </a:prstGeom>
        </p:spPr>
      </p:pic>
      <p:pic>
        <p:nvPicPr>
          <p:cNvPr id="11" name="Picture 10" descr="hurricane-mitch-her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180" y="3002280"/>
            <a:ext cx="2687087" cy="1512570"/>
          </a:xfrm>
          <a:prstGeom prst="rect">
            <a:avLst/>
          </a:prstGeom>
        </p:spPr>
      </p:pic>
      <p:pic>
        <p:nvPicPr>
          <p:cNvPr id="17" name="Picture 16" descr="m12.jpg"/>
          <p:cNvPicPr>
            <a:picLocks noChangeAspect="1"/>
          </p:cNvPicPr>
          <p:nvPr/>
        </p:nvPicPr>
        <p:blipFill>
          <a:blip r:embed="rId6"/>
          <a:srcRect r="17318"/>
          <a:stretch>
            <a:fillRect/>
          </a:stretch>
        </p:blipFill>
        <p:spPr>
          <a:xfrm>
            <a:off x="6393179" y="4130040"/>
            <a:ext cx="2688286" cy="1604010"/>
          </a:xfrm>
          <a:prstGeom prst="rect">
            <a:avLst/>
          </a:prstGeom>
        </p:spPr>
      </p:pic>
      <p:pic>
        <p:nvPicPr>
          <p:cNvPr id="18" name="Picture 17" descr="natural-hazard-in-bangladesh-7-638.jpg"/>
          <p:cNvPicPr>
            <a:picLocks noChangeAspect="1"/>
          </p:cNvPicPr>
          <p:nvPr/>
        </p:nvPicPr>
        <p:blipFill>
          <a:blip r:embed="rId7"/>
          <a:srcRect t="11378"/>
          <a:stretch>
            <a:fillRect/>
          </a:stretch>
        </p:blipFill>
        <p:spPr>
          <a:xfrm>
            <a:off x="6431279" y="4911952"/>
            <a:ext cx="2646045" cy="169077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1" idx="1"/>
          </p:cNvCxnSpPr>
          <p:nvPr/>
        </p:nvCxnSpPr>
        <p:spPr>
          <a:xfrm flipV="1">
            <a:off x="4328160" y="3758565"/>
            <a:ext cx="2065020" cy="522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12920" y="4296728"/>
            <a:ext cx="2072640" cy="625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8" idx="1"/>
          </p:cNvCxnSpPr>
          <p:nvPr/>
        </p:nvCxnSpPr>
        <p:spPr>
          <a:xfrm>
            <a:off x="4312920" y="4296728"/>
            <a:ext cx="2118359" cy="146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unname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140" y="3017520"/>
            <a:ext cx="2432685" cy="162020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3" idx="3"/>
            <a:endCxn id="33" idx="1"/>
          </p:cNvCxnSpPr>
          <p:nvPr/>
        </p:nvCxnSpPr>
        <p:spPr>
          <a:xfrm flipV="1">
            <a:off x="4312920" y="3827623"/>
            <a:ext cx="1379220" cy="46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010416indiaquake_960x540.jpg"/>
          <p:cNvPicPr>
            <a:picLocks noChangeAspect="1"/>
          </p:cNvPicPr>
          <p:nvPr/>
        </p:nvPicPr>
        <p:blipFill>
          <a:blip r:embed="rId9"/>
          <a:srcRect l="8252" r="2353"/>
          <a:stretch>
            <a:fillRect/>
          </a:stretch>
        </p:blipFill>
        <p:spPr>
          <a:xfrm>
            <a:off x="5583554" y="4766310"/>
            <a:ext cx="2688425" cy="16916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13" idx="3"/>
            <a:endCxn id="36" idx="1"/>
          </p:cNvCxnSpPr>
          <p:nvPr/>
        </p:nvCxnSpPr>
        <p:spPr>
          <a:xfrm>
            <a:off x="4312920" y="4296728"/>
            <a:ext cx="1270634" cy="1315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4159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192" y="2683822"/>
            <a:ext cx="4160322" cy="36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>
            <a:spLocks noGrp="1"/>
          </p:cNvSpPr>
          <p:nvPr>
            <p:ph type="body" idx="4294967295"/>
          </p:nvPr>
        </p:nvSpPr>
        <p:spPr>
          <a:xfrm>
            <a:off x="5803550" y="3428995"/>
            <a:ext cx="2823300" cy="4845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Specific Dataset</a:t>
            </a:r>
            <a:endParaRPr>
              <a:solidFill>
                <a:srgbClr val="FF0000"/>
              </a:solidFill>
            </a:endParaRPr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" lvl="0" indent="0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4294967295"/>
          </p:nvPr>
        </p:nvSpPr>
        <p:spPr>
          <a:xfrm>
            <a:off x="5803550" y="4258500"/>
            <a:ext cx="4338600" cy="4845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06666"/>
                </a:solidFill>
              </a:rPr>
              <a:t>No pre-trained model is available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5832200" y="4613800"/>
            <a:ext cx="5450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4294967295"/>
          </p:nvPr>
        </p:nvSpPr>
        <p:spPr>
          <a:xfrm>
            <a:off x="5803550" y="5097775"/>
            <a:ext cx="5193000" cy="4845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61C00"/>
                </a:solidFill>
              </a:rPr>
              <a:t>Very few resources for Bengali language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7891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1064605" y="5593976"/>
            <a:ext cx="10364112" cy="394448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pattern of relation between the words in a sentence can easily be studied in this format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46" name="Google Shape;346;p29"/>
          <p:cNvGraphicFramePr/>
          <p:nvPr/>
        </p:nvGraphicFramePr>
        <p:xfrm>
          <a:off x="626127" y="2585953"/>
          <a:ext cx="10936575" cy="2256325"/>
        </p:xfrm>
        <a:graphic>
          <a:graphicData uri="http://schemas.openxmlformats.org/drawingml/2006/table">
            <a:tbl>
              <a:tblPr firstRow="1" bandRow="1">
                <a:noFill/>
                <a:tableStyleId>{92A28764-DFFC-40EE-978D-1A6F3D075677}</a:tableStyleId>
              </a:tblPr>
              <a:tblGrid>
                <a:gridCol w="1588925"/>
                <a:gridCol w="1626925"/>
                <a:gridCol w="1350275"/>
                <a:gridCol w="1566575"/>
                <a:gridCol w="1579525"/>
                <a:gridCol w="1929100"/>
                <a:gridCol w="1295250"/>
              </a:tblGrid>
              <a:tr h="1066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Predecessor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 baseline="30000"/>
                        <a:t>st</a:t>
                      </a:r>
                      <a:r>
                        <a:rPr lang="en-US" sz="1800"/>
                        <a:t> Predecessor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 baseline="30000"/>
                        <a:t>st</a:t>
                      </a:r>
                      <a:r>
                        <a:rPr lang="en-US" sz="1800"/>
                        <a:t> Successor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nd</a:t>
                      </a:r>
                      <a:r>
                        <a:rPr lang="en-US" sz="1800"/>
                        <a:t> Successor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 Vector (32 dimensions)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9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পাকিস্তানের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করাচিতে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একটি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Event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9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পাকিস্তানের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করাচিতে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একটি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যাত্রীবাহী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Event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9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পাকিস্তানের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24A4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করাচিতে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24A4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একটি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যাত্রীবাহী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824A4"/>
                          </a:solidFill>
                        </a:rPr>
                        <a:t>বিমান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Event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47" name="Google Shape;347;p29"/>
          <p:cNvSpPr txBox="1">
            <a:spLocks noGrp="1"/>
          </p:cNvSpPr>
          <p:nvPr>
            <p:ph type="body" idx="4"/>
          </p:nvPr>
        </p:nvSpPr>
        <p:spPr>
          <a:xfrm>
            <a:off x="3227706" y="5038388"/>
            <a:ext cx="5733412" cy="5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rgbClr val="A824A4"/>
                </a:solidFill>
              </a:rPr>
              <a:t>“পাকিস্তানের করাচিতে একটি যাত্রীবাহী বিমান বিধ্বস্ত হয়েছে”</a:t>
            </a:r>
            <a:endParaRPr sz="1665" i="1">
              <a:solidFill>
                <a:srgbClr val="A824A4"/>
              </a:solidFill>
            </a:endParaRPr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</p:txBody>
      </p:sp>
      <p:cxnSp>
        <p:nvCxnSpPr>
          <p:cNvPr id="348" name="Google Shape;348;p29"/>
          <p:cNvCxnSpPr/>
          <p:nvPr/>
        </p:nvCxnSpPr>
        <p:spPr>
          <a:xfrm rot="10800000">
            <a:off x="4658450" y="4646100"/>
            <a:ext cx="650700" cy="3957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29"/>
          <p:cNvCxnSpPr/>
          <p:nvPr/>
        </p:nvCxnSpPr>
        <p:spPr>
          <a:xfrm rot="10800000">
            <a:off x="3422822" y="4707924"/>
            <a:ext cx="1346886" cy="330464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29"/>
          <p:cNvCxnSpPr/>
          <p:nvPr/>
        </p:nvCxnSpPr>
        <p:spPr>
          <a:xfrm rot="10800000">
            <a:off x="1838868" y="4646141"/>
            <a:ext cx="1794018" cy="392247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29"/>
          <p:cNvCxnSpPr/>
          <p:nvPr/>
        </p:nvCxnSpPr>
        <p:spPr>
          <a:xfrm rot="10800000" flipH="1">
            <a:off x="6022762" y="4692925"/>
            <a:ext cx="123300" cy="4038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2" name="Google Shape;352;p29"/>
          <p:cNvCxnSpPr/>
          <p:nvPr/>
        </p:nvCxnSpPr>
        <p:spPr>
          <a:xfrm rot="10800000" flipH="1">
            <a:off x="6630121" y="4739654"/>
            <a:ext cx="829500" cy="3537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29"/>
          <p:cNvCxnSpPr/>
          <p:nvPr/>
        </p:nvCxnSpPr>
        <p:spPr>
          <a:xfrm>
            <a:off x="5433915" y="5376110"/>
            <a:ext cx="493200" cy="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4159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 OVERVIEW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body" idx="1"/>
          </p:nvPr>
        </p:nvSpPr>
        <p:spPr>
          <a:xfrm>
            <a:off x="1154954" y="2438400"/>
            <a:ext cx="9936599" cy="44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Event or Not Event Tag For a Token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1774800" y="3412925"/>
            <a:ext cx="8642400" cy="448200"/>
          </a:xfrm>
          <a:prstGeom prst="rect">
            <a:avLst/>
          </a:prstGeom>
          <a:solidFill>
            <a:schemeClr val="lt1">
              <a:alpha val="89803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Tagging has been done manually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1774950" y="4214525"/>
            <a:ext cx="8642100" cy="448200"/>
          </a:xfrm>
          <a:prstGeom prst="rect">
            <a:avLst/>
          </a:prstGeom>
          <a:solidFill>
            <a:schemeClr val="lt1">
              <a:alpha val="89803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Biases in the tagging for human error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30"/>
          <p:cNvCxnSpPr/>
          <p:nvPr/>
        </p:nvCxnSpPr>
        <p:spPr>
          <a:xfrm rot="10800000" flipH="1">
            <a:off x="3412399" y="5647668"/>
            <a:ext cx="3736500" cy="201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30"/>
          <p:cNvSpPr txBox="1"/>
          <p:nvPr/>
        </p:nvSpPr>
        <p:spPr>
          <a:xfrm>
            <a:off x="4874618" y="5416708"/>
            <a:ext cx="12715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endParaRPr sz="1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4" name="Google Shape;364;p30"/>
          <p:cNvCxnSpPr/>
          <p:nvPr/>
        </p:nvCxnSpPr>
        <p:spPr>
          <a:xfrm rot="10800000" flipV="1">
            <a:off x="5610226" y="5181598"/>
            <a:ext cx="3438527" cy="1"/>
          </a:xfrm>
          <a:prstGeom prst="straightConnector1">
            <a:avLst/>
          </a:prstGeom>
          <a:noFill/>
          <a:ln w="1905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30"/>
          <p:cNvSpPr txBox="1"/>
          <p:nvPr/>
        </p:nvSpPr>
        <p:spPr>
          <a:xfrm>
            <a:off x="5864127" y="4563050"/>
            <a:ext cx="209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endParaRPr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3230675" y="5285938"/>
            <a:ext cx="6819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“পাকিস্তানের করাচিতে একটি যাত্রীবাহী বিমান বিধ্বস্ত হয়েছে”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96522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BASELINE MODELS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956225" y="3527625"/>
            <a:ext cx="2542500" cy="1472100"/>
          </a:xfrm>
          <a:prstGeom prst="flowChartAlternateProcess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Machine Learning</a:t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5628575" y="2560613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Naïve Bayes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5628575" y="3262950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628575" y="3906788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Vector Machine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628575" y="4533513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Vector Classification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628575" y="5218125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5628575" y="5902725"/>
            <a:ext cx="5245800" cy="4662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Perceptron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9" name="Google Shape;379;p31"/>
          <p:cNvCxnSpPr>
            <a:stCxn id="372" idx="3"/>
            <a:endCxn id="373" idx="1"/>
          </p:cNvCxnSpPr>
          <p:nvPr/>
        </p:nvCxnSpPr>
        <p:spPr>
          <a:xfrm rot="10800000" flipH="1">
            <a:off x="3498725" y="2793675"/>
            <a:ext cx="2130000" cy="14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1"/>
          <p:cNvCxnSpPr>
            <a:stCxn id="372" idx="3"/>
            <a:endCxn id="374" idx="1"/>
          </p:cNvCxnSpPr>
          <p:nvPr/>
        </p:nvCxnSpPr>
        <p:spPr>
          <a:xfrm rot="10800000" flipH="1">
            <a:off x="3498725" y="3495975"/>
            <a:ext cx="2130000" cy="7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1"/>
          <p:cNvCxnSpPr>
            <a:stCxn id="372" idx="3"/>
            <a:endCxn id="375" idx="1"/>
          </p:cNvCxnSpPr>
          <p:nvPr/>
        </p:nvCxnSpPr>
        <p:spPr>
          <a:xfrm rot="10800000" flipH="1">
            <a:off x="3498725" y="4139775"/>
            <a:ext cx="21300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1"/>
          <p:cNvCxnSpPr>
            <a:stCxn id="372" idx="3"/>
            <a:endCxn id="376" idx="1"/>
          </p:cNvCxnSpPr>
          <p:nvPr/>
        </p:nvCxnSpPr>
        <p:spPr>
          <a:xfrm>
            <a:off x="3498725" y="4263675"/>
            <a:ext cx="2130000" cy="5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1"/>
          <p:cNvCxnSpPr>
            <a:stCxn id="372" idx="3"/>
            <a:endCxn id="377" idx="1"/>
          </p:cNvCxnSpPr>
          <p:nvPr/>
        </p:nvCxnSpPr>
        <p:spPr>
          <a:xfrm>
            <a:off x="3498725" y="4263675"/>
            <a:ext cx="2130000" cy="11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1"/>
          <p:cNvCxnSpPr>
            <a:stCxn id="372" idx="3"/>
            <a:endCxn id="378" idx="1"/>
          </p:cNvCxnSpPr>
          <p:nvPr/>
        </p:nvCxnSpPr>
        <p:spPr>
          <a:xfrm>
            <a:off x="3498725" y="4263675"/>
            <a:ext cx="2130000" cy="18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91284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MODELS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956225" y="3527625"/>
            <a:ext cx="2542500" cy="1472100"/>
          </a:xfrm>
          <a:prstGeom prst="flowChartAlternateProcess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4334975" y="2951225"/>
            <a:ext cx="2609400" cy="987300"/>
          </a:xfrm>
          <a:prstGeom prst="rect">
            <a:avLst/>
          </a:prstGeom>
          <a:gradFill>
            <a:gsLst>
              <a:gs pos="0">
                <a:srgbClr val="E7CED6">
                  <a:alpha val="89800"/>
                </a:srgbClr>
              </a:gs>
              <a:gs pos="100000">
                <a:srgbClr val="C16589">
                  <a:alpha val="89800"/>
                </a:srgbClr>
              </a:gs>
            </a:gsLst>
            <a:lin ang="5400700" scaled="0"/>
          </a:gra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Recurrent Neural Network (RNN)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4334975" y="4627650"/>
            <a:ext cx="2609400" cy="1083600"/>
          </a:xfrm>
          <a:prstGeom prst="rect">
            <a:avLst/>
          </a:prstGeom>
          <a:gradFill>
            <a:gsLst>
              <a:gs pos="0">
                <a:srgbClr val="E7CED6">
                  <a:alpha val="89800"/>
                </a:srgbClr>
              </a:gs>
              <a:gs pos="100000">
                <a:srgbClr val="C16589">
                  <a:alpha val="89800"/>
                </a:srgbClr>
              </a:gs>
            </a:gsLst>
            <a:lin ang="5400700" scaled="0"/>
          </a:gra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Convolutional Neural Network (CNN)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3" name="Google Shape;393;p32"/>
          <p:cNvCxnSpPr>
            <a:stCxn id="390" idx="3"/>
            <a:endCxn id="392" idx="1"/>
          </p:cNvCxnSpPr>
          <p:nvPr/>
        </p:nvCxnSpPr>
        <p:spPr>
          <a:xfrm>
            <a:off x="3498725" y="4263675"/>
            <a:ext cx="836400" cy="9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32"/>
          <p:cNvCxnSpPr>
            <a:stCxn id="390" idx="3"/>
            <a:endCxn id="391" idx="1"/>
          </p:cNvCxnSpPr>
          <p:nvPr/>
        </p:nvCxnSpPr>
        <p:spPr>
          <a:xfrm rot="10800000" flipH="1">
            <a:off x="3498725" y="3444975"/>
            <a:ext cx="836400" cy="8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32"/>
          <p:cNvSpPr/>
          <p:nvPr/>
        </p:nvSpPr>
        <p:spPr>
          <a:xfrm>
            <a:off x="8458400" y="3599775"/>
            <a:ext cx="2609400" cy="7935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Short Term Memory (LSTM)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8458400" y="4839525"/>
            <a:ext cx="2609400" cy="793500"/>
          </a:xfrm>
          <a:prstGeom prst="rect">
            <a:avLst/>
          </a:prstGeom>
          <a:solidFill>
            <a:schemeClr val="lt1">
              <a:alpha val="89800"/>
            </a:schemeClr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Gated Recurrent Unit (GRU)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7" name="Google Shape;397;p32"/>
          <p:cNvCxnSpPr>
            <a:stCxn id="391" idx="3"/>
            <a:endCxn id="395" idx="1"/>
          </p:cNvCxnSpPr>
          <p:nvPr/>
        </p:nvCxnSpPr>
        <p:spPr>
          <a:xfrm>
            <a:off x="6944375" y="3444875"/>
            <a:ext cx="1514100" cy="5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2"/>
          <p:cNvCxnSpPr>
            <a:stCxn id="391" idx="3"/>
            <a:endCxn id="396" idx="1"/>
          </p:cNvCxnSpPr>
          <p:nvPr/>
        </p:nvCxnSpPr>
        <p:spPr>
          <a:xfrm>
            <a:off x="6944375" y="3444875"/>
            <a:ext cx="1514100" cy="179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4159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MODELS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3"/>
          <p:cNvSpPr txBox="1">
            <a:spLocks noGrp="1"/>
          </p:cNvSpPr>
          <p:nvPr>
            <p:ph type="body" idx="1"/>
          </p:nvPr>
        </p:nvSpPr>
        <p:spPr>
          <a:xfrm>
            <a:off x="1154954" y="2429150"/>
            <a:ext cx="6136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Long Short Term Memory (LSTM)</a:t>
            </a:r>
            <a:endParaRPr/>
          </a:p>
        </p:txBody>
      </p: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50" y="3883400"/>
            <a:ext cx="1384525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075" y="3279010"/>
            <a:ext cx="1752600" cy="275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675" y="3330959"/>
            <a:ext cx="1841550" cy="284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225" y="3316719"/>
            <a:ext cx="1860625" cy="287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8225" y="3344174"/>
            <a:ext cx="1860625" cy="276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73223" y="3789834"/>
            <a:ext cx="591025" cy="1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>
            <a:spLocks noGrp="1"/>
          </p:cNvSpPr>
          <p:nvPr>
            <p:ph type="title"/>
          </p:nvPr>
        </p:nvSpPr>
        <p:spPr>
          <a:xfrm>
            <a:off x="1149900" y="985543"/>
            <a:ext cx="994165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MODELS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 txBox="1">
            <a:spLocks noGrp="1"/>
          </p:cNvSpPr>
          <p:nvPr>
            <p:ph type="body" idx="1"/>
          </p:nvPr>
        </p:nvSpPr>
        <p:spPr>
          <a:xfrm>
            <a:off x="1149904" y="247565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Gated Recurrent Unit (GRU)</a:t>
            </a:r>
            <a:endParaRPr/>
          </a:p>
        </p:txBody>
      </p:sp>
      <p:pic>
        <p:nvPicPr>
          <p:cNvPr id="417" name="Google Shape;417;p3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6254" y="3179762"/>
            <a:ext cx="8688944" cy="316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6534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MODELS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 txBox="1">
            <a:spLocks noGrp="1"/>
          </p:cNvSpPr>
          <p:nvPr>
            <p:ph type="body" idx="1"/>
          </p:nvPr>
        </p:nvSpPr>
        <p:spPr>
          <a:xfrm>
            <a:off x="1154954" y="2444589"/>
            <a:ext cx="64571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Convolutional Neural Network (CNN)</a:t>
            </a:r>
            <a:endParaRPr/>
          </a:p>
        </p:txBody>
      </p:sp>
      <p:pic>
        <p:nvPicPr>
          <p:cNvPr id="424" name="Google Shape;424;p3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8609" y="3250286"/>
            <a:ext cx="4083044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9254" y="3345289"/>
            <a:ext cx="4182706" cy="290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5999" y="3020851"/>
            <a:ext cx="2863255" cy="3069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101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794095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EXPERIMENTATION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620530" y="4402500"/>
            <a:ext cx="2745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body" idx="2"/>
          </p:nvPr>
        </p:nvSpPr>
        <p:spPr>
          <a:xfrm>
            <a:off x="338825" y="5167675"/>
            <a:ext cx="3680100" cy="1412700"/>
          </a:xfrm>
          <a:prstGeom prst="rect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Transforming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contextual meaning</a:t>
            </a: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434" name="Google Shape;434;p36"/>
          <p:cNvSpPr txBox="1">
            <a:spLocks noGrp="1"/>
          </p:cNvSpPr>
          <p:nvPr>
            <p:ph type="body" idx="3"/>
          </p:nvPr>
        </p:nvSpPr>
        <p:spPr>
          <a:xfrm>
            <a:off x="8312425" y="4402500"/>
            <a:ext cx="3364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source &amp; Validation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8005475" y="5167675"/>
            <a:ext cx="3842700" cy="1412700"/>
          </a:xfrm>
          <a:prstGeom prst="rect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buSzPts val="1800"/>
              <a:buFont typeface="Noto Sans Symbols"/>
              <a:buChar char="✔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Bengali newspaper and books</a:t>
            </a:r>
            <a:endParaRPr/>
          </a:p>
          <a:p>
            <a:pPr marL="285750" indent="-285750" algn="just">
              <a:buSzPts val="1800"/>
              <a:buFont typeface="Noto Sans Symbols"/>
              <a:buChar char="✔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5-fold cross validation</a:t>
            </a:r>
            <a:endParaRPr/>
          </a:p>
          <a:p>
            <a:pPr marL="285750" indent="-171450" algn="just">
              <a:buSzPts val="1800"/>
              <a:buFont typeface="Noto Sans Symbols"/>
              <a:buNone/>
            </a:pP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body" idx="3"/>
          </p:nvPr>
        </p:nvSpPr>
        <p:spPr>
          <a:xfrm>
            <a:off x="3949150" y="2429350"/>
            <a:ext cx="4056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 with Extra Feature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6"/>
          <p:cNvSpPr txBox="1">
            <a:spLocks noGrp="1"/>
          </p:cNvSpPr>
          <p:nvPr>
            <p:ph type="body" idx="2"/>
          </p:nvPr>
        </p:nvSpPr>
        <p:spPr>
          <a:xfrm>
            <a:off x="4176725" y="3087025"/>
            <a:ext cx="3680100" cy="1412700"/>
          </a:xfrm>
          <a:prstGeom prst="rect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spcBef>
                <a:spcPts val="1000"/>
              </a:spcBef>
              <a:spcAft>
                <a:spcPts val="0"/>
              </a:spcAft>
              <a:buSzPts val="1440"/>
              <a:buChar char="❏"/>
            </a:pPr>
            <a:r>
              <a:rPr lang="en-US">
                <a:solidFill>
                  <a:schemeClr val="dk1"/>
                </a:solidFill>
              </a:rPr>
              <a:t>Prediction from a network as an extra feature</a:t>
            </a: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25" y="2228252"/>
            <a:ext cx="2917100" cy="21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350" y="2330712"/>
            <a:ext cx="2186898" cy="2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088" y="4675375"/>
            <a:ext cx="2688225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00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7891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SUPERVISOR AND TEAM MEMBERS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Md Mohsin Uddin Arif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Senior Lecturer,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Department of CSE,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East West University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Amina Khatun Mim (2015-3-60-023)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Chandika Gupta Paik (2015-2-68-079)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Sumaiya Barsha (2015-2-60-118)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>
            <a:spLocks noGrp="1"/>
          </p:cNvSpPr>
          <p:nvPr>
            <p:ph type="body" idx="1"/>
          </p:nvPr>
        </p:nvSpPr>
        <p:spPr>
          <a:xfrm>
            <a:off x="522535" y="2547750"/>
            <a:ext cx="5600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Precision Recall of Basic ML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3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2514" y="3179762"/>
            <a:ext cx="5421086" cy="337343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 txBox="1">
            <a:spLocks noGrp="1"/>
          </p:cNvSpPr>
          <p:nvPr>
            <p:ph type="body" idx="3"/>
          </p:nvPr>
        </p:nvSpPr>
        <p:spPr>
          <a:xfrm>
            <a:off x="6345377" y="2547750"/>
            <a:ext cx="5785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Precision Recall of Deep Learning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11" y="3117445"/>
            <a:ext cx="5386027" cy="3556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 OVERVIEW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body" idx="1"/>
          </p:nvPr>
        </p:nvSpPr>
        <p:spPr>
          <a:xfrm>
            <a:off x="819161" y="250315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F1-score of Basic ML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3" name="Google Shape;453;p3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1991" y="3124200"/>
            <a:ext cx="5325409" cy="3562349"/>
          </a:xfrm>
          <a:prstGeom prst="rect">
            <a:avLst/>
          </a:prstGeom>
          <a:gradFill>
            <a:gsLst>
              <a:gs pos="0">
                <a:srgbClr val="CC347B"/>
              </a:gs>
              <a:gs pos="100000">
                <a:srgbClr val="8E0D51"/>
              </a:gs>
            </a:gsLst>
            <a:lin ang="5400000" scaled="0"/>
          </a:gra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54" name="Google Shape;454;p38"/>
          <p:cNvSpPr txBox="1">
            <a:spLocks noGrp="1"/>
          </p:cNvSpPr>
          <p:nvPr>
            <p:ph type="body" idx="3"/>
          </p:nvPr>
        </p:nvSpPr>
        <p:spPr>
          <a:xfrm>
            <a:off x="6576687" y="2503125"/>
            <a:ext cx="5132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F1-score of Deep Learning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3126970"/>
            <a:ext cx="5340963" cy="352705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7891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DRAWBACKS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8733400" y="3447675"/>
            <a:ext cx="2143500" cy="2092200"/>
          </a:xfrm>
          <a:prstGeom prst="ellipse">
            <a:avLst/>
          </a:prstGeom>
          <a:gradFill>
            <a:gsLst>
              <a:gs pos="0">
                <a:srgbClr val="E7CED6">
                  <a:alpha val="49803"/>
                </a:srgbClr>
              </a:gs>
              <a:gs pos="100000">
                <a:srgbClr val="C16589">
                  <a:alpha val="4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Few data samples</a:t>
            </a:r>
            <a:endParaRPr sz="1800" b="0" i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142885" y="3341425"/>
            <a:ext cx="2271000" cy="2267400"/>
          </a:xfrm>
          <a:prstGeom prst="ellipse">
            <a:avLst/>
          </a:prstGeom>
          <a:gradFill>
            <a:gsLst>
              <a:gs pos="0">
                <a:srgbClr val="E7CED6">
                  <a:alpha val="49803"/>
                </a:srgbClr>
              </a:gs>
              <a:gs pos="100000">
                <a:srgbClr val="C16589">
                  <a:alpha val="4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Biases in Tagging</a:t>
            </a:r>
            <a:endParaRPr sz="1800" b="0" i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1458475" y="3272475"/>
            <a:ext cx="2364900" cy="2267400"/>
          </a:xfrm>
          <a:prstGeom prst="ellipse">
            <a:avLst/>
          </a:prstGeom>
          <a:gradFill>
            <a:gsLst>
              <a:gs pos="0">
                <a:srgbClr val="E7CED6">
                  <a:alpha val="49800"/>
                </a:srgbClr>
              </a:gs>
              <a:gs pos="100000">
                <a:srgbClr val="C16589">
                  <a:alpha val="4980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Word Event Detection problem</a:t>
            </a:r>
            <a:endParaRPr sz="1800" b="0" i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7891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573450" y="2298350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Lemmatization</a:t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4501413" y="5744900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Data Samples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1276000" y="3472375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Features</a:t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2480325" y="4646388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Multiclass Event Detection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8658850" y="2340050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Stemming</a:t>
            </a:r>
            <a:endParaRPr/>
          </a:p>
        </p:txBody>
      </p:sp>
      <p:cxnSp>
        <p:nvCxnSpPr>
          <p:cNvPr id="474" name="Google Shape;474;p40"/>
          <p:cNvCxnSpPr>
            <a:stCxn id="469" idx="3"/>
            <a:endCxn id="473" idx="1"/>
          </p:cNvCxnSpPr>
          <p:nvPr/>
        </p:nvCxnSpPr>
        <p:spPr>
          <a:xfrm>
            <a:off x="3405750" y="2777900"/>
            <a:ext cx="52530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0"/>
          <p:cNvSpPr/>
          <p:nvPr/>
        </p:nvSpPr>
        <p:spPr>
          <a:xfrm>
            <a:off x="7956250" y="3472363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eg: NER tag, POS tag</a:t>
            </a:r>
            <a:endParaRPr/>
          </a:p>
        </p:txBody>
      </p:sp>
      <p:cxnSp>
        <p:nvCxnSpPr>
          <p:cNvPr id="476" name="Google Shape;476;p40"/>
          <p:cNvCxnSpPr>
            <a:stCxn id="471" idx="3"/>
            <a:endCxn id="475" idx="1"/>
          </p:cNvCxnSpPr>
          <p:nvPr/>
        </p:nvCxnSpPr>
        <p:spPr>
          <a:xfrm>
            <a:off x="4108300" y="3951925"/>
            <a:ext cx="384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40"/>
          <p:cNvSpPr/>
          <p:nvPr/>
        </p:nvSpPr>
        <p:spPr>
          <a:xfrm>
            <a:off x="6618175" y="4646375"/>
            <a:ext cx="2832300" cy="95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 between them</a:t>
            </a:r>
            <a:endParaRPr/>
          </a:p>
        </p:txBody>
      </p:sp>
      <p:cxnSp>
        <p:nvCxnSpPr>
          <p:cNvPr id="478" name="Google Shape;478;p40"/>
          <p:cNvCxnSpPr>
            <a:stCxn id="472" idx="3"/>
            <a:endCxn id="477" idx="1"/>
          </p:cNvCxnSpPr>
          <p:nvPr/>
        </p:nvCxnSpPr>
        <p:spPr>
          <a:xfrm>
            <a:off x="5312625" y="5125938"/>
            <a:ext cx="130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53472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1"/>
          <p:cNvSpPr txBox="1">
            <a:spLocks noGrp="1"/>
          </p:cNvSpPr>
          <p:nvPr>
            <p:ph type="body" idx="1"/>
          </p:nvPr>
        </p:nvSpPr>
        <p:spPr>
          <a:xfrm>
            <a:off x="1000573" y="2460996"/>
            <a:ext cx="10470989" cy="405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	 Shasha Liao and Ralph Grishman. 2010. Using Document Level Cross-Event Inference to Improve Event Extraction. Association for Computational Linguistics, pages 789–797.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	 Reza Ghaeini, Xiaoli Z. Fern, Liang Huang, Prasad Tadepalli. Event Nugget Detection with Forward-Backward Recurrent Neural Networks. Association for Computational Linguistics, 2018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Heng Ji and Ralph Grishman. 2008. Refining Event Extraction through Cross-Document Inference. Association for Computational Linguistics, pages 254–262.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McClosky D, Surdeanu M, Manning C D. Event extraction as dependency parsing. In: Proceedings of the 49th Annual Meeting of the Association for Computational Linguistics: Human Language Technologies, Portland, 2011. 1626–1635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K, Jauhar S K, Li H Y, et al. A structured distributional semantic model for event co-reference. In: Proceedings of the 51st Annual Meeting of the Association for Computational Linguistics, Sofia, 2013. 467–473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Li Q, Ji H. Incremental joint extraction of entity mentions and relations. In: Proceedings of the Association for Computational Linguistics, Baltimore, 2014. 402–412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Nguyen T H, Grishman R. Event detection and domain adaptation with convolutional neural networks. In: Proceedings of the 53rd Annual Meeting of the Association for Computational Linguistics, Beijing, 2015. 365–371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Xiaocheng FENG, Bing QIN &amp; Ting LIU. A       language-independent neural network for event detection. Science China 2018</a:t>
            </a:r>
            <a:endParaRPr sz="1260"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n-US" sz="1260"/>
              <a:t> Hector Llorens, Estela Saquete, Borja Navarro-Colorado. TimeML Events Recognition and Classification:Learning CRF Models with Semantic Roles. Proceedings of the 23rd International Conference on Computational Linguistics (Coling 2010), pages 725–733,Beijing, August 2010</a:t>
            </a:r>
            <a:endParaRPr sz="12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THANK YOU FOR YOUR PATIENCE!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98382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CONTENT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4432542" y="2734128"/>
            <a:ext cx="4355197" cy="388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Introduction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Motivation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Challenges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Dataset Overview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Baseline Models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Deep Learning Models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Experimentation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Result overview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Drawbacks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Future Work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Reference </a:t>
            </a:r>
            <a:endParaRPr sz="16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29721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1154954" y="2402628"/>
            <a:ext cx="992472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2"/>
          </p:nvPr>
        </p:nvSpPr>
        <p:spPr>
          <a:xfrm>
            <a:off x="4420668" y="3179762"/>
            <a:ext cx="3037035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Aims to gain knowledge on how human beings uses language and apply that knowledge on tools and techniques so that computers can understand and manipulate natural languages for a desired task</a:t>
            </a:r>
            <a:endParaRPr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72" name="Google Shape;272;p2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20841" y="3179764"/>
            <a:ext cx="3526842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972" y="2978890"/>
            <a:ext cx="3172558" cy="317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89098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1154954" y="2449121"/>
            <a:ext cx="988909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Event Detection in NLP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1154950" y="3429000"/>
            <a:ext cx="4406700" cy="23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process of detecting any notation that can indicate a </a:t>
            </a:r>
            <a:r>
              <a:rPr lang="en-US" sz="1800" b="0" i="1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meaningful occurrence</a:t>
            </a:r>
            <a:r>
              <a:rPr lang="en-US" sz="18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given natural text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725" y="3185975"/>
            <a:ext cx="5701350" cy="34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91284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1154954" y="2431583"/>
            <a:ext cx="9995976" cy="47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Event Detection in NLP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2"/>
          </p:nvPr>
        </p:nvSpPr>
        <p:spPr>
          <a:xfrm>
            <a:off x="1553675" y="3172300"/>
            <a:ext cx="8817000" cy="3765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“পাকিস্তানের করাচিতে একটি যাত্রীবাহী বিমান বিধ্বস্ত হয়েছে”</a:t>
            </a:r>
            <a:endParaRPr sz="1665" i="1">
              <a:solidFill>
                <a:srgbClr val="A824A4"/>
              </a:solidFill>
            </a:endParaRPr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 i="1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4"/>
          </p:nvPr>
        </p:nvSpPr>
        <p:spPr>
          <a:xfrm>
            <a:off x="3245100" y="3972623"/>
            <a:ext cx="5568000" cy="21690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meaningful occurrence here?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>
                <a:solidFill>
                  <a:schemeClr val="dk1"/>
                </a:solidFill>
              </a:rPr>
              <a:t>-&gt;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</a:t>
            </a:r>
            <a:r>
              <a:rPr lang="en-US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একটি যাত্রীবাহী বিমান বিধ্বস্ত হয়েছে”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A824A4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detecting that chunk of sentence is enough to detect an event in a sentence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A824A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1154949" y="973675"/>
            <a:ext cx="99660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 cont..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4925100" y="3309125"/>
            <a:ext cx="2341800" cy="21075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Event Detection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1"/>
          </p:nvPr>
        </p:nvSpPr>
        <p:spPr>
          <a:xfrm>
            <a:off x="797750" y="2754575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rgbClr val="000000"/>
                </a:solidFill>
              </a:rPr>
              <a:t>Disaster Monitoring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Google Shape;297;p25"/>
          <p:cNvSpPr txBox="1">
            <a:spLocks noGrp="1"/>
          </p:cNvSpPr>
          <p:nvPr>
            <p:ph type="body" idx="1"/>
          </p:nvPr>
        </p:nvSpPr>
        <p:spPr>
          <a:xfrm>
            <a:off x="7830550" y="2771625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Decision Making Tool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7830550" y="5470775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dk1"/>
                </a:solidFill>
              </a:rPr>
              <a:t>Business Process Optimization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9" name="Google Shape;299;p25"/>
          <p:cNvSpPr txBox="1">
            <a:spLocks noGrp="1"/>
          </p:cNvSpPr>
          <p:nvPr>
            <p:ph type="body" idx="1"/>
          </p:nvPr>
        </p:nvSpPr>
        <p:spPr>
          <a:xfrm>
            <a:off x="939450" y="5470775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rgbClr val="000000"/>
                </a:solidFill>
              </a:rPr>
              <a:t>Emergency Event Notification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0" name="Google Shape;300;p25"/>
          <p:cNvCxnSpPr>
            <a:stCxn id="295" idx="1"/>
            <a:endCxn id="296" idx="3"/>
          </p:cNvCxnSpPr>
          <p:nvPr/>
        </p:nvCxnSpPr>
        <p:spPr>
          <a:xfrm rot="10800000">
            <a:off x="4279249" y="3004861"/>
            <a:ext cx="988800" cy="6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5"/>
          <p:cNvCxnSpPr>
            <a:stCxn id="295" idx="7"/>
            <a:endCxn id="297" idx="1"/>
          </p:cNvCxnSpPr>
          <p:nvPr/>
        </p:nvCxnSpPr>
        <p:spPr>
          <a:xfrm rot="10800000" flipH="1">
            <a:off x="6923951" y="3021961"/>
            <a:ext cx="906600" cy="5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5"/>
          <p:cNvCxnSpPr>
            <a:stCxn id="295" idx="3"/>
            <a:endCxn id="299" idx="3"/>
          </p:cNvCxnSpPr>
          <p:nvPr/>
        </p:nvCxnSpPr>
        <p:spPr>
          <a:xfrm flipH="1">
            <a:off x="4420849" y="5107989"/>
            <a:ext cx="847200" cy="6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5"/>
          <p:cNvCxnSpPr>
            <a:stCxn id="295" idx="5"/>
            <a:endCxn id="298" idx="1"/>
          </p:cNvCxnSpPr>
          <p:nvPr/>
        </p:nvCxnSpPr>
        <p:spPr>
          <a:xfrm>
            <a:off x="6923951" y="5107989"/>
            <a:ext cx="906600" cy="6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25"/>
          <p:cNvSpPr txBox="1">
            <a:spLocks noGrp="1"/>
          </p:cNvSpPr>
          <p:nvPr>
            <p:ph type="body" idx="1"/>
          </p:nvPr>
        </p:nvSpPr>
        <p:spPr>
          <a:xfrm>
            <a:off x="560400" y="4112663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rgbClr val="000000"/>
                </a:solidFill>
              </a:rPr>
              <a:t>Personal Event Manager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25"/>
          <p:cNvSpPr txBox="1">
            <a:spLocks noGrp="1"/>
          </p:cNvSpPr>
          <p:nvPr>
            <p:ph type="body" idx="1"/>
          </p:nvPr>
        </p:nvSpPr>
        <p:spPr>
          <a:xfrm>
            <a:off x="8150100" y="4112663"/>
            <a:ext cx="3481500" cy="5004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00"/>
                </a:solidFill>
              </a:rPr>
              <a:t>Personalized News System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6" name="Google Shape;306;p25"/>
          <p:cNvCxnSpPr>
            <a:stCxn id="295" idx="2"/>
            <a:endCxn id="304" idx="3"/>
          </p:cNvCxnSpPr>
          <p:nvPr/>
        </p:nvCxnSpPr>
        <p:spPr>
          <a:xfrm rot="10800000">
            <a:off x="4041900" y="4362875"/>
            <a:ext cx="88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5"/>
          <p:cNvCxnSpPr>
            <a:stCxn id="295" idx="6"/>
            <a:endCxn id="305" idx="1"/>
          </p:cNvCxnSpPr>
          <p:nvPr/>
        </p:nvCxnSpPr>
        <p:spPr>
          <a:xfrm>
            <a:off x="7266900" y="4362875"/>
            <a:ext cx="88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841597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  cont..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 txBox="1">
            <a:spLocks noGrp="1"/>
          </p:cNvSpPr>
          <p:nvPr>
            <p:ph type="body" idx="1"/>
          </p:nvPr>
        </p:nvSpPr>
        <p:spPr>
          <a:xfrm>
            <a:off x="1154954" y="2200088"/>
            <a:ext cx="993659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Approaches for Event Detection in NLP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7439025" y="3202025"/>
            <a:ext cx="2461500" cy="20295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Bi-directional Recurrent Neural Network</a:t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449825" y="3171575"/>
            <a:ext cx="2397600" cy="20295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Hybrid Neural Network combining Bi-LSTM and CNN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4959538" y="3114875"/>
            <a:ext cx="2397600" cy="21429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Structured learning approach for temporal relations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17900" y="3171575"/>
            <a:ext cx="2216400" cy="19686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Sentence level information pattern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9982375" y="3295825"/>
            <a:ext cx="2104800" cy="1706100"/>
          </a:xfrm>
          <a:prstGeom prst="ellipse">
            <a:avLst/>
          </a:prstGeom>
          <a:gradFill>
            <a:gsLst>
              <a:gs pos="0">
                <a:srgbClr val="E7CED6"/>
              </a:gs>
              <a:gs pos="100000">
                <a:srgbClr val="C16589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driven text mining etc.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body" idx="2"/>
          </p:nvPr>
        </p:nvSpPr>
        <p:spPr>
          <a:xfrm>
            <a:off x="3499500" y="5969550"/>
            <a:ext cx="5193000" cy="4845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61C00"/>
                </a:solidFill>
              </a:rPr>
              <a:t>None specifically for Bengali Language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90097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MOTIVATION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 txBox="1">
            <a:spLocks noGrp="1"/>
          </p:cNvSpPr>
          <p:nvPr>
            <p:ph type="body" idx="1"/>
          </p:nvPr>
        </p:nvSpPr>
        <p:spPr>
          <a:xfrm>
            <a:off x="1076617" y="4715449"/>
            <a:ext cx="2744424" cy="1279731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few works with the basic machine learning approaches in this area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body" idx="2"/>
          </p:nvPr>
        </p:nvSpPr>
        <p:spPr>
          <a:xfrm>
            <a:off x="1037189" y="2991992"/>
            <a:ext cx="2823280" cy="1110638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B050"/>
                </a:solidFill>
              </a:rPr>
              <a:t>N</a:t>
            </a:r>
            <a:r>
              <a:rPr lang="en-US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existing work on Event Detection for Bengali language</a:t>
            </a: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body" idx="3"/>
          </p:nvPr>
        </p:nvSpPr>
        <p:spPr>
          <a:xfrm>
            <a:off x="8476234" y="4715448"/>
            <a:ext cx="2924077" cy="1279731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the relation between words for forming an event notation</a:t>
            </a:r>
            <a:endParaRPr sz="1800">
              <a:solidFill>
                <a:srgbClr val="A824A4"/>
              </a:solidFill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4"/>
          </p:nvPr>
        </p:nvSpPr>
        <p:spPr>
          <a:xfrm>
            <a:off x="8436807" y="3021387"/>
            <a:ext cx="2963505" cy="1081244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A824A4"/>
                </a:solidFill>
              </a:rPr>
              <a:t>D</a:t>
            </a:r>
            <a:r>
              <a:rPr lang="en-US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eep learning methods for Event Detection in Bengali </a:t>
            </a:r>
            <a:r>
              <a:rPr lang="en-US">
                <a:solidFill>
                  <a:srgbClr val="A824A4"/>
                </a:solidFill>
              </a:rPr>
              <a:t>l</a:t>
            </a:r>
            <a:r>
              <a:rPr lang="en-US">
                <a:solidFill>
                  <a:srgbClr val="A824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anguage</a:t>
            </a:r>
            <a:endParaRPr>
              <a:solidFill>
                <a:srgbClr val="A824A4"/>
              </a:solidFill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821" y="2822899"/>
            <a:ext cx="3617634" cy="3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596</Words>
  <Application>Microsoft Office PowerPoint</Application>
  <PresentationFormat>Custom</PresentationFormat>
  <Paragraphs>168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Times New Roman</vt:lpstr>
      <vt:lpstr>Noto Sans Symbols</vt:lpstr>
      <vt:lpstr>Century Gothic</vt:lpstr>
      <vt:lpstr>Quattrocento Sans</vt:lpstr>
      <vt:lpstr>Ion Boardroom</vt:lpstr>
      <vt:lpstr>1_Ion Boardroom</vt:lpstr>
      <vt:lpstr>2_Ion Boardroom</vt:lpstr>
      <vt:lpstr>AUTOMATIC EVENT DETECTION FROM NATURAL TEXT IN BANGLA LANGUAGE</vt:lpstr>
      <vt:lpstr>SUPERVISOR AND TEAM MEMBERS</vt:lpstr>
      <vt:lpstr>CONTENT OVERVIEW</vt:lpstr>
      <vt:lpstr>INTRODUCTION</vt:lpstr>
      <vt:lpstr>INTRODUCTION cont..</vt:lpstr>
      <vt:lpstr>INTRODUCTION cont..</vt:lpstr>
      <vt:lpstr>INTRODUCTION cont..</vt:lpstr>
      <vt:lpstr>INTRODUCTION  cont..</vt:lpstr>
      <vt:lpstr>MOTIVATION</vt:lpstr>
      <vt:lpstr>      MOTIVATION</vt:lpstr>
      <vt:lpstr>CHALLENGES</vt:lpstr>
      <vt:lpstr>DATASET OVERVIEW</vt:lpstr>
      <vt:lpstr>DATASET OVERVIEW cont..</vt:lpstr>
      <vt:lpstr>BASELINE MODELS</vt:lpstr>
      <vt:lpstr>DEEP LEARNING MODELS</vt:lpstr>
      <vt:lpstr>DEEP LEARNING MODELS cont..</vt:lpstr>
      <vt:lpstr>DEEP LEARNING MODELS cont..</vt:lpstr>
      <vt:lpstr>DEEP LEARNING MODELS cont..</vt:lpstr>
      <vt:lpstr>EXPERIMENTATION</vt:lpstr>
      <vt:lpstr>RESULT OVERVIEW</vt:lpstr>
      <vt:lpstr>RESULT OVERVIEW cont..</vt:lpstr>
      <vt:lpstr>DRAWBACKS</vt:lpstr>
      <vt:lpstr>FUTURE WORK</vt:lpstr>
      <vt:lpstr>REFERENCES</vt:lpstr>
      <vt:lpstr>THANK YOU FOR YOUR PATIENCE!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EVENT DETECTION FROM NATURAL TEXT IN BANGLA LANGUAGE</dc:title>
  <dc:creator>Chandrika</dc:creator>
  <cp:lastModifiedBy>LENOVO</cp:lastModifiedBy>
  <cp:revision>31</cp:revision>
  <dcterms:modified xsi:type="dcterms:W3CDTF">2020-06-13T18:32:03Z</dcterms:modified>
</cp:coreProperties>
</file>