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6" r:id="rId3"/>
    <p:sldId id="257" r:id="rId4"/>
    <p:sldId id="258" r:id="rId5"/>
    <p:sldId id="278" r:id="rId6"/>
    <p:sldId id="259" r:id="rId7"/>
    <p:sldId id="276" r:id="rId8"/>
    <p:sldId id="277" r:id="rId9"/>
    <p:sldId id="260" r:id="rId10"/>
    <p:sldId id="261" r:id="rId11"/>
    <p:sldId id="279" r:id="rId12"/>
    <p:sldId id="262" r:id="rId13"/>
    <p:sldId id="280" r:id="rId14"/>
    <p:sldId id="281" r:id="rId15"/>
    <p:sldId id="282" r:id="rId16"/>
    <p:sldId id="263" r:id="rId17"/>
    <p:sldId id="268" r:id="rId18"/>
    <p:sldId id="287" r:id="rId19"/>
    <p:sldId id="267" r:id="rId20"/>
    <p:sldId id="269" r:id="rId21"/>
    <p:sldId id="270" r:id="rId22"/>
    <p:sldId id="264" r:id="rId23"/>
    <p:sldId id="265" r:id="rId24"/>
    <p:sldId id="271" r:id="rId25"/>
    <p:sldId id="283" r:id="rId26"/>
    <p:sldId id="284" r:id="rId27"/>
    <p:sldId id="285" r:id="rId28"/>
    <p:sldId id="286" r:id="rId29"/>
    <p:sldId id="273" r:id="rId30"/>
    <p:sldId id="27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623" autoAdjust="0"/>
    <p:restoredTop sz="94660"/>
  </p:normalViewPr>
  <p:slideViewPr>
    <p:cSldViewPr>
      <p:cViewPr varScale="1">
        <p:scale>
          <a:sx n="81" d="100"/>
          <a:sy n="81" d="100"/>
        </p:scale>
        <p:origin x="1267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5096A-B891-4725-B4E4-581E6D34556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148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84D9CC-97E9-43D0-9C0A-B38B6ADA7531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784A-D693-4B8B-8783-5F012B24800D}" type="datetime1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275D0-4AC1-4B77-8D20-030A30032762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4FA7C-9124-49C9-8D4B-6BB473ACFAEB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Slides: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/ 20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BD8763-1223-4E1C-9348-E4479451FFA2}" type="datetime1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3A3728-E260-4992-8842-3C089F6C3D88}" type="datetime1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3DE32F-317A-4950-B3B6-7B500923F79A}" type="datetime1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1D3D62-0C66-4F15-9588-8CB96F41B0D1}" type="datetime1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76A512-578D-4C36-9299-7E9D9DEF4439}" type="datetime1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72B38-B580-4B82-B7C4-B42B85713C86}" type="datetime1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Times New Roman" pitchFamily="18" charset="0"/>
              </a:rPr>
              <a:t>SAFE BITE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362200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AMINA PM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MES24MCA-2004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 College of Engineering, </a:t>
            </a:r>
            <a:r>
              <a:rPr lang="en-US" sz="1500" b="1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Kuttippuram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4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20/08/2025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b="1" dirty="0">
                <a:latin typeface="Times New Roman" panose="02020603050405020304" pitchFamily="18" charset="0"/>
              </a:rPr>
              <a:t>USER</a:t>
            </a:r>
          </a:p>
          <a:p>
            <a:r>
              <a:rPr lang="en-IN" sz="2600" dirty="0">
                <a:latin typeface="Times New Roman" panose="02020603050405020304" pitchFamily="18" charset="0"/>
              </a:rPr>
              <a:t>Registration &amp; Login</a:t>
            </a:r>
          </a:p>
          <a:p>
            <a:r>
              <a:rPr lang="en-IN" sz="2600" dirty="0">
                <a:latin typeface="Times New Roman" panose="02020603050405020304" pitchFamily="18" charset="0"/>
              </a:rPr>
              <a:t>Allergy Profile Management </a:t>
            </a:r>
          </a:p>
          <a:p>
            <a:r>
              <a:rPr lang="en-IN" sz="2600" dirty="0">
                <a:latin typeface="Times New Roman" panose="02020603050405020304" pitchFamily="18" charset="0"/>
              </a:rPr>
              <a:t>Food Image Upload/Scan</a:t>
            </a:r>
          </a:p>
          <a:p>
            <a:r>
              <a:rPr lang="en-IN" sz="2600" dirty="0">
                <a:latin typeface="Times New Roman" panose="02020603050405020304" pitchFamily="18" charset="0"/>
              </a:rPr>
              <a:t>Allergen Detection</a:t>
            </a:r>
          </a:p>
          <a:p>
            <a:r>
              <a:rPr lang="en-IN" sz="2600" dirty="0">
                <a:latin typeface="Times New Roman" panose="02020603050405020304" pitchFamily="18" charset="0"/>
              </a:rPr>
              <a:t>Safe Food Suggestions </a:t>
            </a:r>
          </a:p>
          <a:p>
            <a:r>
              <a:rPr lang="en-IN" sz="2600" dirty="0">
                <a:latin typeface="Times New Roman" panose="02020603050405020304" pitchFamily="18" charset="0"/>
              </a:rPr>
              <a:t>Scan History</a:t>
            </a:r>
          </a:p>
          <a:p>
            <a:r>
              <a:rPr lang="en-IN" sz="2600" dirty="0">
                <a:latin typeface="Times New Roman" panose="02020603050405020304" pitchFamily="18" charset="0"/>
              </a:rPr>
              <a:t>Profile &amp; Privacy</a:t>
            </a:r>
            <a:endParaRPr lang="en-US" sz="2600" dirty="0">
              <a:latin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E3E45-BCD1-96EF-E5C3-029CEA9D2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AD15E-3402-2DB7-68F9-9CB30312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1C8DDE-5895-F639-C528-39FC9E2D0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600" b="1" dirty="0">
                <a:latin typeface="Times New Roman" panose="02020603050405020304" pitchFamily="18" charset="0"/>
              </a:rPr>
              <a:t>ADMIN</a:t>
            </a:r>
          </a:p>
          <a:p>
            <a:r>
              <a:rPr lang="en-IN" sz="2600" dirty="0">
                <a:latin typeface="Times New Roman" panose="02020603050405020304" pitchFamily="18" charset="0"/>
              </a:rPr>
              <a:t>User Management </a:t>
            </a:r>
          </a:p>
          <a:p>
            <a:r>
              <a:rPr lang="en-IN" sz="2600" dirty="0">
                <a:latin typeface="Times New Roman" panose="02020603050405020304" pitchFamily="18" charset="0"/>
              </a:rPr>
              <a:t>Allergen Database Management</a:t>
            </a:r>
          </a:p>
          <a:p>
            <a:r>
              <a:rPr lang="en-IN" sz="2600" dirty="0">
                <a:latin typeface="Times New Roman" panose="02020603050405020304" pitchFamily="18" charset="0"/>
              </a:rPr>
              <a:t>Food Image Upload/Scan</a:t>
            </a:r>
          </a:p>
          <a:p>
            <a:r>
              <a:rPr lang="en-IN" sz="2600" dirty="0">
                <a:latin typeface="Times New Roman" panose="02020603050405020304" pitchFamily="18" charset="0"/>
              </a:rPr>
              <a:t>System Monitoring</a:t>
            </a:r>
          </a:p>
          <a:p>
            <a:r>
              <a:rPr lang="en-IN" sz="2600" dirty="0">
                <a:latin typeface="Times New Roman" panose="02020603050405020304" pitchFamily="18" charset="0"/>
              </a:rPr>
              <a:t>Safe Food Suggestions </a:t>
            </a:r>
          </a:p>
          <a:p>
            <a:r>
              <a:rPr lang="en-IN" sz="2600" dirty="0">
                <a:latin typeface="Times New Roman" panose="02020603050405020304" pitchFamily="18" charset="0"/>
              </a:rPr>
              <a:t>Content &amp; Suggestions Management</a:t>
            </a:r>
          </a:p>
          <a:p>
            <a:r>
              <a:rPr lang="en-IN" sz="2600" dirty="0">
                <a:latin typeface="Times New Roman" panose="02020603050405020304" pitchFamily="18" charset="0"/>
              </a:rPr>
              <a:t>Security &amp; Privacy Oversight</a:t>
            </a:r>
            <a:endParaRPr lang="en-US" sz="2600" dirty="0"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3CC69C-93EC-E79D-2DE7-091CC5B9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D2295B-DFC9-0D6D-656C-766172190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164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600" b="1" u="sng" dirty="0"/>
              <a:t>User Module</a:t>
            </a:r>
          </a:p>
          <a:p>
            <a:r>
              <a:rPr lang="en-IN" sz="2600" dirty="0"/>
              <a:t>Registration &amp; Login</a:t>
            </a:r>
          </a:p>
          <a:p>
            <a:pPr marL="0" indent="0">
              <a:buNone/>
            </a:pPr>
            <a:r>
              <a:rPr lang="en-US" sz="2600" dirty="0"/>
              <a:t>Users can create an account, securely log in, and manage their profile.</a:t>
            </a:r>
          </a:p>
          <a:p>
            <a:r>
              <a:rPr lang="en-IN" sz="2600" dirty="0"/>
              <a:t>Allergy Profile Management </a:t>
            </a:r>
          </a:p>
          <a:p>
            <a:pPr marL="0" indent="0">
              <a:buNone/>
            </a:pPr>
            <a:r>
              <a:rPr lang="en-US" sz="2600" dirty="0"/>
              <a:t>Users can add, edit, or delete allergens to personalize their detection experience.</a:t>
            </a:r>
          </a:p>
          <a:p>
            <a:r>
              <a:rPr lang="en-IN" sz="2600" dirty="0"/>
              <a:t>Food Image Upload/Scan</a:t>
            </a:r>
          </a:p>
          <a:p>
            <a:pPr marL="0" indent="0">
              <a:buNone/>
            </a:pPr>
            <a:r>
              <a:rPr lang="en-US" sz="2600" dirty="0"/>
              <a:t>Allows users to capture or upload food images for analysis.</a:t>
            </a:r>
            <a:endParaRPr lang="en-US" sz="26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endParaRPr lang="en-US" sz="2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B08A-9CBD-7A70-E46F-5E0CA4264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8E1B4-E945-061D-E952-58AC8B4F7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600" dirty="0"/>
              <a:t>Allergen Detection &amp; Alerts</a:t>
            </a:r>
          </a:p>
          <a:p>
            <a:pPr marL="0" indent="0">
              <a:buNone/>
            </a:pPr>
            <a:r>
              <a:rPr lang="en-US" sz="2600" dirty="0"/>
              <a:t>Matches detected ingredients with the allergy profile and generates safe/unsafe alerts.</a:t>
            </a:r>
          </a:p>
          <a:p>
            <a:r>
              <a:rPr lang="en-IN" sz="2600" dirty="0"/>
              <a:t>Safe Food Suggestions</a:t>
            </a:r>
          </a:p>
          <a:p>
            <a:pPr marL="0" indent="0">
              <a:buNone/>
            </a:pPr>
            <a:r>
              <a:rPr lang="en-US" sz="2600" dirty="0"/>
              <a:t>Suggests alternative allergen-free food options when risks are detected.</a:t>
            </a:r>
          </a:p>
          <a:p>
            <a:r>
              <a:rPr lang="en-IN" sz="2600" dirty="0"/>
              <a:t>Scan History </a:t>
            </a:r>
          </a:p>
          <a:p>
            <a:pPr marL="0" indent="0">
              <a:buNone/>
            </a:pPr>
            <a:r>
              <a:rPr lang="en-US" sz="2600" dirty="0"/>
              <a:t>Stores and displays previously scanned items with date, time, and results.</a:t>
            </a:r>
            <a:endParaRPr lang="en-IN" sz="2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2F1F56-B1CF-6460-D3E8-8018B0C28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DBEBB-0ABA-6032-B303-9DB080A8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1618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213F6-80C5-32CA-1460-393ADEA7B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E64B1-484F-D781-19F1-3003EC75F3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600" b="1" u="sng" dirty="0"/>
              <a:t>Admin Module</a:t>
            </a:r>
          </a:p>
          <a:p>
            <a:r>
              <a:rPr lang="en-IN" sz="2600" dirty="0"/>
              <a:t>User Management</a:t>
            </a:r>
          </a:p>
          <a:p>
            <a:pPr marL="0" indent="0">
              <a:buNone/>
            </a:pPr>
            <a:r>
              <a:rPr lang="en-US" sz="2600" dirty="0"/>
              <a:t> View, edit, or delete users, and reset passwords for account recovery.</a:t>
            </a:r>
          </a:p>
          <a:p>
            <a:r>
              <a:rPr lang="en-IN" sz="2600" dirty="0"/>
              <a:t>Allergen Database Management </a:t>
            </a:r>
          </a:p>
          <a:p>
            <a:pPr marL="0" indent="0">
              <a:buNone/>
            </a:pPr>
            <a:r>
              <a:rPr lang="en-US" sz="2600" dirty="0"/>
              <a:t>Add, update, or remove allergens and their ingredient mappings.</a:t>
            </a: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en-IN" sz="2600" b="1" u="sng" dirty="0"/>
          </a:p>
          <a:p>
            <a:endParaRPr lang="en-IN" sz="2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147F31-AB2B-B94A-E22D-81BBC4724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F15C91-EC2F-FDF8-1E8A-DD9E4D7EE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4602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15247-5AC2-4F5B-C0A7-BB660B640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118A9-800E-5EB8-E4F9-FB1CE4221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>
                <a:latin typeface="Times New Roman" panose="02020603050405020304" pitchFamily="18" charset="0"/>
              </a:rPr>
              <a:t>System Monitoring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</a:rPr>
              <a:t>Track system usage, scan frequency, and server performance.</a:t>
            </a:r>
          </a:p>
          <a:p>
            <a:r>
              <a:rPr lang="en-IN" sz="2400" dirty="0">
                <a:latin typeface="Times New Roman" panose="02020603050405020304" pitchFamily="18" charset="0"/>
              </a:rPr>
              <a:t>Content &amp; Suggestions Management </a:t>
            </a:r>
          </a:p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</a:rPr>
              <a:t>Maintain and update the list of safe food alternatives.</a:t>
            </a:r>
            <a:endParaRPr lang="en-IN" sz="2400" dirty="0"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65D03F-74F5-540C-97F7-255BA3C4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4A32D0-624F-3ABC-DDAE-29FEE3ED3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7651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Operating System :Windows / Linux</a:t>
            </a:r>
          </a:p>
          <a:p>
            <a:r>
              <a:rPr lang="en-IN" sz="2800" dirty="0"/>
              <a:t>Front End : HTML, CSS, JavaScript</a:t>
            </a:r>
          </a:p>
          <a:p>
            <a:r>
              <a:rPr lang="en-IN" sz="2800" dirty="0"/>
              <a:t>Back End : Python (Django)</a:t>
            </a:r>
          </a:p>
          <a:p>
            <a:r>
              <a:rPr lang="en-IN" sz="2800" dirty="0"/>
              <a:t>Database : SQLite</a:t>
            </a:r>
          </a:p>
          <a:p>
            <a:r>
              <a:rPr lang="en-IN" sz="2800" dirty="0"/>
              <a:t>IDE &amp; Tools : VS Code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22C5BC01-AFF9-FE60-2050-7E66D654C3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7515566"/>
              </p:ext>
            </p:extLst>
          </p:nvPr>
        </p:nvGraphicFramePr>
        <p:xfrm>
          <a:off x="457200" y="1219201"/>
          <a:ext cx="8458200" cy="48437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41528845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6764084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529602612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268104767"/>
                    </a:ext>
                  </a:extLst>
                </a:gridCol>
              </a:tblGrid>
              <a:tr h="44934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288262961"/>
                  </a:ext>
                </a:extLst>
              </a:tr>
              <a:tr h="60326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1 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access the admin dashboard.</a:t>
                      </a:r>
                      <a:endParaRPr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4152792597"/>
                  </a:ext>
                </a:extLst>
              </a:tr>
              <a:tr h="5002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2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USER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Registration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access the system for the first time.</a:t>
                      </a:r>
                      <a:endParaRPr sz="11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45070371"/>
                  </a:ext>
                </a:extLst>
              </a:tr>
              <a:tr h="6590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USER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Login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 my account and manage my allergy profile</a:t>
                      </a:r>
                      <a:endParaRPr sz="900" b="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2964498772"/>
                  </a:ext>
                </a:extLst>
              </a:tr>
              <a:tr h="56029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User Management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update their details or remove inactive accounts.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2836039040"/>
                  </a:ext>
                </a:extLst>
              </a:tr>
              <a:tr h="71896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USER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Allergy Profile management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accurately detect unsafe foods for me.</a:t>
                      </a:r>
                      <a:endParaRPr sz="13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080173208"/>
                  </a:ext>
                </a:extLst>
              </a:tr>
              <a:tr h="8569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Food-Image Upload/Scan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analyze its ingredients for allergens.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223876"/>
                  </a:ext>
                </a:extLst>
              </a:tr>
              <a:tr h="45249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7</a:t>
                      </a:r>
                      <a:endParaRPr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Allergen Detection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100" dirty="0"/>
                        <a:t>avoid unsafe meals.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2441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7CF65-3D04-E544-1666-995314631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9DB61-1898-A212-DC4C-83C2028E9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2E93A9-5E3B-F5BA-91DC-DDF7BCB23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C954FB-2499-FD64-5E87-AAB792950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7" name="Content Placeholder 5">
            <a:extLst>
              <a:ext uri="{FF2B5EF4-FFF2-40B4-BE49-F238E27FC236}">
                <a16:creationId xmlns:a16="http://schemas.microsoft.com/office/drawing/2014/main" id="{9262BE5D-947C-9340-84B0-B762FC863D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99134"/>
              </p:ext>
            </p:extLst>
          </p:nvPr>
        </p:nvGraphicFramePr>
        <p:xfrm>
          <a:off x="457200" y="1219200"/>
          <a:ext cx="8229600" cy="47851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338522839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4141772079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89509206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3058420569"/>
                    </a:ext>
                  </a:extLst>
                </a:gridCol>
              </a:tblGrid>
              <a:tr h="4268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902894742"/>
                  </a:ext>
                </a:extLst>
              </a:tr>
              <a:tr h="5976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ADMIN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Safe Food Suggestions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analyze their preferences and improve services.</a:t>
                      </a:r>
                      <a:endParaRPr lang="en-IN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43091728"/>
                  </a:ext>
                </a:extLst>
              </a:tr>
              <a:tr h="81411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Suggests alternative food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US" sz="1100" dirty="0"/>
                        <a:t>find safe options to eat.</a:t>
                      </a:r>
                      <a:endParaRPr lang="en-IN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3568013"/>
                  </a:ext>
                </a:extLst>
              </a:tr>
              <a:tr h="437706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Scan History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 track what was safe or unsafe before.</a:t>
                      </a:r>
                      <a:endParaRPr lang="en-IN" sz="11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27847936"/>
                  </a:ext>
                </a:extLst>
              </a:tr>
              <a:tr h="670633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Content Management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 ensure smooth scheduling.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303234"/>
                  </a:ext>
                </a:extLst>
              </a:tr>
              <a:tr h="4298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ADMIN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Report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view user reports.</a:t>
                      </a:r>
                      <a:endParaRPr lang="en-US" sz="10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3367172"/>
                  </a:ext>
                </a:extLst>
              </a:tr>
              <a:tr h="42988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13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USER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dirty="0"/>
                        <a:t>PRIVACY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control how my data is used.</a:t>
                      </a:r>
                      <a:endParaRPr lang="en-IN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795097"/>
                  </a:ext>
                </a:extLst>
              </a:tr>
              <a:tr h="55499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dirty="0"/>
                        <a:t>system Monitoring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Improve the detection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28861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1048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val="865839190"/>
              </p:ext>
            </p:extLst>
          </p:nvPr>
        </p:nvGraphicFramePr>
        <p:xfrm>
          <a:off x="489375" y="1219200"/>
          <a:ext cx="8165225" cy="404741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</a:t>
                      </a:r>
                      <a:r>
                        <a:rPr lang="en" b="1" dirty="0"/>
                        <a:t>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r>
                        <a:rPr lang="en" b="1" dirty="0"/>
                        <a:t>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</a:t>
                      </a:r>
                      <a:r>
                        <a:rPr lang="en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REGISTRATION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In progress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LOGIN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In progress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Allergy Profile Management </a:t>
                      </a:r>
                      <a:r>
                        <a:rPr lang="en" dirty="0"/>
                        <a:t>&amp; Detection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Safe Food Suggestions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History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327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500" b="1" dirty="0">
                <a:cs typeface="Times New Roman" panose="02020603050405020304" pitchFamily="18" charset="0"/>
              </a:rPr>
              <a:t>HYDERALI K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/>
                <a:cs typeface="Times New Roman"/>
              </a:rPr>
              <a:t>ASSISTANT PROFESSOR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91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10" name="Content Placeholder 5">
            <a:extLst>
              <a:ext uri="{FF2B5EF4-FFF2-40B4-BE49-F238E27FC236}">
                <a16:creationId xmlns:a16="http://schemas.microsoft.com/office/drawing/2014/main" id="{EF0144BE-3BDF-0AFD-B7D9-AF76D8CE76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3613890"/>
              </p:ext>
            </p:extLst>
          </p:nvPr>
        </p:nvGraphicFramePr>
        <p:xfrm>
          <a:off x="419100" y="1676433"/>
          <a:ext cx="8229600" cy="37770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662794066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5213784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2181446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57022388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83732881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566271834"/>
                    </a:ext>
                  </a:extLst>
                </a:gridCol>
              </a:tblGrid>
              <a:tr h="46598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User StoryID</a:t>
                      </a:r>
                      <a:endParaRPr sz="1600" b="1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Task Name</a:t>
                      </a:r>
                      <a:endParaRPr sz="1600" b="1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Start Date</a:t>
                      </a:r>
                      <a:endParaRPr sz="1600" b="1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End Date</a:t>
                      </a:r>
                      <a:endParaRPr sz="1600" b="1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   Days </a:t>
                      </a:r>
                      <a:endParaRPr sz="1600" b="1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  Status</a:t>
                      </a:r>
                      <a:endParaRPr sz="1600" b="1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4099720818"/>
                  </a:ext>
                </a:extLst>
              </a:tr>
              <a:tr h="39074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/>
                        <a:t>1</a:t>
                      </a:r>
                      <a:endParaRPr sz="1600" dirty="0"/>
                    </a:p>
                  </a:txBody>
                  <a:tcPr marL="91425" marR="91425" marT="91425" marB="91425" anchor="ctr"/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SPRINT 1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</a:rPr>
                        <a:t>11/08/2025</a:t>
                      </a:r>
                    </a:p>
                  </a:txBody>
                  <a:tcPr marL="132715" marR="73025" marT="133350" marB="0" anchor="ctr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</a:rPr>
                        <a:t>21/08/2025</a:t>
                      </a:r>
                    </a:p>
                  </a:txBody>
                  <a:tcPr marL="132715" marR="73025" marT="133350" marB="0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/>
                        <a:t>In Progress</a:t>
                      </a:r>
                      <a:endParaRPr sz="16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068662783"/>
                  </a:ext>
                </a:extLst>
              </a:tr>
              <a:tr h="5713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/>
                        <a:t>7</a:t>
                      </a:r>
                      <a:endParaRPr sz="1600" dirty="0"/>
                    </a:p>
                  </a:txBody>
                  <a:tcPr marL="91425" marR="91425" marT="91425" marB="91425" anchor="ctr"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</a:rPr>
                        <a:t>11/08/2025</a:t>
                      </a:r>
                    </a:p>
                  </a:txBody>
                  <a:tcPr marL="132715" marR="73025" marT="133350" marB="0" anchor="ctr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</a:rPr>
                        <a:t>21/08/2025</a:t>
                      </a:r>
                    </a:p>
                  </a:txBody>
                  <a:tcPr marL="132715" marR="73025" marT="133350" marB="0" anchor="ctr"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In Progress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491164443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/>
                        <a:t>8</a:t>
                      </a:r>
                      <a:endParaRPr sz="1600" dirty="0"/>
                    </a:p>
                  </a:txBody>
                  <a:tcPr marL="91425" marR="91425" marT="91425" marB="91425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</a:rPr>
                        <a:t>11/08/2025</a:t>
                      </a:r>
                    </a:p>
                  </a:txBody>
                  <a:tcPr marL="132715" marR="73025" marT="133350" marB="0" anchor="ctr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</a:rPr>
                        <a:t>21/08/2025</a:t>
                      </a:r>
                    </a:p>
                  </a:txBody>
                  <a:tcPr marL="132715" marR="73025" marT="13335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In Progress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2249296376"/>
                  </a:ext>
                </a:extLst>
              </a:tr>
              <a:tr h="39074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/>
                        <a:t>2</a:t>
                      </a:r>
                      <a:endParaRPr sz="1600" dirty="0"/>
                    </a:p>
                  </a:txBody>
                  <a:tcPr marL="91425" marR="91425" marT="91425" marB="91425" anchor="ctr"/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SPRINT 2</a:t>
                      </a:r>
                    </a:p>
                    <a:p>
                      <a:pPr algn="ctr"/>
                      <a:endParaRPr lang="en-IN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</a:rPr>
                        <a:t>30/08/2025</a:t>
                      </a:r>
                    </a:p>
                  </a:txBody>
                  <a:tcPr marL="132715" marR="73025" marT="133350" marB="0" anchor="ctr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</a:rPr>
                        <a:t>11/09/2025</a:t>
                      </a:r>
                    </a:p>
                  </a:txBody>
                  <a:tcPr marL="132715" marR="73025" marT="133350" marB="0"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IN" sz="16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Planned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2093925154"/>
                  </a:ext>
                </a:extLst>
              </a:tr>
              <a:tr h="54519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/>
                        <a:t>3</a:t>
                      </a:r>
                      <a:endParaRPr sz="1600" dirty="0"/>
                    </a:p>
                  </a:txBody>
                  <a:tcPr marL="91425" marR="91425" marT="91425" marB="91425" anchor="ctr"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</a:rPr>
                        <a:t>06/09/2025</a:t>
                      </a:r>
                    </a:p>
                  </a:txBody>
                  <a:tcPr marL="132715" marR="73025" marT="133350" marB="0" anchor="ctr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</a:rPr>
                        <a:t>11/09/2025</a:t>
                      </a:r>
                    </a:p>
                  </a:txBody>
                  <a:tcPr marL="132715" marR="73025" marT="133350" marB="0" anchor="ctr"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/>
                        <a:t>Planned</a:t>
                      </a:r>
                      <a:endParaRPr sz="16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824982585"/>
                  </a:ext>
                </a:extLst>
              </a:tr>
              <a:tr h="2177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/>
                        <a:t>4</a:t>
                      </a:r>
                      <a:endParaRPr sz="1600" dirty="0"/>
                    </a:p>
                  </a:txBody>
                  <a:tcPr marL="91425" marR="91425" marT="91425" marB="91425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</a:rPr>
                        <a:t>30/08/2025</a:t>
                      </a:r>
                    </a:p>
                  </a:txBody>
                  <a:tcPr marL="132715" marR="73025" marT="133350" marB="0" anchor="ctr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</a:rPr>
                        <a:t>11/09/2025</a:t>
                      </a:r>
                    </a:p>
                  </a:txBody>
                  <a:tcPr marL="132715" marR="73025" marT="133350" marB="0" anchor="ctr"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Planned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70554152"/>
                  </a:ext>
                </a:extLst>
              </a:tr>
              <a:tr h="2177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/>
                        <a:t>5</a:t>
                      </a:r>
                      <a:endParaRPr sz="1600" dirty="0"/>
                    </a:p>
                  </a:txBody>
                  <a:tcPr marL="91425" marR="91425" marT="91425" marB="91425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</a:rPr>
                        <a:t>06/09/2025</a:t>
                      </a:r>
                    </a:p>
                  </a:txBody>
                  <a:tcPr marL="132715" marR="73025" marT="133350" marB="0" anchor="ctr"/>
                </a:tc>
                <a:tc>
                  <a:txBody>
                    <a:bodyPr/>
                    <a:lstStyle/>
                    <a:p>
                      <a:pPr marL="635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</a:rPr>
                        <a:t>11/09/2025</a:t>
                      </a:r>
                    </a:p>
                  </a:txBody>
                  <a:tcPr marL="132715" marR="73025" marT="13335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dirty="0"/>
                        <a:t>Planned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4008336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722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04E7A79D-0059-7013-B116-A3A52ABA30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0714088"/>
              </p:ext>
            </p:extLst>
          </p:nvPr>
        </p:nvGraphicFramePr>
        <p:xfrm>
          <a:off x="457200" y="1434434"/>
          <a:ext cx="8229600" cy="43790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316402732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79654647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934289854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55941768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472871899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3656009699"/>
                    </a:ext>
                  </a:extLst>
                </a:gridCol>
              </a:tblGrid>
              <a:tr h="60271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Task Name</a:t>
                      </a:r>
                      <a:endParaRPr b="1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Start Date</a:t>
                      </a:r>
                      <a:endParaRPr b="1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End Date</a:t>
                      </a:r>
                      <a:endParaRPr b="1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Status</a:t>
                      </a:r>
                      <a:endParaRPr b="1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10107685"/>
                  </a:ext>
                </a:extLst>
              </a:tr>
              <a:tr h="4883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/>
                        <a:t>6</a:t>
                      </a:r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SPRINT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</a:rPr>
                        <a:t>27/09/2025</a:t>
                      </a:r>
                    </a:p>
                  </a:txBody>
                  <a:tcPr marL="133350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</a:rPr>
                        <a:t>07/10/2025</a:t>
                      </a:r>
                    </a:p>
                  </a:txBody>
                  <a:tcPr marL="133350" marR="73025" marT="0" marB="0" anchor="ctr"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/>
                        <a:t>Planned</a:t>
                      </a:r>
                      <a:endParaRPr sz="14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591286906"/>
                  </a:ext>
                </a:extLst>
              </a:tr>
              <a:tr h="4883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/>
                        <a:t>9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</a:rPr>
                        <a:t>23/09/2025</a:t>
                      </a:r>
                    </a:p>
                  </a:txBody>
                  <a:tcPr marL="133350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</a:rPr>
                        <a:t>05/10/2025</a:t>
                      </a:r>
                    </a:p>
                  </a:txBody>
                  <a:tcPr marL="133350" marR="73025" marT="0" marB="0" anchor="ctr"/>
                </a:tc>
                <a:tc v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/>
                        <a:t>Planned</a:t>
                      </a:r>
                      <a:endParaRPr sz="14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197272011"/>
                  </a:ext>
                </a:extLst>
              </a:tr>
              <a:tr h="48831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en-IN" sz="1400" dirty="0"/>
                        <a:t>14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</a:rPr>
                        <a:t>23/09/2025</a:t>
                      </a:r>
                    </a:p>
                  </a:txBody>
                  <a:tcPr marL="133350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</a:rPr>
                        <a:t>05/10/2025</a:t>
                      </a:r>
                    </a:p>
                  </a:txBody>
                  <a:tcPr marL="133350" marR="73025" marT="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Planned</a:t>
                      </a: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515425989"/>
                  </a:ext>
                </a:extLst>
              </a:tr>
              <a:tr h="54961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dirty="0"/>
                        <a:t>10</a:t>
                      </a:r>
                    </a:p>
                  </a:txBody>
                  <a:tcPr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SPRINT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</a:rPr>
                        <a:t>16/10/2025</a:t>
                      </a:r>
                    </a:p>
                  </a:txBody>
                  <a:tcPr marL="133350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</a:rPr>
                        <a:t>25/10/2025</a:t>
                      </a:r>
                    </a:p>
                  </a:txBody>
                  <a:tcPr marL="133350" marR="73025" marT="0" marB="0" anchor="ctr"/>
                </a:tc>
                <a:tc rowSpan="4"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/>
                        <a:t>Planned</a:t>
                      </a:r>
                      <a:endParaRPr sz="14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096847963"/>
                  </a:ext>
                </a:extLst>
              </a:tr>
              <a:tr h="613323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IN" sz="1400" dirty="0"/>
                        <a:t>11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</a:rPr>
                        <a:t>14/10/2025</a:t>
                      </a:r>
                    </a:p>
                  </a:txBody>
                  <a:tcPr marL="133350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</a:rPr>
                        <a:t>28/10/2025</a:t>
                      </a:r>
                    </a:p>
                  </a:txBody>
                  <a:tcPr marL="133350" marR="73025" marT="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/>
                        <a:t>Planned</a:t>
                      </a:r>
                      <a:endParaRPr sz="14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2900846917"/>
                  </a:ext>
                </a:extLst>
              </a:tr>
              <a:tr h="497712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12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</a:rPr>
                        <a:t>14/10/2025</a:t>
                      </a:r>
                    </a:p>
                  </a:txBody>
                  <a:tcPr marL="133350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</a:rPr>
                        <a:t>28/10/2025</a:t>
                      </a:r>
                    </a:p>
                  </a:txBody>
                  <a:tcPr marL="133350" marR="73025" marT="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/>
                        <a:t>Planned</a:t>
                      </a:r>
                      <a:endParaRPr sz="14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3638884240"/>
                  </a:ext>
                </a:extLst>
              </a:tr>
              <a:tr h="521939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13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</a:rPr>
                        <a:t>16/10/2025</a:t>
                      </a:r>
                    </a:p>
                  </a:txBody>
                  <a:tcPr marL="133350" marR="73025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400" kern="100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  <a:ea typeface="Calibri" panose="020F0502020204030204" pitchFamily="34" charset="0"/>
                        </a:rPr>
                        <a:t>25/10/2025</a:t>
                      </a:r>
                    </a:p>
                  </a:txBody>
                  <a:tcPr marL="133350" marR="73025" marT="0" marB="0" anchor="ctr"/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dirty="0"/>
                        <a:t>Planned</a:t>
                      </a:r>
                      <a:endParaRPr sz="1400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864910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652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22</a:t>
            </a:fld>
            <a:endParaRPr lang="en-US"/>
          </a:p>
        </p:txBody>
      </p:sp>
      <p:graphicFrame>
        <p:nvGraphicFramePr>
          <p:cNvPr id="8" name="Content Placeholder 5">
            <a:extLst>
              <a:ext uri="{FF2B5EF4-FFF2-40B4-BE49-F238E27FC236}">
                <a16:creationId xmlns:a16="http://schemas.microsoft.com/office/drawing/2014/main" id="{6AB495D2-A0BF-AFF7-FCC5-D0FD0DCE984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3893244"/>
              </p:ext>
            </p:extLst>
          </p:nvPr>
        </p:nvGraphicFramePr>
        <p:xfrm>
          <a:off x="457200" y="1143000"/>
          <a:ext cx="8413084" cy="476358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0120">
                  <a:extLst>
                    <a:ext uri="{9D8B030D-6E8A-4147-A177-3AD203B41FA5}">
                      <a16:colId xmlns:a16="http://schemas.microsoft.com/office/drawing/2014/main" val="2877362257"/>
                    </a:ext>
                  </a:extLst>
                </a:gridCol>
                <a:gridCol w="975360">
                  <a:extLst>
                    <a:ext uri="{9D8B030D-6E8A-4147-A177-3AD203B41FA5}">
                      <a16:colId xmlns:a16="http://schemas.microsoft.com/office/drawing/2014/main" val="1387507388"/>
                    </a:ext>
                  </a:extLst>
                </a:gridCol>
                <a:gridCol w="579120">
                  <a:extLst>
                    <a:ext uri="{9D8B030D-6E8A-4147-A177-3AD203B41FA5}">
                      <a16:colId xmlns:a16="http://schemas.microsoft.com/office/drawing/2014/main" val="943562415"/>
                    </a:ext>
                  </a:extLst>
                </a:gridCol>
                <a:gridCol w="655320">
                  <a:extLst>
                    <a:ext uri="{9D8B030D-6E8A-4147-A177-3AD203B41FA5}">
                      <a16:colId xmlns:a16="http://schemas.microsoft.com/office/drawing/2014/main" val="157557878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2816937155"/>
                    </a:ext>
                  </a:extLst>
                </a:gridCol>
                <a:gridCol w="594360">
                  <a:extLst>
                    <a:ext uri="{9D8B030D-6E8A-4147-A177-3AD203B41FA5}">
                      <a16:colId xmlns:a16="http://schemas.microsoft.com/office/drawing/2014/main" val="2627295575"/>
                    </a:ext>
                  </a:extLst>
                </a:gridCol>
                <a:gridCol w="624840">
                  <a:extLst>
                    <a:ext uri="{9D8B030D-6E8A-4147-A177-3AD203B41FA5}">
                      <a16:colId xmlns:a16="http://schemas.microsoft.com/office/drawing/2014/main" val="2272423196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219374179"/>
                    </a:ext>
                  </a:extLst>
                </a:gridCol>
                <a:gridCol w="610205">
                  <a:extLst>
                    <a:ext uri="{9D8B030D-6E8A-4147-A177-3AD203B41FA5}">
                      <a16:colId xmlns:a16="http://schemas.microsoft.com/office/drawing/2014/main" val="3492497279"/>
                    </a:ext>
                  </a:extLst>
                </a:gridCol>
                <a:gridCol w="472441">
                  <a:extLst>
                    <a:ext uri="{9D8B030D-6E8A-4147-A177-3AD203B41FA5}">
                      <a16:colId xmlns:a16="http://schemas.microsoft.com/office/drawing/2014/main" val="68526441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1678332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450117895"/>
                    </a:ext>
                  </a:extLst>
                </a:gridCol>
                <a:gridCol w="518158">
                  <a:extLst>
                    <a:ext uri="{9D8B030D-6E8A-4147-A177-3AD203B41FA5}">
                      <a16:colId xmlns:a16="http://schemas.microsoft.com/office/drawing/2014/main" val="834090908"/>
                    </a:ext>
                  </a:extLst>
                </a:gridCol>
              </a:tblGrid>
              <a:tr h="94815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Backlog tem </a:t>
                      </a:r>
                      <a:endParaRPr sz="1100" b="1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Status And Completion Date</a:t>
                      </a:r>
                      <a:endParaRPr sz="1100" b="1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Original Estimation in Hours </a:t>
                      </a:r>
                      <a:endParaRPr sz="1100" b="1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/>
                        <a:t>Day 1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/>
                        <a:t>Day 2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/>
                        <a:t>Day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/>
                        <a:t>3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/>
                        <a:t>Day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/>
                        <a:t>4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/>
                        <a:t>Day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/>
                        <a:t>5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/>
                        <a:t>Day 6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/>
                        <a:t>Day 7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/>
                        <a:t>Day 8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/>
                        <a:t>Day 9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/>
                        <a:t>Day 10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178855207"/>
                  </a:ext>
                </a:extLst>
              </a:tr>
              <a:tr h="283559">
                <a:tc gridSpan="13"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SPRINT 1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2826981"/>
                  </a:ext>
                </a:extLst>
              </a:tr>
              <a:tr h="67926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Login &amp; Registration</a:t>
                      </a: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1073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19/08/2025</a:t>
                      </a:r>
                      <a:endParaRPr lang="en-IN" sz="105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239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5</a:t>
                      </a:r>
                      <a:endParaRPr lang="en-IN" sz="105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112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05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239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</a:t>
                      </a:r>
                      <a:endParaRPr lang="en-I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</a:t>
                      </a:r>
                      <a:endParaRPr lang="en-IN" sz="105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05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</a:t>
                      </a:r>
                      <a:endParaRPr lang="en-I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extLst>
                  <a:ext uri="{0D108BD9-81ED-4DB2-BD59-A6C34878D82A}">
                    <a16:rowId xmlns:a16="http://schemas.microsoft.com/office/drawing/2014/main" val="3736232084"/>
                  </a:ext>
                </a:extLst>
              </a:tr>
              <a:tr h="275708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Allergy Profile Management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073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21/08/2025</a:t>
                      </a:r>
                      <a:endParaRPr lang="en-IN" sz="105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239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5</a:t>
                      </a:r>
                      <a:endParaRPr lang="en-IN" sz="105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112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05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239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05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05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05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</a:t>
                      </a:r>
                      <a:endParaRPr lang="en-IN" sz="105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</a:t>
                      </a:r>
                      <a:endParaRPr lang="en-I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extLst>
                  <a:ext uri="{0D108BD9-81ED-4DB2-BD59-A6C34878D82A}">
                    <a16:rowId xmlns:a16="http://schemas.microsoft.com/office/drawing/2014/main" val="2431245090"/>
                  </a:ext>
                </a:extLst>
              </a:tr>
              <a:tr h="275708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Food – Image Detection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073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21/08/2025</a:t>
                      </a:r>
                      <a:endParaRPr lang="en-IN" sz="105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239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5</a:t>
                      </a:r>
                      <a:endParaRPr lang="en-IN" sz="105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112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05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</a:t>
                      </a:r>
                      <a:endParaRPr lang="en-IN" sz="105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05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05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</a:t>
                      </a:r>
                      <a:endParaRPr lang="en-IN" sz="105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05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05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</a:t>
                      </a:r>
                      <a:endParaRPr lang="en-IN" sz="105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extLst>
                  <a:ext uri="{0D108BD9-81ED-4DB2-BD59-A6C34878D82A}">
                    <a16:rowId xmlns:a16="http://schemas.microsoft.com/office/drawing/2014/main" val="317226512"/>
                  </a:ext>
                </a:extLst>
              </a:tr>
              <a:tr h="287024">
                <a:tc gridSpan="13"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SPRINT 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3605916"/>
                  </a:ext>
                </a:extLst>
              </a:tr>
              <a:tr h="721057">
                <a:tc>
                  <a:txBody>
                    <a:bodyPr/>
                    <a:lstStyle/>
                    <a:p>
                      <a:pPr algn="ctr"/>
                      <a:r>
                        <a:rPr lang="en-IN" sz="1100" dirty="0"/>
                        <a:t>Allergen Detection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073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11/09/2025</a:t>
                      </a:r>
                      <a:endParaRPr lang="en-IN" sz="105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12</a:t>
                      </a:r>
                      <a:endParaRPr lang="en-IN" sz="105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112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239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</a:t>
                      </a:r>
                      <a:endParaRPr lang="en-I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</a:t>
                      </a:r>
                      <a:endParaRPr lang="en-I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</a:t>
                      </a:r>
                      <a:endParaRPr lang="en-I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</a:t>
                      </a:r>
                      <a:endParaRPr lang="en-I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</a:t>
                      </a:r>
                      <a:endParaRPr lang="en-I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</a:t>
                      </a:r>
                      <a:endParaRPr lang="en-IN" sz="105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extLst>
                  <a:ext uri="{0D108BD9-81ED-4DB2-BD59-A6C34878D82A}">
                    <a16:rowId xmlns:a16="http://schemas.microsoft.com/office/drawing/2014/main" val="2828498056"/>
                  </a:ext>
                </a:extLst>
              </a:tr>
              <a:tr h="711534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Food Suggestions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073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11/09/2025</a:t>
                      </a:r>
                      <a:endParaRPr lang="en-IN" sz="105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239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5</a:t>
                      </a:r>
                      <a:endParaRPr lang="en-IN" sz="105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112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05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239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05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05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05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05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05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05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05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</a:t>
                      </a:r>
                      <a:endParaRPr lang="en-IN" sz="105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5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</a:t>
                      </a:r>
                      <a:endParaRPr lang="en-IN" sz="105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extLst>
                  <a:ext uri="{0D108BD9-81ED-4DB2-BD59-A6C34878D82A}">
                    <a16:rowId xmlns:a16="http://schemas.microsoft.com/office/drawing/2014/main" val="215415709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23</a:t>
            </a:fld>
            <a:endParaRPr lang="en-US"/>
          </a:p>
        </p:txBody>
      </p:sp>
      <p:graphicFrame>
        <p:nvGraphicFramePr>
          <p:cNvPr id="14" name="Content Placeholder 5">
            <a:extLst>
              <a:ext uri="{FF2B5EF4-FFF2-40B4-BE49-F238E27FC236}">
                <a16:creationId xmlns:a16="http://schemas.microsoft.com/office/drawing/2014/main" id="{EB99F820-7704-E0F4-C02E-2B9E337B48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2325481"/>
              </p:ext>
            </p:extLst>
          </p:nvPr>
        </p:nvGraphicFramePr>
        <p:xfrm>
          <a:off x="304800" y="1186543"/>
          <a:ext cx="8381998" cy="430562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07720">
                  <a:extLst>
                    <a:ext uri="{9D8B030D-6E8A-4147-A177-3AD203B41FA5}">
                      <a16:colId xmlns:a16="http://schemas.microsoft.com/office/drawing/2014/main" val="4209856796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707531203"/>
                    </a:ext>
                  </a:extLst>
                </a:gridCol>
                <a:gridCol w="563880">
                  <a:extLst>
                    <a:ext uri="{9D8B030D-6E8A-4147-A177-3AD203B41FA5}">
                      <a16:colId xmlns:a16="http://schemas.microsoft.com/office/drawing/2014/main" val="141088549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720252433"/>
                    </a:ext>
                  </a:extLst>
                </a:gridCol>
                <a:gridCol w="574430">
                  <a:extLst>
                    <a:ext uri="{9D8B030D-6E8A-4147-A177-3AD203B41FA5}">
                      <a16:colId xmlns:a16="http://schemas.microsoft.com/office/drawing/2014/main" val="1934062454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1269574475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1500326923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2816804251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3782793737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767400003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3313201860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568013984"/>
                    </a:ext>
                  </a:extLst>
                </a:gridCol>
                <a:gridCol w="633046">
                  <a:extLst>
                    <a:ext uri="{9D8B030D-6E8A-4147-A177-3AD203B41FA5}">
                      <a16:colId xmlns:a16="http://schemas.microsoft.com/office/drawing/2014/main" val="2915419642"/>
                    </a:ext>
                  </a:extLst>
                </a:gridCol>
              </a:tblGrid>
              <a:tr h="114569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Backlog tem </a:t>
                      </a:r>
                      <a:endParaRPr sz="1000" b="1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Status And Completion Date</a:t>
                      </a:r>
                      <a:endParaRPr sz="1000" b="1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Original Estimation in Hours </a:t>
                      </a:r>
                      <a:endParaRPr sz="1000" b="1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Day 1</a:t>
                      </a:r>
                      <a:endParaRPr sz="10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hrs</a:t>
                      </a:r>
                      <a:endParaRPr sz="1000" b="1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Day 2</a:t>
                      </a:r>
                      <a:endParaRPr sz="10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hrs</a:t>
                      </a:r>
                      <a:endParaRPr sz="1000" b="1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Day </a:t>
                      </a:r>
                      <a:endParaRPr sz="10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3</a:t>
                      </a:r>
                      <a:endParaRPr sz="10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hrs</a:t>
                      </a:r>
                      <a:endParaRPr sz="1000" b="1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Day</a:t>
                      </a:r>
                      <a:endParaRPr sz="10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4</a:t>
                      </a:r>
                      <a:endParaRPr sz="10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hrs</a:t>
                      </a:r>
                      <a:endParaRPr sz="1000" b="1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Day </a:t>
                      </a:r>
                      <a:endParaRPr sz="10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5</a:t>
                      </a:r>
                      <a:endParaRPr sz="10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hrs</a:t>
                      </a:r>
                      <a:endParaRPr sz="1000" b="1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Day 6</a:t>
                      </a:r>
                      <a:endParaRPr sz="10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hrs</a:t>
                      </a:r>
                      <a:endParaRPr sz="1000" b="1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Day 7</a:t>
                      </a:r>
                      <a:endParaRPr sz="10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hrs</a:t>
                      </a:r>
                      <a:endParaRPr sz="1000" b="1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Day 8</a:t>
                      </a:r>
                      <a:endParaRPr sz="10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b="1" dirty="0"/>
                        <a:t>H</a:t>
                      </a:r>
                      <a:r>
                        <a:rPr lang="en" sz="1000" b="1" dirty="0"/>
                        <a:t>rs</a:t>
                      </a:r>
                      <a:endParaRPr sz="1000" b="1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Day 9</a:t>
                      </a:r>
                      <a:endParaRPr sz="10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hrs</a:t>
                      </a:r>
                      <a:endParaRPr sz="1000" b="1" dirty="0"/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Day 10</a:t>
                      </a:r>
                      <a:endParaRPr sz="10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hrs</a:t>
                      </a:r>
                      <a:endParaRPr sz="1000" b="1" dirty="0"/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471412417"/>
                  </a:ext>
                </a:extLst>
              </a:tr>
              <a:tr h="327350">
                <a:tc gridSpan="13"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SPRINT 3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4964318"/>
                  </a:ext>
                </a:extLst>
              </a:tr>
              <a:tr h="531958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Profile &amp; Privacy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073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05/10/2025</a:t>
                      </a:r>
                      <a:endParaRPr lang="en-IN" sz="10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12</a:t>
                      </a:r>
                      <a:endParaRPr lang="en-IN" sz="10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112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</a:t>
                      </a:r>
                      <a:endParaRPr lang="en-IN" sz="10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239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0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</a:t>
                      </a:r>
                      <a:endParaRPr lang="en-IN" sz="10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0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0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</a:t>
                      </a:r>
                      <a:endParaRPr lang="en-IN" sz="10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</a:t>
                      </a:r>
                      <a:endParaRPr lang="en-IN" sz="10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</a:t>
                      </a:r>
                      <a:endParaRPr lang="en-IN" sz="10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0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</a:t>
                      </a:r>
                      <a:endParaRPr lang="en-IN" sz="10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extLst>
                  <a:ext uri="{0D108BD9-81ED-4DB2-BD59-A6C34878D82A}">
                    <a16:rowId xmlns:a16="http://schemas.microsoft.com/office/drawing/2014/main" val="75314500"/>
                  </a:ext>
                </a:extLst>
              </a:tr>
              <a:tr h="531958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User Management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073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07/10/2025</a:t>
                      </a:r>
                      <a:endParaRPr lang="en-IN" sz="10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239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6</a:t>
                      </a:r>
                      <a:endParaRPr lang="en-IN" sz="10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112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0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239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0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0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0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</a:t>
                      </a:r>
                      <a:endParaRPr lang="en-IN" sz="10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0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0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0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0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</a:t>
                      </a:r>
                      <a:endParaRPr lang="en-IN" sz="10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extLst>
                  <a:ext uri="{0D108BD9-81ED-4DB2-BD59-A6C34878D82A}">
                    <a16:rowId xmlns:a16="http://schemas.microsoft.com/office/drawing/2014/main" val="4205996217"/>
                  </a:ext>
                </a:extLst>
              </a:tr>
              <a:tr h="327350">
                <a:tc gridSpan="13">
                  <a:txBody>
                    <a:bodyPr/>
                    <a:lstStyle/>
                    <a:p>
                      <a:pPr algn="ctr"/>
                      <a:r>
                        <a:rPr lang="en-IN" sz="1200" dirty="0"/>
                        <a:t>SPRINT 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523986"/>
                  </a:ext>
                </a:extLst>
              </a:tr>
              <a:tr h="384192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 err="1"/>
                        <a:t>ystem</a:t>
                      </a:r>
                      <a:r>
                        <a:rPr lang="en-IN" sz="1000" dirty="0"/>
                        <a:t> Monitoring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073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28/10/2025</a:t>
                      </a:r>
                      <a:endParaRPr lang="en-IN" sz="10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239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4</a:t>
                      </a:r>
                      <a:endParaRPr lang="en-IN" sz="10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112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</a:t>
                      </a:r>
                      <a:endParaRPr lang="en-IN" sz="10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239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0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0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0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</a:t>
                      </a:r>
                      <a:endParaRPr lang="en-IN" sz="10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</a:t>
                      </a:r>
                      <a:endParaRPr lang="en-IN" sz="10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0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0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0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0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extLst>
                  <a:ext uri="{0D108BD9-81ED-4DB2-BD59-A6C34878D82A}">
                    <a16:rowId xmlns:a16="http://schemas.microsoft.com/office/drawing/2014/main" val="190438849"/>
                  </a:ext>
                </a:extLst>
              </a:tr>
              <a:tr h="359786"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Content &amp; Suggestions Management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0731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25/10/2025</a:t>
                      </a:r>
                      <a:endParaRPr lang="en-IN" sz="10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239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6</a:t>
                      </a:r>
                      <a:endParaRPr lang="en-IN" sz="10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112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0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239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0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</a:t>
                      </a:r>
                      <a:endParaRPr lang="en-IN" sz="10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0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0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0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0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1</a:t>
                      </a:r>
                      <a:endParaRPr lang="en-IN" sz="10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0</a:t>
                      </a:r>
                      <a:endParaRPr lang="en-IN" sz="10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</a:t>
                      </a:r>
                      <a:endParaRPr lang="en-IN" sz="10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extLst>
                  <a:ext uri="{0D108BD9-81ED-4DB2-BD59-A6C34878D82A}">
                    <a16:rowId xmlns:a16="http://schemas.microsoft.com/office/drawing/2014/main" val="866527099"/>
                  </a:ext>
                </a:extLst>
              </a:tr>
              <a:tr h="327350">
                <a:tc>
                  <a:txBody>
                    <a:bodyPr/>
                    <a:lstStyle/>
                    <a:p>
                      <a:pPr algn="ctr"/>
                      <a:r>
                        <a:rPr lang="en-IN" sz="1000" b="1" dirty="0"/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 </a:t>
                      </a:r>
                    </a:p>
                  </a:txBody>
                  <a:tcPr marL="0" marR="73025" marT="0" marB="0"/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60</a:t>
                      </a:r>
                      <a:endParaRPr lang="en-IN" sz="10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112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</a:t>
                      </a:r>
                      <a:endParaRPr lang="en-IN" sz="10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239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</a:t>
                      </a:r>
                      <a:endParaRPr lang="en-IN" sz="10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8</a:t>
                      </a:r>
                      <a:endParaRPr lang="en-IN" sz="10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</a:t>
                      </a:r>
                      <a:endParaRPr lang="en-IN" sz="1000" kern="10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02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4</a:t>
                      </a:r>
                      <a:endParaRPr lang="en-IN" sz="10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3</a:t>
                      </a:r>
                      <a:endParaRPr lang="en-IN" sz="10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6</a:t>
                      </a:r>
                      <a:endParaRPr lang="en-IN" sz="10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</a:t>
                      </a:r>
                      <a:endParaRPr lang="en-IN" sz="10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3660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2</a:t>
                      </a:r>
                      <a:endParaRPr lang="en-IN" sz="10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tc>
                  <a:txBody>
                    <a:bodyPr/>
                    <a:lstStyle/>
                    <a:p>
                      <a:pPr marL="74295"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000" b="1" kern="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</a:rPr>
                        <a:t>9</a:t>
                      </a:r>
                      <a:endParaRPr lang="en-IN" sz="1000" kern="100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0" marR="73025" marT="0" marB="0" anchor="ctr"/>
                </a:tc>
                <a:extLst>
                  <a:ext uri="{0D108BD9-81ED-4DB2-BD59-A6C34878D82A}">
                    <a16:rowId xmlns:a16="http://schemas.microsoft.com/office/drawing/2014/main" val="300009524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752DDA7-3830-3324-3BD6-F97BF1793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2" y="2295525"/>
            <a:ext cx="505777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13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0DCBF6-93E2-B0CF-08E2-14891157F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D5CEB-39A4-BC8C-EFC8-1D3858F33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A3C11-4A3F-18F7-7D6B-3FA89DC65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1D885-36BA-B80F-BC0A-5812462DF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1E9AAF-E33F-1E44-6521-8D74CEAE3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DA2A70-B3F7-3A92-E441-4105D3129E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2525" y="2390775"/>
            <a:ext cx="68389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2284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6C6C8-015F-526C-659B-7ED31EE22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9AB91-A5E6-A2B7-C316-76E9A4CEE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0E3BB-833B-B41B-540B-6E82E99C3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2 Admin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1D716D-C504-9DDB-62BA-1544F4A6B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52766-44C6-3AF5-B6DF-141717C9B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579823-4D7C-B7A5-0134-F84375BC14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8762" y="2038350"/>
            <a:ext cx="6086475" cy="278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05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B5BCD-D9BB-C636-D8E8-D1659CEF5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D66A9-0B90-AED3-449A-B82266E55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B87A8-A375-BC61-E967-E261A6423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2 User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A71A50-67B9-06F7-A0E0-3B7287F08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0A25D-547A-92C3-0AF0-5E8026726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0701F7-8390-F8B7-F0E5-9784438F7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057400"/>
            <a:ext cx="5999086" cy="362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2433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75058-BDB5-C2C1-8A11-0850D275D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72117-C2AB-EB45-FB92-05B37057B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6A71736-97DC-2B84-964A-152F6C25CC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1597025"/>
            <a:ext cx="3048000" cy="43053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CD1F5C-826F-F3D8-F745-78D766F55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67B33E-32DC-9318-7BFB-11594CFA2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139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8ABEEEB-A3F2-739C-6E1D-DCC9ADF0C8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225" y="1342231"/>
            <a:ext cx="7829550" cy="4619625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0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ER Diagram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87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/>
          </a:bodyPr>
          <a:lstStyle/>
          <a:p>
            <a:r>
              <a:rPr lang="en-IN" dirty="0"/>
              <a:t>SAFE BITE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400" dirty="0"/>
              <a:t>ML project SAFE BITE uses CNN-based image recognition to analyze food photos, detect potential allergens in real-time, and cross-reference them with users' allergy profiles.</a:t>
            </a:r>
          </a:p>
          <a:p>
            <a:pPr lvl="0"/>
            <a:r>
              <a:rPr lang="en-US" sz="2400" dirty="0"/>
              <a:t>Food allergies are rising globally, with even trace amounts causing life-threatening reactions, yet ingredient information remains unreliable in restaurants and unpackaged foods.</a:t>
            </a:r>
          </a:p>
          <a:p>
            <a:pPr lvl="0"/>
            <a:r>
              <a:rPr lang="en-US" sz="2400" dirty="0"/>
              <a:t>Provides instant, accurate risk assessment to prevent allergic reactions when traditional labeling fails, transforming food safety for allergy sufferers.</a:t>
            </a:r>
            <a:endParaRPr lang="en-US" sz="20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E3B28-509E-784F-2E57-C2BB9F534A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SAFE BITE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CA63E6-4C7F-70EF-A1CB-62453ADD4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</a:rPr>
              <a:t>By comparing recognized ingredients with a user’s personalized allergy profile, the system ensures that risk detection is both accurate and tailored to individual needs.</a:t>
            </a:r>
          </a:p>
          <a:p>
            <a:r>
              <a:rPr lang="en-US" sz="2600" dirty="0">
                <a:latin typeface="Times New Roman" panose="02020603050405020304" pitchFamily="18" charset="0"/>
              </a:rPr>
              <a:t>The application not only warns users about unsafe food but also suggests safer alternatives, making the eating experience more confident and stress-free.</a:t>
            </a:r>
          </a:p>
          <a:p>
            <a:r>
              <a:rPr lang="en-US" sz="2600" dirty="0">
                <a:latin typeface="Times New Roman" panose="02020603050405020304" pitchFamily="18" charset="0"/>
              </a:rPr>
              <a:t>Overall, SAFE BITE bridges the gap between awareness and action by empowering individuals to make safe food choices in any environment, whether at home, school, or while traveling.</a:t>
            </a:r>
            <a:endParaRPr lang="en-IN" sz="2600" dirty="0">
              <a:latin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3555A8-3FBB-C4D9-0CBB-B45F4F77D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C14CB7-4EBA-B9D1-707E-51DCF845E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7135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600" dirty="0">
                <a:latin typeface="Times New Roman" panose="02020603050405020304" pitchFamily="18" charset="0"/>
              </a:rPr>
              <a:t>To provide </a:t>
            </a:r>
            <a:r>
              <a:rPr lang="en-US" sz="2600" b="1" dirty="0">
                <a:latin typeface="Times New Roman" panose="02020603050405020304" pitchFamily="18" charset="0"/>
              </a:rPr>
              <a:t>real-time allergen detection</a:t>
            </a:r>
            <a:r>
              <a:rPr lang="en-US" sz="2600" dirty="0">
                <a:latin typeface="Times New Roman" panose="02020603050405020304" pitchFamily="18" charset="0"/>
              </a:rPr>
              <a:t> using food image analysis and ingredient mapping.</a:t>
            </a:r>
          </a:p>
          <a:p>
            <a:r>
              <a:rPr lang="en-US" sz="2600" dirty="0">
                <a:latin typeface="Times New Roman" panose="02020603050405020304" pitchFamily="18" charset="0"/>
              </a:rPr>
              <a:t>To deliver personalized safety alerts based on each user’s allergy profile.</a:t>
            </a:r>
          </a:p>
          <a:p>
            <a:r>
              <a:rPr lang="en-US" sz="2600" dirty="0">
                <a:latin typeface="Times New Roman" panose="02020603050405020304" pitchFamily="18" charset="0"/>
              </a:rPr>
              <a:t>To enhance user experience by offering safe food alternatives and a scan history, ensuring long-term awareness and better dietary decisions.</a:t>
            </a:r>
          </a:p>
          <a:p>
            <a:r>
              <a:rPr lang="en-US" sz="2600" dirty="0">
                <a:latin typeface="Times New Roman" panose="02020603050405020304" pitchFamily="18" charset="0"/>
              </a:rPr>
              <a:t>To ensure </a:t>
            </a:r>
            <a:r>
              <a:rPr lang="en-US" sz="2600" b="1" dirty="0">
                <a:latin typeface="Times New Roman" panose="02020603050405020304" pitchFamily="18" charset="0"/>
              </a:rPr>
              <a:t>data privacy and scalability</a:t>
            </a:r>
            <a:r>
              <a:rPr lang="en-US" sz="2600" dirty="0">
                <a:latin typeface="Times New Roman" panose="02020603050405020304" pitchFamily="18" charset="0"/>
              </a:rPr>
              <a:t>, enabling future expansion to more foods and allergens.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CA5DB-C95B-9274-6CC6-BBDD6124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FD21-F072-514B-1259-00E2A2C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EXISTING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13F8-EA75-8B73-B691-9967DDB14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sz="2600" dirty="0">
                <a:latin typeface="Times New Roman" panose="02020603050405020304" pitchFamily="18" charset="0"/>
              </a:rPr>
              <a:t>At present, people rely mainly on food labels or menus to identify allergens, but these are often incomplete or unavailable.</a:t>
            </a:r>
          </a:p>
          <a:p>
            <a:pPr lvl="0"/>
            <a:r>
              <a:rPr lang="en-US" sz="2600" dirty="0">
                <a:latin typeface="Times New Roman" panose="02020603050405020304" pitchFamily="18" charset="0"/>
              </a:rPr>
              <a:t>Unpackaged food, such as street food or homemade dishes, rarely comes with detailed ingredient information.</a:t>
            </a:r>
          </a:p>
          <a:p>
            <a:pPr lvl="0"/>
            <a:r>
              <a:rPr lang="en-US" sz="2600" dirty="0">
                <a:latin typeface="Times New Roman" panose="02020603050405020304" pitchFamily="18" charset="0"/>
              </a:rPr>
              <a:t>Current systems lack proper integration with personalized allergy profiles, meaning they cannot give tailored, immediate warnings to users.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33661-B8A5-5F64-B0B3-F069AAD4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45143-4DA4-EC25-D400-31811F43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80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9323-CAA4-5F8F-BC23-AF2428BA7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2957-0B3A-B1DC-4183-C152345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33FB-9787-5DBA-F8F3-B665601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>
                <a:latin typeface="Times New Roman" panose="02020603050405020304" pitchFamily="18" charset="0"/>
              </a:rPr>
              <a:t>SAFE BITE introduces an image-based allergen detection system that analyzes food photos captured or uploaded by the user.</a:t>
            </a:r>
          </a:p>
          <a:p>
            <a:r>
              <a:rPr lang="en-US" sz="2600" dirty="0">
                <a:latin typeface="Times New Roman" panose="02020603050405020304" pitchFamily="18" charset="0"/>
              </a:rPr>
              <a:t>The system maps the identified food to a database of known ingredients and then cross-checks them with the user’s allergy profile.</a:t>
            </a:r>
          </a:p>
          <a:p>
            <a:r>
              <a:rPr lang="en-US" sz="2600" dirty="0">
                <a:latin typeface="Times New Roman" panose="02020603050405020304" pitchFamily="18" charset="0"/>
              </a:rPr>
              <a:t>If allergens are found, the user immediately receives a warning notification, preventing accidental intake.</a:t>
            </a:r>
          </a:p>
          <a:p>
            <a:r>
              <a:rPr lang="en-US" sz="2600" dirty="0">
                <a:latin typeface="Times New Roman" panose="02020603050405020304" pitchFamily="18" charset="0"/>
              </a:rPr>
              <a:t>In addition to alerts, the system suggests safe alternatives so users can choose safer food options confidently.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7E54E-77D1-E994-4D0C-79543779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B7F26-E457-6E29-93A0-124CF9B8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9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458200" cy="4931726"/>
          </a:xfrm>
        </p:spPr>
        <p:txBody>
          <a:bodyPr>
            <a:noAutofit/>
          </a:bodyPr>
          <a:lstStyle/>
          <a:p>
            <a:r>
              <a:rPr lang="en-US" sz="2600" dirty="0"/>
              <a:t>Food allergies are on the rise globally, making safe food choices a daily challenge for millions of people.</a:t>
            </a:r>
          </a:p>
          <a:p>
            <a:r>
              <a:rPr lang="en-US" sz="2600" dirty="0"/>
              <a:t>Even small amounts of hidden allergens can cause severe health risks, leading to fear and uncertainty while eating outside.</a:t>
            </a:r>
          </a:p>
          <a:p>
            <a:r>
              <a:rPr lang="en-US" sz="2600" dirty="0"/>
              <a:t>Existing solutions such as food labels, menus, or barcode scanners are often incomplete, unreliable, or inconvenient.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</TotalTime>
  <Words>1494</Words>
  <Application>Microsoft Office PowerPoint</Application>
  <PresentationFormat>On-screen Show (4:3)</PresentationFormat>
  <Paragraphs>533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Bookman Old Style</vt:lpstr>
      <vt:lpstr>Calibri</vt:lpstr>
      <vt:lpstr>Times New Roman</vt:lpstr>
      <vt:lpstr>Wingdings</vt:lpstr>
      <vt:lpstr>Office Theme</vt:lpstr>
      <vt:lpstr>SAFE BITE</vt:lpstr>
      <vt:lpstr>PRODUCT OWNER  HYDERALI K  ASSISTANT PROFESSOR DEPARTMENT OF COMPUTER APPLICATIONS MES COLLEGE OF ENGINEERING, KUTTIPPURAM</vt:lpstr>
      <vt:lpstr>TABLE OF CONTENTS</vt:lpstr>
      <vt:lpstr>SAFE BITE</vt:lpstr>
      <vt:lpstr>SAFE BITE</vt:lpstr>
      <vt:lpstr>OBJECTIVES</vt:lpstr>
      <vt:lpstr>EXISTING SYSTEM</vt:lpstr>
      <vt:lpstr>PROPOSED SYSTEM</vt:lpstr>
      <vt:lpstr>MOTIVATIONS</vt:lpstr>
      <vt:lpstr>FUNCTIONALITIES</vt:lpstr>
      <vt:lpstr>FUNCTIONALITIES</vt:lpstr>
      <vt:lpstr>MODULE DESCRIPTION</vt:lpstr>
      <vt:lpstr>MODULE DESCRIPTION</vt:lpstr>
      <vt:lpstr>MODULE DESCRIPTION</vt:lpstr>
      <vt:lpstr>MODULE DESCRIPTION</vt:lpstr>
      <vt:lpstr>DEVELOPING ENVIRONMENT</vt:lpstr>
      <vt:lpstr>USER STORY</vt:lpstr>
      <vt:lpstr>USER STORY</vt:lpstr>
      <vt:lpstr>PRODUCT BACKLOG</vt:lpstr>
      <vt:lpstr>PROJECT PLAN</vt:lpstr>
      <vt:lpstr>PROJECT PLAN</vt:lpstr>
      <vt:lpstr>SPRINT BACKLOG</vt:lpstr>
      <vt:lpstr>SPRINT BACKLOG</vt:lpstr>
      <vt:lpstr>DATA FLOW DIAGRAM</vt:lpstr>
      <vt:lpstr>DATA FLOW DIAGRAM</vt:lpstr>
      <vt:lpstr>DATA FLOW DIAGRAM</vt:lpstr>
      <vt:lpstr>DATA FLOW DIAGRAM</vt:lpstr>
      <vt:lpstr>DATA FLOW DIAGRAM</vt:lpstr>
      <vt:lpstr>ER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Somin Kuriyakose</cp:lastModifiedBy>
  <cp:revision>45</cp:revision>
  <dcterms:created xsi:type="dcterms:W3CDTF">2024-09-27T10:56:22Z</dcterms:created>
  <dcterms:modified xsi:type="dcterms:W3CDTF">2025-08-19T19:05:08Z</dcterms:modified>
</cp:coreProperties>
</file>