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1D0093-2160-4ABC-8953-8EBD342899DA}">
          <p14:sldIdLst>
            <p14:sldId id="256"/>
          </p14:sldIdLst>
        </p14:section>
        <p14:section name="Untitled Section" id="{91337F03-E0F8-4BB5-8595-674DF637BA2A}">
          <p14:sldIdLst>
            <p14:sldId id="259"/>
            <p14:sldId id="260"/>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3" d="100"/>
          <a:sy n="63" d="100"/>
        </p:scale>
        <p:origin x="792"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Count of Account_Number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 1 Customers</c:v>
                </c:pt>
                <c:pt idx="1">
                  <c:v>Tier 2 Customers</c:v>
                </c:pt>
                <c:pt idx="2">
                  <c:v>Tier 3 Customers</c:v>
                </c:pt>
                <c:pt idx="3">
                  <c:v>Tier 4 Customers</c:v>
                </c:pt>
              </c:strCache>
            </c:strRef>
          </c:cat>
          <c:val>
            <c:numRef>
              <c:f>Sheet1!$B$2:$B$5</c:f>
              <c:numCache>
                <c:formatCode>General</c:formatCode>
                <c:ptCount val="4"/>
                <c:pt idx="0">
                  <c:v>5</c:v>
                </c:pt>
                <c:pt idx="1">
                  <c:v>841</c:v>
                </c:pt>
                <c:pt idx="2">
                  <c:v>208</c:v>
                </c:pt>
                <c:pt idx="3">
                  <c:v>310</c:v>
                </c:pt>
              </c:numCache>
            </c:numRef>
          </c:val>
          <c:extLst>
            <c:ext xmlns:c16="http://schemas.microsoft.com/office/drawing/2014/chart" uri="{C3380CC4-5D6E-409C-BE32-E72D297353CC}">
              <c16:uniqueId val="{00000000-68F3-4D7C-8479-CB74B3709AE5}"/>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 1 Customers</c:v>
                </c:pt>
                <c:pt idx="1">
                  <c:v>Tier 2 Customers</c:v>
                </c:pt>
                <c:pt idx="2">
                  <c:v>Tier 3 Customers</c:v>
                </c:pt>
                <c:pt idx="3">
                  <c:v>Tier 4 Customers</c:v>
                </c:pt>
              </c:strCache>
            </c:strRef>
          </c:cat>
          <c:val>
            <c:numRef>
              <c:f>Sheet1!$C$2:$C$5</c:f>
              <c:numCache>
                <c:formatCode>General</c:formatCode>
                <c:ptCount val="4"/>
              </c:numCache>
            </c:numRef>
          </c:val>
          <c:extLst>
            <c:ext xmlns:c16="http://schemas.microsoft.com/office/drawing/2014/chart" uri="{C3380CC4-5D6E-409C-BE32-E72D297353CC}">
              <c16:uniqueId val="{00000001-68F3-4D7C-8479-CB74B3709AE5}"/>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Tier 1 Customers</c:v>
                </c:pt>
                <c:pt idx="1">
                  <c:v>Tier 2 Customers</c:v>
                </c:pt>
                <c:pt idx="2">
                  <c:v>Tier 3 Customers</c:v>
                </c:pt>
                <c:pt idx="3">
                  <c:v>Tier 4 Customers</c:v>
                </c:pt>
              </c:strCache>
            </c:strRef>
          </c:cat>
          <c:val>
            <c:numRef>
              <c:f>Sheet1!$D$2:$D$5</c:f>
              <c:numCache>
                <c:formatCode>General</c:formatCode>
                <c:ptCount val="4"/>
              </c:numCache>
            </c:numRef>
          </c:val>
          <c:extLst>
            <c:ext xmlns:c16="http://schemas.microsoft.com/office/drawing/2014/chart" uri="{C3380CC4-5D6E-409C-BE32-E72D297353CC}">
              <c16:uniqueId val="{00000002-68F3-4D7C-8479-CB74B3709AE5}"/>
            </c:ext>
          </c:extLst>
        </c:ser>
        <c:dLbls>
          <c:dLblPos val="ctr"/>
          <c:showLegendKey val="0"/>
          <c:showVal val="1"/>
          <c:showCatName val="0"/>
          <c:showSerName val="0"/>
          <c:showPercent val="0"/>
          <c:showBubbleSize val="0"/>
        </c:dLbls>
        <c:gapWidth val="150"/>
        <c:overlap val="100"/>
        <c:axId val="523646376"/>
        <c:axId val="523646736"/>
      </c:barChart>
      <c:catAx>
        <c:axId val="523646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3646736"/>
        <c:crosses val="autoZero"/>
        <c:auto val="1"/>
        <c:lblAlgn val="ctr"/>
        <c:lblOffset val="100"/>
        <c:noMultiLvlLbl val="0"/>
      </c:catAx>
      <c:valAx>
        <c:axId val="523646736"/>
        <c:scaling>
          <c:orientation val="minMax"/>
        </c:scaling>
        <c:delete val="1"/>
        <c:axPos val="l"/>
        <c:numFmt formatCode="General" sourceLinked="1"/>
        <c:majorTickMark val="none"/>
        <c:minorTickMark val="none"/>
        <c:tickLblPos val="nextTo"/>
        <c:crossAx val="5236463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6E5C-B3EB-D0F3-6B7B-0908815E2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C44D16-9429-AC63-71E6-EBF2BE07C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66E9E5-5B69-B3CB-865E-C717B9DEBE67}"/>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3B5CAFC7-764E-77EB-1E79-8C69CB7F4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ABBC9-EFBA-03F6-43DB-D5579F5249A3}"/>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413102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343-40E9-67DE-79F5-66A8726B6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BA8023-3000-9ACC-9951-B5D40988C3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2698E-6E70-E71F-9591-B7A4BCAFE755}"/>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C27CD98D-27CC-F349-501F-4CC255C9A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3A850-FBF3-D740-1AF0-CE8BB3E51F55}"/>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12089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36AC2-0D56-5B9A-8FB0-A07C9839F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2D61DE-C971-D275-95AB-F4CD169906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B1628-1406-0630-DFAC-6A74081B263B}"/>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482B52D7-544C-B71E-DD14-637FDA58C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87491-D118-C261-9FD0-0375892E2F12}"/>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63808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7127-1B37-E681-0948-8E096DD08C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25C41-D3C9-EC75-F90D-8210EA364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10DF4-B9A4-31ED-19C9-E4BE1A40BA96}"/>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22F2E813-42B4-832F-9813-534CA1AFD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D3944-8DC0-C06C-8E18-9E7FB0B89527}"/>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209774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FE94-6171-416C-ED3F-2E256F96C9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D91DE9-848C-DDD1-6799-CE1DD076D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ED399-868D-A5C3-7A9F-51D8B3CF4D55}"/>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DE4C34B6-555F-CABF-CFC4-DF6EF3113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8394-F230-898D-1A52-9D3168DBFD7E}"/>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37984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8963-68D3-C86E-2659-A30A1195E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D2BF8-B35D-4054-49C4-114CAC50D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79DCA-975A-1408-AF0B-8D7F48CF26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967EE6-A3B3-663B-E184-3A1C19851E78}"/>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6" name="Footer Placeholder 5">
            <a:extLst>
              <a:ext uri="{FF2B5EF4-FFF2-40B4-BE49-F238E27FC236}">
                <a16:creationId xmlns:a16="http://schemas.microsoft.com/office/drawing/2014/main" id="{021FFED7-9B28-2A6C-586D-A75179EFF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4A6D7-7244-64FB-A7BE-4E110EA56C59}"/>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273912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7571-7A8A-38AF-598D-8A731500F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23F19-727D-E79F-B92B-747F1A89A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080C9-A110-91F4-0303-BAFB7DABC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FC4FE-6E89-014D-742D-49240F68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161EB-7E06-11E6-177F-8715734AC9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B6EC9E-034F-F05E-E2D6-3A62B9272D2B}"/>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8" name="Footer Placeholder 7">
            <a:extLst>
              <a:ext uri="{FF2B5EF4-FFF2-40B4-BE49-F238E27FC236}">
                <a16:creationId xmlns:a16="http://schemas.microsoft.com/office/drawing/2014/main" id="{3C558C04-31A0-50E1-B2BE-CBA60EC9E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62AF3-CBB9-DB45-47FB-5A89DA62F3A7}"/>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352925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D753-414E-F93F-A148-9627A770CC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614FDE-519F-4449-C9E7-851E215BED62}"/>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4" name="Footer Placeholder 3">
            <a:extLst>
              <a:ext uri="{FF2B5EF4-FFF2-40B4-BE49-F238E27FC236}">
                <a16:creationId xmlns:a16="http://schemas.microsoft.com/office/drawing/2014/main" id="{41CD0DDE-085B-66E3-50CB-DCA354EDED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6D0F3D-DA26-5C67-2D7C-BDC1BC212181}"/>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352521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8C9C5-34D7-E652-55D2-CC08F409F8E8}"/>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3" name="Footer Placeholder 2">
            <a:extLst>
              <a:ext uri="{FF2B5EF4-FFF2-40B4-BE49-F238E27FC236}">
                <a16:creationId xmlns:a16="http://schemas.microsoft.com/office/drawing/2014/main" id="{696EF261-190A-C8D8-5E21-BC47E9C89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63BD3C-AA60-47F7-4E46-F6CAF8DE150B}"/>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302094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307E-15B0-3D3F-3DFC-64E13636D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55198-F03A-BF11-EFA5-BB049E6E4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2283C-93D5-7F6B-E9F3-27838F84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C1D7B-9581-055F-5B36-DF6F96E40937}"/>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6" name="Footer Placeholder 5">
            <a:extLst>
              <a:ext uri="{FF2B5EF4-FFF2-40B4-BE49-F238E27FC236}">
                <a16:creationId xmlns:a16="http://schemas.microsoft.com/office/drawing/2014/main" id="{EC22B0C9-D4C0-1BC3-8D10-61DB53752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AFFAC-C3E9-EC7A-38F1-A83D4F0C1F7E}"/>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90141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F982-A903-0DED-D782-2DA1B272D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8E134B-21B1-3C5E-EEEA-12B14DE47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2C7C80-10CF-BB09-81D0-FBD3886F7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881421-241F-08A4-A0F8-934C75D97910}"/>
              </a:ext>
            </a:extLst>
          </p:cNvPr>
          <p:cNvSpPr>
            <a:spLocks noGrp="1"/>
          </p:cNvSpPr>
          <p:nvPr>
            <p:ph type="dt" sz="half" idx="10"/>
          </p:nvPr>
        </p:nvSpPr>
        <p:spPr/>
        <p:txBody>
          <a:bodyPr/>
          <a:lstStyle/>
          <a:p>
            <a:fld id="{F88CA29C-C7DC-4439-9585-84D7964267E4}" type="datetimeFigureOut">
              <a:rPr lang="en-US" smtClean="0"/>
              <a:t>7/31/2024</a:t>
            </a:fld>
            <a:endParaRPr lang="en-US"/>
          </a:p>
        </p:txBody>
      </p:sp>
      <p:sp>
        <p:nvSpPr>
          <p:cNvPr id="6" name="Footer Placeholder 5">
            <a:extLst>
              <a:ext uri="{FF2B5EF4-FFF2-40B4-BE49-F238E27FC236}">
                <a16:creationId xmlns:a16="http://schemas.microsoft.com/office/drawing/2014/main" id="{ABA580E9-6061-B24B-CF8D-EBE4679107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8544F-EF7D-437B-14AD-F8100365992E}"/>
              </a:ext>
            </a:extLst>
          </p:cNvPr>
          <p:cNvSpPr>
            <a:spLocks noGrp="1"/>
          </p:cNvSpPr>
          <p:nvPr>
            <p:ph type="sldNum" sz="quarter" idx="12"/>
          </p:nvPr>
        </p:nvSpPr>
        <p:spPr/>
        <p:txBody>
          <a:bodyPr/>
          <a:lstStyle/>
          <a:p>
            <a:fld id="{B774DE10-DE9C-42DA-BEF4-44E5D127AB88}" type="slidenum">
              <a:rPr lang="en-US" smtClean="0"/>
              <a:t>‹#›</a:t>
            </a:fld>
            <a:endParaRPr lang="en-US"/>
          </a:p>
        </p:txBody>
      </p:sp>
    </p:spTree>
    <p:extLst>
      <p:ext uri="{BB962C8B-B14F-4D97-AF65-F5344CB8AC3E}">
        <p14:creationId xmlns:p14="http://schemas.microsoft.com/office/powerpoint/2010/main" val="332280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C39D7-B076-6906-3281-29773E6EF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4372FF-BF3A-ACC8-C90D-A56C110C9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99634-AA08-0272-297B-9B917AD32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CA29C-C7DC-4439-9585-84D7964267E4}" type="datetimeFigureOut">
              <a:rPr lang="en-US" smtClean="0"/>
              <a:t>7/31/2024</a:t>
            </a:fld>
            <a:endParaRPr lang="en-US"/>
          </a:p>
        </p:txBody>
      </p:sp>
      <p:sp>
        <p:nvSpPr>
          <p:cNvPr id="5" name="Footer Placeholder 4">
            <a:extLst>
              <a:ext uri="{FF2B5EF4-FFF2-40B4-BE49-F238E27FC236}">
                <a16:creationId xmlns:a16="http://schemas.microsoft.com/office/drawing/2014/main" id="{BBC54F30-7894-C5D7-EE66-847FD08EB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363A67-9422-13E7-EA35-EED46DCCD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4DE10-DE9C-42DA-BEF4-44E5D127AB88}" type="slidenum">
              <a:rPr lang="en-US" smtClean="0"/>
              <a:t>‹#›</a:t>
            </a:fld>
            <a:endParaRPr lang="en-US"/>
          </a:p>
        </p:txBody>
      </p:sp>
    </p:spTree>
    <p:extLst>
      <p:ext uri="{BB962C8B-B14F-4D97-AF65-F5344CB8AC3E}">
        <p14:creationId xmlns:p14="http://schemas.microsoft.com/office/powerpoint/2010/main" val="2683974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E590-D6F3-FFFA-6147-1491A9985A88}"/>
              </a:ext>
            </a:extLst>
          </p:cNvPr>
          <p:cNvSpPr>
            <a:spLocks noGrp="1"/>
          </p:cNvSpPr>
          <p:nvPr>
            <p:ph type="ctrTitle"/>
          </p:nvPr>
        </p:nvSpPr>
        <p:spPr/>
        <p:txBody>
          <a:bodyPr/>
          <a:lstStyle/>
          <a:p>
            <a:r>
              <a:rPr lang="en-US" dirty="0"/>
              <a:t>Customer Analytics &amp; Segmentation</a:t>
            </a:r>
          </a:p>
        </p:txBody>
      </p:sp>
      <p:sp>
        <p:nvSpPr>
          <p:cNvPr id="3" name="Subtitle 2">
            <a:extLst>
              <a:ext uri="{FF2B5EF4-FFF2-40B4-BE49-F238E27FC236}">
                <a16:creationId xmlns:a16="http://schemas.microsoft.com/office/drawing/2014/main" id="{87B0F1FA-9399-B7AB-7EC0-4A19882A9695}"/>
              </a:ext>
            </a:extLst>
          </p:cNvPr>
          <p:cNvSpPr>
            <a:spLocks noGrp="1"/>
          </p:cNvSpPr>
          <p:nvPr>
            <p:ph type="subTitle" idx="1"/>
          </p:nvPr>
        </p:nvSpPr>
        <p:spPr/>
        <p:txBody>
          <a:bodyPr/>
          <a:lstStyle/>
          <a:p>
            <a:r>
              <a:rPr lang="en-US" dirty="0"/>
              <a:t>Strategies for Customer Engagement</a:t>
            </a:r>
          </a:p>
        </p:txBody>
      </p:sp>
    </p:spTree>
    <p:extLst>
      <p:ext uri="{BB962C8B-B14F-4D97-AF65-F5344CB8AC3E}">
        <p14:creationId xmlns:p14="http://schemas.microsoft.com/office/powerpoint/2010/main" val="302130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31D0-21FC-4EBE-6934-AD9D3DB71C6B}"/>
              </a:ext>
            </a:extLst>
          </p:cNvPr>
          <p:cNvSpPr>
            <a:spLocks noGrp="1"/>
          </p:cNvSpPr>
          <p:nvPr>
            <p:ph type="title"/>
          </p:nvPr>
        </p:nvSpPr>
        <p:spPr/>
        <p:txBody>
          <a:bodyPr/>
          <a:lstStyle/>
          <a:p>
            <a:r>
              <a:rPr lang="en-US" dirty="0"/>
              <a:t>Student Customer Categories</a:t>
            </a:r>
          </a:p>
        </p:txBody>
      </p:sp>
      <p:sp>
        <p:nvSpPr>
          <p:cNvPr id="3" name="Content Placeholder 2">
            <a:extLst>
              <a:ext uri="{FF2B5EF4-FFF2-40B4-BE49-F238E27FC236}">
                <a16:creationId xmlns:a16="http://schemas.microsoft.com/office/drawing/2014/main" id="{9606E0E3-7527-A2F3-9814-6D6E60D64508}"/>
              </a:ext>
            </a:extLst>
          </p:cNvPr>
          <p:cNvSpPr>
            <a:spLocks noGrp="1"/>
          </p:cNvSpPr>
          <p:nvPr>
            <p:ph idx="1"/>
          </p:nvPr>
        </p:nvSpPr>
        <p:spPr/>
        <p:txBody>
          <a:bodyPr/>
          <a:lstStyle/>
          <a:p>
            <a:r>
              <a:rPr lang="en-US" sz="1600" dirty="0"/>
              <a:t>Tier 1 Customers: These customers have the highest RFM scores of at least 80%, indicating they are the most valuable ad engaged with the bank. They are most likely to be interested in the bank’s services for working professionals.</a:t>
            </a:r>
          </a:p>
          <a:p>
            <a:endParaRPr lang="en-US" sz="1600" dirty="0"/>
          </a:p>
          <a:p>
            <a:pPr marL="457200" lvl="1" indent="0">
              <a:buNone/>
            </a:pPr>
            <a:r>
              <a:rPr lang="en-US" sz="1600" dirty="0"/>
              <a:t>Recommendation: Prioritize marketing campaigns for customers in this segment . Offer them premium products &amp; services in </a:t>
            </a:r>
            <a:r>
              <a:rPr lang="en-US" sz="1600" dirty="0" err="1"/>
              <a:t>NovaTrust</a:t>
            </a:r>
            <a:r>
              <a:rPr lang="en-US" sz="1600" dirty="0"/>
              <a:t> Bank’s suite of products for working professionals. </a:t>
            </a:r>
          </a:p>
          <a:p>
            <a:pPr lvl="1"/>
            <a:endParaRPr lang="en-US" sz="1600" dirty="0"/>
          </a:p>
          <a:p>
            <a:r>
              <a:rPr lang="en-US" sz="1600" dirty="0"/>
              <a:t>Tier 2 Customers: These customers have slightly lower RFM scores between 60% and 80%., but they are still very valuable customers . They are likely to be in their early career or new graduates, and are looking for financial products and services that can help them achieve their financial goals.</a:t>
            </a:r>
          </a:p>
          <a:p>
            <a:endParaRPr lang="en-US" sz="1600" dirty="0"/>
          </a:p>
          <a:p>
            <a:pPr marL="457200" lvl="1" indent="0">
              <a:buNone/>
            </a:pPr>
            <a:r>
              <a:rPr lang="en-US" sz="1600" dirty="0"/>
              <a:t>Recommendation: Provide this segment with tailored loan offers, such as short term salary advance loans to encourage them to explore more financial products. Offer incentives for referring friends and family to the bank’s services to increase their engagement. </a:t>
            </a:r>
          </a:p>
          <a:p>
            <a:pPr marL="800100" lvl="1" indent="-342900">
              <a:buFont typeface="+mj-lt"/>
              <a:buAutoNum type="arabicPeriod"/>
            </a:pPr>
            <a:endParaRPr lang="en-US" sz="1600" dirty="0"/>
          </a:p>
          <a:p>
            <a:pPr>
              <a:buFont typeface="+mj-lt"/>
              <a:buAutoNum type="arabicPeriod"/>
            </a:pPr>
            <a:endParaRPr lang="en-US" sz="1200" dirty="0"/>
          </a:p>
          <a:p>
            <a:pPr marL="457200" lvl="1" indent="0">
              <a:buNone/>
            </a:pPr>
            <a:endParaRPr lang="en-US" dirty="0"/>
          </a:p>
        </p:txBody>
      </p:sp>
    </p:spTree>
    <p:extLst>
      <p:ext uri="{BB962C8B-B14F-4D97-AF65-F5344CB8AC3E}">
        <p14:creationId xmlns:p14="http://schemas.microsoft.com/office/powerpoint/2010/main" val="409651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A670-ED7E-8644-20D8-1781816C2EDC}"/>
              </a:ext>
            </a:extLst>
          </p:cNvPr>
          <p:cNvSpPr>
            <a:spLocks noGrp="1"/>
          </p:cNvSpPr>
          <p:nvPr>
            <p:ph type="title"/>
          </p:nvPr>
        </p:nvSpPr>
        <p:spPr/>
        <p:txBody>
          <a:bodyPr/>
          <a:lstStyle/>
          <a:p>
            <a:r>
              <a:rPr lang="en-US" dirty="0"/>
              <a:t>Student Customer Categories</a:t>
            </a:r>
          </a:p>
        </p:txBody>
      </p:sp>
      <p:sp>
        <p:nvSpPr>
          <p:cNvPr id="3" name="Content Placeholder 2">
            <a:extLst>
              <a:ext uri="{FF2B5EF4-FFF2-40B4-BE49-F238E27FC236}">
                <a16:creationId xmlns:a16="http://schemas.microsoft.com/office/drawing/2014/main" id="{CBD5D18B-F4F6-3BEE-A70A-5735A452EB97}"/>
              </a:ext>
            </a:extLst>
          </p:cNvPr>
          <p:cNvSpPr>
            <a:spLocks noGrp="1"/>
          </p:cNvSpPr>
          <p:nvPr>
            <p:ph idx="1"/>
          </p:nvPr>
        </p:nvSpPr>
        <p:spPr/>
        <p:txBody>
          <a:bodyPr/>
          <a:lstStyle/>
          <a:p>
            <a:pPr>
              <a:buFont typeface="Wingdings" panose="05000000000000000000" pitchFamily="2" charset="2"/>
              <a:buChar char="§"/>
            </a:pPr>
            <a:r>
              <a:rPr lang="en-US" sz="1600" dirty="0"/>
              <a:t>Tier 3 Customers: Customers in this segment have average RFM score between 50% and  less than 60%. These customers are active but may need more engagement to increase their value.</a:t>
            </a:r>
          </a:p>
          <a:p>
            <a:pPr>
              <a:buFont typeface="Wingdings" panose="05000000000000000000" pitchFamily="2" charset="2"/>
              <a:buChar char="§"/>
            </a:pPr>
            <a:endParaRPr lang="en-US" sz="1600" dirty="0"/>
          </a:p>
          <a:p>
            <a:pPr marL="457200" lvl="1" indent="0">
              <a:buNone/>
            </a:pPr>
            <a:r>
              <a:rPr lang="en-US" sz="1600" dirty="0"/>
              <a:t>Recommendation: Offer these customers a welcome kit with information about the bank’s products and services for working professionals, as well as tips on managing their finances.</a:t>
            </a:r>
          </a:p>
          <a:p>
            <a:pPr lvl="1">
              <a:buFont typeface="Wingdings" panose="05000000000000000000" pitchFamily="2" charset="2"/>
              <a:buChar char="§"/>
            </a:pPr>
            <a:endParaRPr lang="en-US" sz="1600" dirty="0"/>
          </a:p>
          <a:p>
            <a:pPr lvl="1">
              <a:buFont typeface="Wingdings" panose="05000000000000000000" pitchFamily="2" charset="2"/>
              <a:buChar char="§"/>
            </a:pPr>
            <a:endParaRPr lang="en-US" sz="1600" dirty="0"/>
          </a:p>
          <a:p>
            <a:pPr>
              <a:buFont typeface="Wingdings" panose="05000000000000000000" pitchFamily="2" charset="2"/>
              <a:buChar char="§"/>
            </a:pPr>
            <a:r>
              <a:rPr lang="en-US" sz="1600" dirty="0"/>
              <a:t>Tier 4 Customers: This segment consists of customers who have a low RFM score of less than 50%. They may be struggling to make ends meet, and may be at risk of falling behind on their financial obligations.</a:t>
            </a:r>
          </a:p>
          <a:p>
            <a:pPr>
              <a:buFont typeface="Wingdings" panose="05000000000000000000" pitchFamily="2" charset="2"/>
              <a:buChar char="§"/>
            </a:pPr>
            <a:endParaRPr lang="en-US" sz="1600" dirty="0"/>
          </a:p>
          <a:p>
            <a:pPr marL="457200" lvl="1" indent="0">
              <a:buNone/>
            </a:pPr>
            <a:r>
              <a:rPr lang="en-US" sz="1600" dirty="0"/>
              <a:t>Recommendation: Provide these customers with access to affordable financial products and services. Work with these customers to develop a personalized financial plan that can help them achieve their financial goals.</a:t>
            </a:r>
          </a:p>
          <a:p>
            <a:endParaRPr lang="en-US" dirty="0"/>
          </a:p>
        </p:txBody>
      </p:sp>
    </p:spTree>
    <p:extLst>
      <p:ext uri="{BB962C8B-B14F-4D97-AF65-F5344CB8AC3E}">
        <p14:creationId xmlns:p14="http://schemas.microsoft.com/office/powerpoint/2010/main" val="24224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6F5A-7EBE-FE8A-59FA-15ED4A034235}"/>
              </a:ext>
            </a:extLst>
          </p:cNvPr>
          <p:cNvSpPr>
            <a:spLocks noGrp="1"/>
          </p:cNvSpPr>
          <p:nvPr>
            <p:ph type="title"/>
          </p:nvPr>
        </p:nvSpPr>
        <p:spPr/>
        <p:txBody>
          <a:bodyPr/>
          <a:lstStyle/>
          <a:p>
            <a:r>
              <a:rPr lang="en-US" dirty="0"/>
              <a:t>Distribution of Customers in the 4 segments</a:t>
            </a:r>
          </a:p>
        </p:txBody>
      </p:sp>
      <p:graphicFrame>
        <p:nvGraphicFramePr>
          <p:cNvPr id="27" name="Content Placeholder 26">
            <a:extLst>
              <a:ext uri="{FF2B5EF4-FFF2-40B4-BE49-F238E27FC236}">
                <a16:creationId xmlns:a16="http://schemas.microsoft.com/office/drawing/2014/main" id="{7BB1CB03-0179-1E24-6627-C6071CE08CD6}"/>
              </a:ext>
            </a:extLst>
          </p:cNvPr>
          <p:cNvGraphicFramePr>
            <a:graphicFrameLocks noGrp="1"/>
          </p:cNvGraphicFramePr>
          <p:nvPr>
            <p:ph idx="1"/>
            <p:extLst>
              <p:ext uri="{D42A27DB-BD31-4B8C-83A1-F6EECF244321}">
                <p14:modId xmlns:p14="http://schemas.microsoft.com/office/powerpoint/2010/main" val="13127828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3894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326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Customer Analytics &amp; Segmentation</vt:lpstr>
      <vt:lpstr>Student Customer Categories</vt:lpstr>
      <vt:lpstr>Student Customer Categories</vt:lpstr>
      <vt:lpstr>Distribution of Customers in the 4 segments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Aminat Asuni</dc:creator>
  <cp:lastModifiedBy>Aminat Asuni</cp:lastModifiedBy>
  <cp:revision>4</cp:revision>
  <dcterms:created xsi:type="dcterms:W3CDTF">2024-07-31T05:19:53Z</dcterms:created>
  <dcterms:modified xsi:type="dcterms:W3CDTF">2024-07-31T10:16:22Z</dcterms:modified>
</cp:coreProperties>
</file>