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Lilita One" panose="020B0604020202020204" charset="0"/>
      <p:regular r:id="rId17"/>
    </p:embeddedFont>
    <p:embeddedFont>
      <p:font typeface="Quicksand" panose="020B0604020202020204" charset="0"/>
      <p:regular r:id="rId18"/>
    </p:embeddedFont>
    <p:embeddedFont>
      <p:font typeface="Quicksan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64"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14.svg"/><Relationship Id="rId3" Type="http://schemas.openxmlformats.org/officeDocument/2006/relationships/image" Target="../media/image16.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51.svg"/><Relationship Id="rId5" Type="http://schemas.openxmlformats.org/officeDocument/2006/relationships/image" Target="../media/image2.svg"/><Relationship Id="rId15" Type="http://schemas.openxmlformats.org/officeDocument/2006/relationships/image" Target="../media/image53.svg"/><Relationship Id="rId10" Type="http://schemas.openxmlformats.org/officeDocument/2006/relationships/image" Target="../media/image50.png"/><Relationship Id="rId4" Type="http://schemas.openxmlformats.org/officeDocument/2006/relationships/image" Target="../media/image1.png"/><Relationship Id="rId9" Type="http://schemas.openxmlformats.org/officeDocument/2006/relationships/image" Target="../media/image49.svg"/><Relationship Id="rId1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8.svg"/><Relationship Id="rId12" Type="http://schemas.openxmlformats.org/officeDocument/2006/relationships/hyperlink" Target="https://www.mayoclinic.org/diseases-conditions/heart-attack/symptoms-causes/syc-20373106"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8.sv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4.svg"/><Relationship Id="rId5" Type="http://schemas.openxmlformats.org/officeDocument/2006/relationships/image" Target="../media/image8.sv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3.png"/><Relationship Id="rId3" Type="http://schemas.openxmlformats.org/officeDocument/2006/relationships/image" Target="../media/image16.svg"/><Relationship Id="rId7" Type="http://schemas.openxmlformats.org/officeDocument/2006/relationships/image" Target="../media/image28.svg"/><Relationship Id="rId12" Type="http://schemas.openxmlformats.org/officeDocument/2006/relationships/image" Target="../media/image8.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7.png"/><Relationship Id="rId5" Type="http://schemas.openxmlformats.org/officeDocument/2006/relationships/image" Target="../media/image26.svg"/><Relationship Id="rId10" Type="http://schemas.openxmlformats.org/officeDocument/2006/relationships/hyperlink" Target="https://www.mayoclinic.org/diseases-conditions/heart-attack/symptoms-causes/syc-20373106" TargetMode="External"/><Relationship Id="rId4" Type="http://schemas.openxmlformats.org/officeDocument/2006/relationships/image" Target="../media/image25.png"/><Relationship Id="rId9" Type="http://schemas.openxmlformats.org/officeDocument/2006/relationships/image" Target="../media/image22.sv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33.svg"/><Relationship Id="rId5" Type="http://schemas.openxmlformats.org/officeDocument/2006/relationships/image" Target="../media/image14.svg"/><Relationship Id="rId15" Type="http://schemas.openxmlformats.org/officeDocument/2006/relationships/image" Target="../media/image37.svg"/><Relationship Id="rId10" Type="http://schemas.openxmlformats.org/officeDocument/2006/relationships/image" Target="../media/image32.png"/><Relationship Id="rId4" Type="http://schemas.openxmlformats.org/officeDocument/2006/relationships/image" Target="../media/image13.png"/><Relationship Id="rId9" Type="http://schemas.openxmlformats.org/officeDocument/2006/relationships/image" Target="../media/image31.sv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8.svg"/><Relationship Id="rId7" Type="http://schemas.openxmlformats.org/officeDocument/2006/relationships/image" Target="../media/image39.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41.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43.svg"/><Relationship Id="rId7" Type="http://schemas.openxmlformats.org/officeDocument/2006/relationships/image" Target="../media/image39.svg"/><Relationship Id="rId12" Type="http://schemas.openxmlformats.org/officeDocument/2006/relationships/image" Target="../media/image11.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14.svg"/><Relationship Id="rId5" Type="http://schemas.openxmlformats.org/officeDocument/2006/relationships/image" Target="../media/image45.svg"/><Relationship Id="rId15" Type="http://schemas.openxmlformats.org/officeDocument/2006/relationships/image" Target="../media/image16.svg"/><Relationship Id="rId10" Type="http://schemas.openxmlformats.org/officeDocument/2006/relationships/image" Target="../media/image13.png"/><Relationship Id="rId4" Type="http://schemas.openxmlformats.org/officeDocument/2006/relationships/image" Target="../media/image44.png"/><Relationship Id="rId9" Type="http://schemas.openxmlformats.org/officeDocument/2006/relationships/image" Target="../media/image8.sv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4.svg"/><Relationship Id="rId5" Type="http://schemas.openxmlformats.org/officeDocument/2006/relationships/image" Target="../media/image8.sv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625344">
            <a:off x="13385398" y="5812506"/>
            <a:ext cx="3875377" cy="5396094"/>
          </a:xfrm>
          <a:custGeom>
            <a:avLst/>
            <a:gdLst/>
            <a:ahLst/>
            <a:cxnLst/>
            <a:rect l="l" t="t" r="r" b="b"/>
            <a:pathLst>
              <a:path w="3875377" h="5396094">
                <a:moveTo>
                  <a:pt x="0" y="0"/>
                </a:moveTo>
                <a:lnTo>
                  <a:pt x="3875376" y="0"/>
                </a:lnTo>
                <a:lnTo>
                  <a:pt x="3875376" y="5396094"/>
                </a:lnTo>
                <a:lnTo>
                  <a:pt x="0" y="53960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70882">
            <a:off x="13853414" y="1540985"/>
            <a:ext cx="2939345" cy="3417843"/>
          </a:xfrm>
          <a:custGeom>
            <a:avLst/>
            <a:gdLst/>
            <a:ahLst/>
            <a:cxnLst/>
            <a:rect l="l" t="t" r="r" b="b"/>
            <a:pathLst>
              <a:path w="2939345" h="3417843">
                <a:moveTo>
                  <a:pt x="0" y="0"/>
                </a:moveTo>
                <a:lnTo>
                  <a:pt x="2939345" y="0"/>
                </a:lnTo>
                <a:lnTo>
                  <a:pt x="2939345" y="3417843"/>
                </a:lnTo>
                <a:lnTo>
                  <a:pt x="0" y="34178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85486">
            <a:off x="9045190" y="7183579"/>
            <a:ext cx="3123399" cy="4149443"/>
          </a:xfrm>
          <a:custGeom>
            <a:avLst/>
            <a:gdLst/>
            <a:ahLst/>
            <a:cxnLst/>
            <a:rect l="l" t="t" r="r" b="b"/>
            <a:pathLst>
              <a:path w="3123399" h="4149443">
                <a:moveTo>
                  <a:pt x="0" y="0"/>
                </a:moveTo>
                <a:lnTo>
                  <a:pt x="3123398" y="0"/>
                </a:lnTo>
                <a:lnTo>
                  <a:pt x="3123398" y="4149442"/>
                </a:lnTo>
                <a:lnTo>
                  <a:pt x="0" y="41494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146079">
            <a:off x="8957516" y="-2968291"/>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1518456" y="2691845"/>
            <a:ext cx="12749991" cy="2827641"/>
          </a:xfrm>
          <a:prstGeom prst="rect">
            <a:avLst/>
          </a:prstGeom>
        </p:spPr>
        <p:txBody>
          <a:bodyPr lIns="0" tIns="0" rIns="0" bIns="0" rtlCol="0" anchor="t">
            <a:spAutoFit/>
          </a:bodyPr>
          <a:lstStyle/>
          <a:p>
            <a:pPr algn="l">
              <a:lnSpc>
                <a:spcPts val="10826"/>
              </a:lnSpc>
            </a:pPr>
            <a:r>
              <a:rPr lang="en-US" sz="10826">
                <a:solidFill>
                  <a:srgbClr val="414370"/>
                </a:solidFill>
                <a:latin typeface="Lilita One"/>
                <a:ea typeface="Lilita One"/>
                <a:cs typeface="Lilita One"/>
                <a:sym typeface="Lilita One"/>
              </a:rPr>
              <a:t>Heart Attack</a:t>
            </a:r>
          </a:p>
          <a:p>
            <a:pPr algn="l">
              <a:lnSpc>
                <a:spcPts val="10826"/>
              </a:lnSpc>
            </a:pPr>
            <a:r>
              <a:rPr lang="en-US" sz="10826">
                <a:solidFill>
                  <a:srgbClr val="414370"/>
                </a:solidFill>
                <a:latin typeface="Lilita One"/>
                <a:ea typeface="Lilita One"/>
                <a:cs typeface="Lilita One"/>
                <a:sym typeface="Lilita One"/>
              </a:rPr>
              <a:t>Analysis &amp; Prediction</a:t>
            </a:r>
          </a:p>
        </p:txBody>
      </p:sp>
      <p:sp>
        <p:nvSpPr>
          <p:cNvPr id="7" name="Freeform 7"/>
          <p:cNvSpPr/>
          <p:nvPr/>
        </p:nvSpPr>
        <p:spPr>
          <a:xfrm>
            <a:off x="1974975" y="6716178"/>
            <a:ext cx="6309522" cy="1296320"/>
          </a:xfrm>
          <a:custGeom>
            <a:avLst/>
            <a:gdLst/>
            <a:ahLst/>
            <a:cxnLst/>
            <a:rect l="l" t="t" r="r" b="b"/>
            <a:pathLst>
              <a:path w="6309522" h="1296320">
                <a:moveTo>
                  <a:pt x="0" y="0"/>
                </a:moveTo>
                <a:lnTo>
                  <a:pt x="6309522" y="0"/>
                </a:lnTo>
                <a:lnTo>
                  <a:pt x="6309522" y="1296320"/>
                </a:lnTo>
                <a:lnTo>
                  <a:pt x="0" y="12963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7235310" y="4010415"/>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a:off x="-2410737" y="8229600"/>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25537">
            <a:off x="1537217" y="8762218"/>
            <a:ext cx="929498" cy="919358"/>
          </a:xfrm>
          <a:custGeom>
            <a:avLst/>
            <a:gdLst/>
            <a:ahLst/>
            <a:cxnLst/>
            <a:rect l="l" t="t" r="r" b="b"/>
            <a:pathLst>
              <a:path w="929498" h="919358">
                <a:moveTo>
                  <a:pt x="0" y="0"/>
                </a:moveTo>
                <a:lnTo>
                  <a:pt x="929498" y="0"/>
                </a:lnTo>
                <a:lnTo>
                  <a:pt x="929498" y="919358"/>
                </a:lnTo>
                <a:lnTo>
                  <a:pt x="0" y="91935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TextBox 11"/>
          <p:cNvSpPr txBox="1"/>
          <p:nvPr/>
        </p:nvSpPr>
        <p:spPr>
          <a:xfrm>
            <a:off x="2130845" y="7033821"/>
            <a:ext cx="5997782" cy="603935"/>
          </a:xfrm>
          <a:prstGeom prst="rect">
            <a:avLst/>
          </a:prstGeom>
        </p:spPr>
        <p:txBody>
          <a:bodyPr lIns="0" tIns="0" rIns="0" bIns="0" rtlCol="0" anchor="t">
            <a:spAutoFit/>
          </a:bodyPr>
          <a:lstStyle/>
          <a:p>
            <a:pPr algn="ctr">
              <a:lnSpc>
                <a:spcPts val="5040"/>
              </a:lnSpc>
            </a:pPr>
            <a:r>
              <a:rPr lang="en-US" sz="3600" b="1">
                <a:solidFill>
                  <a:srgbClr val="FFFFFF"/>
                </a:solidFill>
                <a:latin typeface="Quicksand Bold"/>
                <a:ea typeface="Quicksand Bold"/>
                <a:cs typeface="Quicksand Bold"/>
                <a:sym typeface="Quicksand Bold"/>
              </a:rPr>
              <a:t>Save your Heart</a:t>
            </a:r>
          </a:p>
        </p:txBody>
      </p:sp>
      <p:sp>
        <p:nvSpPr>
          <p:cNvPr id="12" name="Freeform 12"/>
          <p:cNvSpPr/>
          <p:nvPr/>
        </p:nvSpPr>
        <p:spPr>
          <a:xfrm rot="-421283">
            <a:off x="16810643" y="4843840"/>
            <a:ext cx="742602" cy="734501"/>
          </a:xfrm>
          <a:custGeom>
            <a:avLst/>
            <a:gdLst/>
            <a:ahLst/>
            <a:cxnLst/>
            <a:rect l="l" t="t" r="r" b="b"/>
            <a:pathLst>
              <a:path w="742602" h="734501">
                <a:moveTo>
                  <a:pt x="0" y="0"/>
                </a:moveTo>
                <a:lnTo>
                  <a:pt x="742602" y="0"/>
                </a:lnTo>
                <a:lnTo>
                  <a:pt x="742602" y="734501"/>
                </a:lnTo>
                <a:lnTo>
                  <a:pt x="0" y="73450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rot="-421283">
            <a:off x="7993782" y="-674323"/>
            <a:ext cx="1769388" cy="1750085"/>
          </a:xfrm>
          <a:custGeom>
            <a:avLst/>
            <a:gdLst/>
            <a:ahLst/>
            <a:cxnLst/>
            <a:rect l="l" t="t" r="r" b="b"/>
            <a:pathLst>
              <a:path w="1769388" h="1750085">
                <a:moveTo>
                  <a:pt x="0" y="0"/>
                </a:moveTo>
                <a:lnTo>
                  <a:pt x="1769387" y="0"/>
                </a:lnTo>
                <a:lnTo>
                  <a:pt x="1769387" y="1750085"/>
                </a:lnTo>
                <a:lnTo>
                  <a:pt x="0" y="175008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10800000">
            <a:off x="9406604" y="-561269"/>
            <a:ext cx="2468609" cy="11409537"/>
          </a:xfrm>
          <a:custGeom>
            <a:avLst/>
            <a:gdLst/>
            <a:ahLst/>
            <a:cxnLst/>
            <a:rect l="l" t="t" r="r" b="b"/>
            <a:pathLst>
              <a:path w="2468609" h="11409537">
                <a:moveTo>
                  <a:pt x="0" y="0"/>
                </a:moveTo>
                <a:lnTo>
                  <a:pt x="2468609" y="0"/>
                </a:lnTo>
                <a:lnTo>
                  <a:pt x="2468609" y="11409538"/>
                </a:lnTo>
                <a:lnTo>
                  <a:pt x="0" y="11409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640908" y="-288012"/>
            <a:ext cx="8099721" cy="10865264"/>
            <a:chOff x="0" y="0"/>
            <a:chExt cx="1615780" cy="2167467"/>
          </a:xfrm>
        </p:grpSpPr>
        <p:sp>
          <p:nvSpPr>
            <p:cNvPr id="4" name="Freeform 4"/>
            <p:cNvSpPr/>
            <p:nvPr/>
          </p:nvSpPr>
          <p:spPr>
            <a:xfrm>
              <a:off x="0" y="0"/>
              <a:ext cx="1615780" cy="2167467"/>
            </a:xfrm>
            <a:custGeom>
              <a:avLst/>
              <a:gdLst/>
              <a:ahLst/>
              <a:cxnLst/>
              <a:rect l="l" t="t" r="r" b="b"/>
              <a:pathLst>
                <a:path w="1615780" h="2167467">
                  <a:moveTo>
                    <a:pt x="48747" y="0"/>
                  </a:moveTo>
                  <a:lnTo>
                    <a:pt x="1567033" y="0"/>
                  </a:lnTo>
                  <a:cubicBezTo>
                    <a:pt x="1593955" y="0"/>
                    <a:pt x="1615780" y="21825"/>
                    <a:pt x="1615780" y="48747"/>
                  </a:cubicBezTo>
                  <a:lnTo>
                    <a:pt x="1615780" y="2118720"/>
                  </a:lnTo>
                  <a:cubicBezTo>
                    <a:pt x="1615780" y="2145642"/>
                    <a:pt x="1593955" y="2167467"/>
                    <a:pt x="1567033" y="2167467"/>
                  </a:cubicBezTo>
                  <a:lnTo>
                    <a:pt x="48747" y="2167467"/>
                  </a:lnTo>
                  <a:cubicBezTo>
                    <a:pt x="21825" y="2167467"/>
                    <a:pt x="0" y="2145642"/>
                    <a:pt x="0" y="2118720"/>
                  </a:cubicBezTo>
                  <a:lnTo>
                    <a:pt x="0" y="48747"/>
                  </a:lnTo>
                  <a:cubicBezTo>
                    <a:pt x="0" y="21825"/>
                    <a:pt x="21825" y="0"/>
                    <a:pt x="48747" y="0"/>
                  </a:cubicBezTo>
                  <a:close/>
                </a:path>
              </a:pathLst>
            </a:custGeom>
            <a:solidFill>
              <a:srgbClr val="FFFFFF"/>
            </a:solidFill>
          </p:spPr>
        </p:sp>
        <p:sp>
          <p:nvSpPr>
            <p:cNvPr id="5" name="TextBox 5"/>
            <p:cNvSpPr txBox="1"/>
            <p:nvPr/>
          </p:nvSpPr>
          <p:spPr>
            <a:xfrm>
              <a:off x="0" y="-38100"/>
              <a:ext cx="1615780" cy="2205567"/>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068876" y="2236122"/>
            <a:ext cx="1145748" cy="114574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8" name="TextBox 8"/>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1</a:t>
              </a:r>
            </a:p>
          </p:txBody>
        </p:sp>
      </p:grpSp>
      <p:grpSp>
        <p:nvGrpSpPr>
          <p:cNvPr id="9" name="Group 9"/>
          <p:cNvGrpSpPr/>
          <p:nvPr/>
        </p:nvGrpSpPr>
        <p:grpSpPr>
          <a:xfrm>
            <a:off x="9068876" y="3727371"/>
            <a:ext cx="1145748" cy="114574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2</a:t>
              </a:r>
            </a:p>
          </p:txBody>
        </p:sp>
      </p:grpSp>
      <p:grpSp>
        <p:nvGrpSpPr>
          <p:cNvPr id="12" name="Group 12"/>
          <p:cNvGrpSpPr/>
          <p:nvPr/>
        </p:nvGrpSpPr>
        <p:grpSpPr>
          <a:xfrm>
            <a:off x="9068876" y="5218619"/>
            <a:ext cx="1145748" cy="114574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3</a:t>
              </a:r>
            </a:p>
          </p:txBody>
        </p:sp>
      </p:grpSp>
      <p:grpSp>
        <p:nvGrpSpPr>
          <p:cNvPr id="15" name="Group 15"/>
          <p:cNvGrpSpPr/>
          <p:nvPr/>
        </p:nvGrpSpPr>
        <p:grpSpPr>
          <a:xfrm>
            <a:off x="9068876" y="6709867"/>
            <a:ext cx="1145748" cy="114574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17" name="TextBox 17"/>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4</a:t>
              </a:r>
            </a:p>
          </p:txBody>
        </p:sp>
      </p:grpSp>
      <p:sp>
        <p:nvSpPr>
          <p:cNvPr id="18" name="TextBox 18"/>
          <p:cNvSpPr txBox="1"/>
          <p:nvPr/>
        </p:nvSpPr>
        <p:spPr>
          <a:xfrm>
            <a:off x="1028700" y="3818334"/>
            <a:ext cx="6544911" cy="2281018"/>
          </a:xfrm>
          <a:prstGeom prst="rect">
            <a:avLst/>
          </a:prstGeom>
        </p:spPr>
        <p:txBody>
          <a:bodyPr lIns="0" tIns="0" rIns="0" bIns="0" rtlCol="0" anchor="t">
            <a:spAutoFit/>
          </a:bodyPr>
          <a:lstStyle/>
          <a:p>
            <a:pPr algn="l">
              <a:lnSpc>
                <a:spcPts val="8799"/>
              </a:lnSpc>
            </a:pPr>
            <a:r>
              <a:rPr lang="en-US" sz="8799">
                <a:solidFill>
                  <a:srgbClr val="414370"/>
                </a:solidFill>
                <a:latin typeface="Lilita One"/>
                <a:ea typeface="Lilita One"/>
                <a:cs typeface="Lilita One"/>
                <a:sym typeface="Lilita One"/>
              </a:rPr>
              <a:t>Team</a:t>
            </a:r>
          </a:p>
          <a:p>
            <a:pPr algn="l">
              <a:lnSpc>
                <a:spcPts val="8799"/>
              </a:lnSpc>
            </a:pPr>
            <a:r>
              <a:rPr lang="en-US" sz="8799">
                <a:solidFill>
                  <a:srgbClr val="414370"/>
                </a:solidFill>
                <a:latin typeface="Lilita One"/>
                <a:ea typeface="Lilita One"/>
                <a:cs typeface="Lilita One"/>
                <a:sym typeface="Lilita One"/>
              </a:rPr>
              <a:t>Members</a:t>
            </a:r>
          </a:p>
        </p:txBody>
      </p:sp>
      <p:sp>
        <p:nvSpPr>
          <p:cNvPr id="19" name="Freeform 19"/>
          <p:cNvSpPr/>
          <p:nvPr/>
        </p:nvSpPr>
        <p:spPr>
          <a:xfrm rot="2393680">
            <a:off x="5967366" y="8128772"/>
            <a:ext cx="2468683" cy="2505122"/>
          </a:xfrm>
          <a:custGeom>
            <a:avLst/>
            <a:gdLst/>
            <a:ahLst/>
            <a:cxnLst/>
            <a:rect l="l" t="t" r="r" b="b"/>
            <a:pathLst>
              <a:path w="2468683" h="2505122">
                <a:moveTo>
                  <a:pt x="0" y="0"/>
                </a:moveTo>
                <a:lnTo>
                  <a:pt x="2468684" y="0"/>
                </a:lnTo>
                <a:lnTo>
                  <a:pt x="2468684" y="2505121"/>
                </a:lnTo>
                <a:lnTo>
                  <a:pt x="0" y="25051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11063789" y="2419741"/>
            <a:ext cx="5581024"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Amina Younis</a:t>
            </a:r>
          </a:p>
        </p:txBody>
      </p:sp>
      <p:sp>
        <p:nvSpPr>
          <p:cNvPr id="21" name="TextBox 21"/>
          <p:cNvSpPr txBox="1"/>
          <p:nvPr/>
        </p:nvSpPr>
        <p:spPr>
          <a:xfrm>
            <a:off x="11063789" y="4106240"/>
            <a:ext cx="5581024"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Ahmed Samih</a:t>
            </a:r>
          </a:p>
        </p:txBody>
      </p:sp>
      <p:sp>
        <p:nvSpPr>
          <p:cNvPr id="22" name="TextBox 22"/>
          <p:cNvSpPr txBox="1"/>
          <p:nvPr/>
        </p:nvSpPr>
        <p:spPr>
          <a:xfrm>
            <a:off x="11063789" y="5692293"/>
            <a:ext cx="5581024"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Mohamed Motaz</a:t>
            </a:r>
          </a:p>
        </p:txBody>
      </p:sp>
      <p:sp>
        <p:nvSpPr>
          <p:cNvPr id="23" name="TextBox 23"/>
          <p:cNvSpPr txBox="1"/>
          <p:nvPr/>
        </p:nvSpPr>
        <p:spPr>
          <a:xfrm>
            <a:off x="11063789" y="7085648"/>
            <a:ext cx="5581024"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Rehab Hashim</a:t>
            </a:r>
          </a:p>
        </p:txBody>
      </p:sp>
      <p:sp>
        <p:nvSpPr>
          <p:cNvPr id="24" name="Freeform 24"/>
          <p:cNvSpPr/>
          <p:nvPr/>
        </p:nvSpPr>
        <p:spPr>
          <a:xfrm rot="1755456">
            <a:off x="15096045" y="-908236"/>
            <a:ext cx="1836507" cy="1816472"/>
          </a:xfrm>
          <a:custGeom>
            <a:avLst/>
            <a:gdLst/>
            <a:ahLst/>
            <a:cxnLst/>
            <a:rect l="l" t="t" r="r" b="b"/>
            <a:pathLst>
              <a:path w="1836507" h="1816472">
                <a:moveTo>
                  <a:pt x="0" y="0"/>
                </a:moveTo>
                <a:lnTo>
                  <a:pt x="1836507" y="0"/>
                </a:lnTo>
                <a:lnTo>
                  <a:pt x="1836507" y="1816472"/>
                </a:lnTo>
                <a:lnTo>
                  <a:pt x="0" y="18164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1755456">
            <a:off x="3862787" y="8304355"/>
            <a:ext cx="920202" cy="910163"/>
          </a:xfrm>
          <a:custGeom>
            <a:avLst/>
            <a:gdLst/>
            <a:ahLst/>
            <a:cxnLst/>
            <a:rect l="l" t="t" r="r" b="b"/>
            <a:pathLst>
              <a:path w="920202" h="910163">
                <a:moveTo>
                  <a:pt x="0" y="0"/>
                </a:moveTo>
                <a:lnTo>
                  <a:pt x="920201" y="0"/>
                </a:lnTo>
                <a:lnTo>
                  <a:pt x="920201" y="910163"/>
                </a:lnTo>
                <a:lnTo>
                  <a:pt x="0" y="9101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3136150">
            <a:off x="17281490" y="4127075"/>
            <a:ext cx="2013020" cy="2042732"/>
          </a:xfrm>
          <a:custGeom>
            <a:avLst/>
            <a:gdLst/>
            <a:ahLst/>
            <a:cxnLst/>
            <a:rect l="l" t="t" r="r" b="b"/>
            <a:pathLst>
              <a:path w="2013020" h="2042732">
                <a:moveTo>
                  <a:pt x="0" y="0"/>
                </a:moveTo>
                <a:lnTo>
                  <a:pt x="2013020" y="0"/>
                </a:lnTo>
                <a:lnTo>
                  <a:pt x="2013020" y="2042733"/>
                </a:lnTo>
                <a:lnTo>
                  <a:pt x="0" y="2042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rot="-9596971">
            <a:off x="-3158403" y="-313616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TextBox 28"/>
          <p:cNvSpPr txBox="1"/>
          <p:nvPr/>
        </p:nvSpPr>
        <p:spPr>
          <a:xfrm>
            <a:off x="11063789" y="8565432"/>
            <a:ext cx="5581024"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Adham Abdelwadoud</a:t>
            </a:r>
          </a:p>
        </p:txBody>
      </p:sp>
      <p:grpSp>
        <p:nvGrpSpPr>
          <p:cNvPr id="29" name="Group 29"/>
          <p:cNvGrpSpPr/>
          <p:nvPr/>
        </p:nvGrpSpPr>
        <p:grpSpPr>
          <a:xfrm>
            <a:off x="9068876" y="8186563"/>
            <a:ext cx="1145748" cy="114574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31" name="TextBox 31"/>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5</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5400000">
            <a:off x="2274947" y="6172578"/>
            <a:ext cx="1659081" cy="7668024"/>
          </a:xfrm>
          <a:custGeom>
            <a:avLst/>
            <a:gdLst/>
            <a:ahLst/>
            <a:cxnLst/>
            <a:rect l="l" t="t" r="r" b="b"/>
            <a:pathLst>
              <a:path w="1659081" h="7668024">
                <a:moveTo>
                  <a:pt x="0" y="0"/>
                </a:moveTo>
                <a:lnTo>
                  <a:pt x="1659082" y="0"/>
                </a:lnTo>
                <a:lnTo>
                  <a:pt x="1659082"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8419635" y="6172578"/>
            <a:ext cx="1659081" cy="7668024"/>
          </a:xfrm>
          <a:custGeom>
            <a:avLst/>
            <a:gdLst/>
            <a:ahLst/>
            <a:cxnLst/>
            <a:rect l="l" t="t" r="r" b="b"/>
            <a:pathLst>
              <a:path w="1659081" h="7668024">
                <a:moveTo>
                  <a:pt x="0" y="0"/>
                </a:moveTo>
                <a:lnTo>
                  <a:pt x="1659082" y="0"/>
                </a:lnTo>
                <a:lnTo>
                  <a:pt x="1659082"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4354244" y="6172578"/>
            <a:ext cx="1659081" cy="7668024"/>
          </a:xfrm>
          <a:custGeom>
            <a:avLst/>
            <a:gdLst/>
            <a:ahLst/>
            <a:cxnLst/>
            <a:rect l="l" t="t" r="r" b="b"/>
            <a:pathLst>
              <a:path w="1659081" h="7668024">
                <a:moveTo>
                  <a:pt x="0" y="0"/>
                </a:moveTo>
                <a:lnTo>
                  <a:pt x="1659081" y="0"/>
                </a:lnTo>
                <a:lnTo>
                  <a:pt x="1659081"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803761">
            <a:off x="13050731" y="7049575"/>
            <a:ext cx="3875377" cy="5396094"/>
          </a:xfrm>
          <a:custGeom>
            <a:avLst/>
            <a:gdLst/>
            <a:ahLst/>
            <a:cxnLst/>
            <a:rect l="l" t="t" r="r" b="b"/>
            <a:pathLst>
              <a:path w="3875377" h="5396094">
                <a:moveTo>
                  <a:pt x="0" y="0"/>
                </a:moveTo>
                <a:lnTo>
                  <a:pt x="3875376" y="0"/>
                </a:lnTo>
                <a:lnTo>
                  <a:pt x="3875376" y="5396094"/>
                </a:lnTo>
                <a:lnTo>
                  <a:pt x="0" y="53960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9470516">
            <a:off x="-3161588" y="1636176"/>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470882">
            <a:off x="927777" y="998222"/>
            <a:ext cx="3223350" cy="3748081"/>
          </a:xfrm>
          <a:custGeom>
            <a:avLst/>
            <a:gdLst/>
            <a:ahLst/>
            <a:cxnLst/>
            <a:rect l="l" t="t" r="r" b="b"/>
            <a:pathLst>
              <a:path w="3223350" h="3748081">
                <a:moveTo>
                  <a:pt x="0" y="0"/>
                </a:moveTo>
                <a:lnTo>
                  <a:pt x="3223350" y="0"/>
                </a:lnTo>
                <a:lnTo>
                  <a:pt x="3223350" y="3748081"/>
                </a:lnTo>
                <a:lnTo>
                  <a:pt x="0" y="37480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2146079">
            <a:off x="15635643" y="-249269"/>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749561">
            <a:off x="3294201" y="6676103"/>
            <a:ext cx="2183616" cy="1993046"/>
          </a:xfrm>
          <a:custGeom>
            <a:avLst/>
            <a:gdLst/>
            <a:ahLst/>
            <a:cxnLst/>
            <a:rect l="l" t="t" r="r" b="b"/>
            <a:pathLst>
              <a:path w="2183616" h="1993046">
                <a:moveTo>
                  <a:pt x="0" y="0"/>
                </a:moveTo>
                <a:lnTo>
                  <a:pt x="2183615" y="0"/>
                </a:lnTo>
                <a:lnTo>
                  <a:pt x="2183615" y="1993045"/>
                </a:lnTo>
                <a:lnTo>
                  <a:pt x="0" y="19930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968923">
            <a:off x="1161669" y="7367422"/>
            <a:ext cx="1128575" cy="1116264"/>
          </a:xfrm>
          <a:custGeom>
            <a:avLst/>
            <a:gdLst/>
            <a:ahLst/>
            <a:cxnLst/>
            <a:rect l="l" t="t" r="r" b="b"/>
            <a:pathLst>
              <a:path w="1128575" h="1116264">
                <a:moveTo>
                  <a:pt x="0" y="0"/>
                </a:moveTo>
                <a:lnTo>
                  <a:pt x="1128575" y="0"/>
                </a:lnTo>
                <a:lnTo>
                  <a:pt x="1128575" y="1116264"/>
                </a:lnTo>
                <a:lnTo>
                  <a:pt x="0" y="111626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421283">
            <a:off x="15389582" y="2551511"/>
            <a:ext cx="1769388" cy="1750085"/>
          </a:xfrm>
          <a:custGeom>
            <a:avLst/>
            <a:gdLst/>
            <a:ahLst/>
            <a:cxnLst/>
            <a:rect l="l" t="t" r="r" b="b"/>
            <a:pathLst>
              <a:path w="1769388" h="1750085">
                <a:moveTo>
                  <a:pt x="0" y="0"/>
                </a:moveTo>
                <a:lnTo>
                  <a:pt x="1769388" y="0"/>
                </a:lnTo>
                <a:lnTo>
                  <a:pt x="1769388" y="1750085"/>
                </a:lnTo>
                <a:lnTo>
                  <a:pt x="0" y="175008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TextBox 12"/>
          <p:cNvSpPr txBox="1"/>
          <p:nvPr/>
        </p:nvSpPr>
        <p:spPr>
          <a:xfrm>
            <a:off x="4055011" y="4125913"/>
            <a:ext cx="10177979" cy="2130424"/>
          </a:xfrm>
          <a:prstGeom prst="rect">
            <a:avLst/>
          </a:prstGeom>
        </p:spPr>
        <p:txBody>
          <a:bodyPr lIns="0" tIns="0" rIns="0" bIns="0" rtlCol="0" anchor="t">
            <a:spAutoFit/>
          </a:bodyPr>
          <a:lstStyle/>
          <a:p>
            <a:pPr algn="ctr">
              <a:lnSpc>
                <a:spcPts val="15999"/>
              </a:lnSpc>
            </a:pPr>
            <a:r>
              <a:rPr lang="en-US" sz="15999">
                <a:solidFill>
                  <a:srgbClr val="414370"/>
                </a:solidFill>
                <a:latin typeface="Lilita One"/>
                <a:ea typeface="Lilita One"/>
                <a:cs typeface="Lilita One"/>
                <a:sym typeface="Lilita One"/>
              </a:rPr>
              <a:t>Thank You</a:t>
            </a:r>
          </a:p>
        </p:txBody>
      </p:sp>
      <p:sp>
        <p:nvSpPr>
          <p:cNvPr id="13" name="Freeform 13"/>
          <p:cNvSpPr/>
          <p:nvPr/>
        </p:nvSpPr>
        <p:spPr>
          <a:xfrm rot="-1402374">
            <a:off x="12682190" y="1424786"/>
            <a:ext cx="1610716" cy="1754246"/>
          </a:xfrm>
          <a:custGeom>
            <a:avLst/>
            <a:gdLst/>
            <a:ahLst/>
            <a:cxnLst/>
            <a:rect l="l" t="t" r="r" b="b"/>
            <a:pathLst>
              <a:path w="1610716" h="1754246">
                <a:moveTo>
                  <a:pt x="0" y="0"/>
                </a:moveTo>
                <a:lnTo>
                  <a:pt x="1610716" y="0"/>
                </a:lnTo>
                <a:lnTo>
                  <a:pt x="1610716" y="1754245"/>
                </a:lnTo>
                <a:lnTo>
                  <a:pt x="0" y="175424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a:off x="1567715" y="3368448"/>
            <a:ext cx="4934384" cy="1013792"/>
          </a:xfrm>
          <a:custGeom>
            <a:avLst/>
            <a:gdLst/>
            <a:ahLst/>
            <a:cxnLst/>
            <a:rect l="l" t="t" r="r" b="b"/>
            <a:pathLst>
              <a:path w="4934384" h="1013792">
                <a:moveTo>
                  <a:pt x="0" y="0"/>
                </a:moveTo>
                <a:lnTo>
                  <a:pt x="4934384" y="0"/>
                </a:lnTo>
                <a:lnTo>
                  <a:pt x="4934384" y="1013792"/>
                </a:lnTo>
                <a:lnTo>
                  <a:pt x="0" y="1013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567715" y="4738251"/>
            <a:ext cx="4934384" cy="1013792"/>
          </a:xfrm>
          <a:custGeom>
            <a:avLst/>
            <a:gdLst/>
            <a:ahLst/>
            <a:cxnLst/>
            <a:rect l="l" t="t" r="r" b="b"/>
            <a:pathLst>
              <a:path w="4934384" h="1013792">
                <a:moveTo>
                  <a:pt x="0" y="1013792"/>
                </a:moveTo>
                <a:lnTo>
                  <a:pt x="4934384" y="1013792"/>
                </a:lnTo>
                <a:lnTo>
                  <a:pt x="4934384" y="0"/>
                </a:lnTo>
                <a:lnTo>
                  <a:pt x="0" y="0"/>
                </a:lnTo>
                <a:lnTo>
                  <a:pt x="0" y="10137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67715" y="6108055"/>
            <a:ext cx="4934384" cy="1013792"/>
          </a:xfrm>
          <a:custGeom>
            <a:avLst/>
            <a:gdLst/>
            <a:ahLst/>
            <a:cxnLst/>
            <a:rect l="l" t="t" r="r" b="b"/>
            <a:pathLst>
              <a:path w="4934384" h="1013792">
                <a:moveTo>
                  <a:pt x="0" y="0"/>
                </a:moveTo>
                <a:lnTo>
                  <a:pt x="4934384" y="0"/>
                </a:lnTo>
                <a:lnTo>
                  <a:pt x="4934384" y="1013791"/>
                </a:lnTo>
                <a:lnTo>
                  <a:pt x="0" y="10137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V="1">
            <a:off x="1567715" y="7477858"/>
            <a:ext cx="4934384" cy="1013792"/>
          </a:xfrm>
          <a:custGeom>
            <a:avLst/>
            <a:gdLst/>
            <a:ahLst/>
            <a:cxnLst/>
            <a:rect l="l" t="t" r="r" b="b"/>
            <a:pathLst>
              <a:path w="4934384" h="1013792">
                <a:moveTo>
                  <a:pt x="0" y="1013792"/>
                </a:moveTo>
                <a:lnTo>
                  <a:pt x="4934384" y="1013792"/>
                </a:lnTo>
                <a:lnTo>
                  <a:pt x="4934384" y="0"/>
                </a:lnTo>
                <a:lnTo>
                  <a:pt x="0" y="0"/>
                </a:lnTo>
                <a:lnTo>
                  <a:pt x="0" y="10137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2274947" y="6172578"/>
            <a:ext cx="1659081" cy="7668024"/>
          </a:xfrm>
          <a:custGeom>
            <a:avLst/>
            <a:gdLst/>
            <a:ahLst/>
            <a:cxnLst/>
            <a:rect l="l" t="t" r="r" b="b"/>
            <a:pathLst>
              <a:path w="1659081" h="7668024">
                <a:moveTo>
                  <a:pt x="0" y="0"/>
                </a:moveTo>
                <a:lnTo>
                  <a:pt x="1659082" y="0"/>
                </a:lnTo>
                <a:lnTo>
                  <a:pt x="1659082" y="7668023"/>
                </a:lnTo>
                <a:lnTo>
                  <a:pt x="0" y="7668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8419635" y="6172578"/>
            <a:ext cx="1659081" cy="7668024"/>
          </a:xfrm>
          <a:custGeom>
            <a:avLst/>
            <a:gdLst/>
            <a:ahLst/>
            <a:cxnLst/>
            <a:rect l="l" t="t" r="r" b="b"/>
            <a:pathLst>
              <a:path w="1659081" h="7668024">
                <a:moveTo>
                  <a:pt x="0" y="0"/>
                </a:moveTo>
                <a:lnTo>
                  <a:pt x="1659082" y="0"/>
                </a:lnTo>
                <a:lnTo>
                  <a:pt x="1659082" y="7668023"/>
                </a:lnTo>
                <a:lnTo>
                  <a:pt x="0" y="7668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4354244" y="6172578"/>
            <a:ext cx="1659081" cy="7668024"/>
          </a:xfrm>
          <a:custGeom>
            <a:avLst/>
            <a:gdLst/>
            <a:ahLst/>
            <a:cxnLst/>
            <a:rect l="l" t="t" r="r" b="b"/>
            <a:pathLst>
              <a:path w="1659081" h="7668024">
                <a:moveTo>
                  <a:pt x="0" y="0"/>
                </a:moveTo>
                <a:lnTo>
                  <a:pt x="1659081" y="0"/>
                </a:lnTo>
                <a:lnTo>
                  <a:pt x="1659081" y="7668023"/>
                </a:lnTo>
                <a:lnTo>
                  <a:pt x="0" y="7668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321730">
            <a:off x="14223392" y="5274362"/>
            <a:ext cx="3081052" cy="5987911"/>
          </a:xfrm>
          <a:custGeom>
            <a:avLst/>
            <a:gdLst/>
            <a:ahLst/>
            <a:cxnLst/>
            <a:rect l="l" t="t" r="r" b="b"/>
            <a:pathLst>
              <a:path w="3081052" h="5987911">
                <a:moveTo>
                  <a:pt x="0" y="0"/>
                </a:moveTo>
                <a:lnTo>
                  <a:pt x="3081052" y="0"/>
                </a:lnTo>
                <a:lnTo>
                  <a:pt x="3081052" y="5987911"/>
                </a:lnTo>
                <a:lnTo>
                  <a:pt x="0" y="59879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8648498" flipH="1">
            <a:off x="16167494" y="713539"/>
            <a:ext cx="5700605" cy="4114800"/>
          </a:xfrm>
          <a:custGeom>
            <a:avLst/>
            <a:gdLst/>
            <a:ahLst/>
            <a:cxnLst/>
            <a:rect l="l" t="t" r="r" b="b"/>
            <a:pathLst>
              <a:path w="5700605" h="4114800">
                <a:moveTo>
                  <a:pt x="5700604" y="0"/>
                </a:moveTo>
                <a:lnTo>
                  <a:pt x="0" y="0"/>
                </a:lnTo>
                <a:lnTo>
                  <a:pt x="0" y="4114800"/>
                </a:lnTo>
                <a:lnTo>
                  <a:pt x="5700604" y="4114800"/>
                </a:lnTo>
                <a:lnTo>
                  <a:pt x="570060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653065">
            <a:off x="14790774" y="2274612"/>
            <a:ext cx="2040302" cy="2222111"/>
          </a:xfrm>
          <a:custGeom>
            <a:avLst/>
            <a:gdLst/>
            <a:ahLst/>
            <a:cxnLst/>
            <a:rect l="l" t="t" r="r" b="b"/>
            <a:pathLst>
              <a:path w="2040302" h="2222111">
                <a:moveTo>
                  <a:pt x="0" y="0"/>
                </a:moveTo>
                <a:lnTo>
                  <a:pt x="2040302" y="0"/>
                </a:lnTo>
                <a:lnTo>
                  <a:pt x="2040302" y="2222111"/>
                </a:lnTo>
                <a:lnTo>
                  <a:pt x="0" y="22221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TextBox 12"/>
          <p:cNvSpPr txBox="1"/>
          <p:nvPr/>
        </p:nvSpPr>
        <p:spPr>
          <a:xfrm>
            <a:off x="1567715" y="1478455"/>
            <a:ext cx="12775868" cy="1166544"/>
          </a:xfrm>
          <a:prstGeom prst="rect">
            <a:avLst/>
          </a:prstGeom>
        </p:spPr>
        <p:txBody>
          <a:bodyPr lIns="0" tIns="0" rIns="0" bIns="0" rtlCol="0" anchor="t">
            <a:spAutoFit/>
          </a:bodyPr>
          <a:lstStyle/>
          <a:p>
            <a:pPr algn="l">
              <a:lnSpc>
                <a:spcPts val="8799"/>
              </a:lnSpc>
            </a:pPr>
            <a:r>
              <a:rPr lang="en-US" sz="8799">
                <a:solidFill>
                  <a:srgbClr val="414370"/>
                </a:solidFill>
                <a:latin typeface="Lilita One"/>
                <a:ea typeface="Lilita One"/>
                <a:cs typeface="Lilita One"/>
                <a:sym typeface="Lilita One"/>
              </a:rPr>
              <a:t>Agenda</a:t>
            </a:r>
          </a:p>
        </p:txBody>
      </p:sp>
      <p:sp>
        <p:nvSpPr>
          <p:cNvPr id="13" name="TextBox 13"/>
          <p:cNvSpPr txBox="1"/>
          <p:nvPr/>
        </p:nvSpPr>
        <p:spPr>
          <a:xfrm>
            <a:off x="6954725" y="3486089"/>
            <a:ext cx="6995620" cy="1578709"/>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Understanding the problem and what is </a:t>
            </a:r>
            <a:r>
              <a:rPr lang="en-US" sz="2799" b="1">
                <a:solidFill>
                  <a:srgbClr val="414370"/>
                </a:solidFill>
                <a:latin typeface="Quicksand Bold"/>
                <a:ea typeface="Quicksand Bold"/>
                <a:cs typeface="Quicksand Bold"/>
                <a:sym typeface="Quicksand Bold"/>
                <a:hlinkClick r:id="rId12" tooltip="https://www.mayoclinic.org/diseases-conditions/heart-attack/symptoms-causes/syc-20373106"/>
              </a:rPr>
              <a:t>Heart attack - Symptoms &amp; Risk factors</a:t>
            </a:r>
          </a:p>
          <a:p>
            <a:pPr algn="l">
              <a:lnSpc>
                <a:spcPts val="3079"/>
              </a:lnSpc>
            </a:pPr>
            <a:endParaRPr lang="en-US" sz="2799" b="1">
              <a:solidFill>
                <a:srgbClr val="414370"/>
              </a:solidFill>
              <a:latin typeface="Quicksand Bold"/>
              <a:ea typeface="Quicksand Bold"/>
              <a:cs typeface="Quicksand Bold"/>
              <a:sym typeface="Quicksand Bold"/>
              <a:hlinkClick r:id="rId12" tooltip="https://www.mayoclinic.org/diseases-conditions/heart-attack/symptoms-causes/syc-20373106"/>
            </a:endParaRPr>
          </a:p>
          <a:p>
            <a:pPr algn="l">
              <a:lnSpc>
                <a:spcPts val="3079"/>
              </a:lnSpc>
            </a:pPr>
            <a:endParaRPr lang="en-US" sz="2799" b="1">
              <a:solidFill>
                <a:srgbClr val="414370"/>
              </a:solidFill>
              <a:latin typeface="Quicksand Bold"/>
              <a:ea typeface="Quicksand Bold"/>
              <a:cs typeface="Quicksand Bold"/>
              <a:sym typeface="Quicksand Bold"/>
              <a:hlinkClick r:id="rId12" tooltip="https://www.mayoclinic.org/diseases-conditions/heart-attack/symptoms-causes/syc-20373106"/>
            </a:endParaRPr>
          </a:p>
        </p:txBody>
      </p:sp>
      <p:sp>
        <p:nvSpPr>
          <p:cNvPr id="14" name="TextBox 14"/>
          <p:cNvSpPr txBox="1"/>
          <p:nvPr/>
        </p:nvSpPr>
        <p:spPr>
          <a:xfrm>
            <a:off x="2378420" y="3596579"/>
            <a:ext cx="3312974" cy="490905"/>
          </a:xfrm>
          <a:prstGeom prst="rect">
            <a:avLst/>
          </a:prstGeom>
        </p:spPr>
        <p:txBody>
          <a:bodyPr lIns="0" tIns="0" rIns="0" bIns="0" rtlCol="0" anchor="t">
            <a:spAutoFit/>
          </a:bodyPr>
          <a:lstStyle/>
          <a:p>
            <a:pPr algn="ctr">
              <a:lnSpc>
                <a:spcPts val="3919"/>
              </a:lnSpc>
            </a:pPr>
            <a:r>
              <a:rPr lang="en-US" sz="2799" b="1">
                <a:solidFill>
                  <a:srgbClr val="FFFFFF"/>
                </a:solidFill>
                <a:latin typeface="Quicksand Bold"/>
                <a:ea typeface="Quicksand Bold"/>
                <a:cs typeface="Quicksand Bold"/>
                <a:sym typeface="Quicksand Bold"/>
              </a:rPr>
              <a:t>Domain knowledge</a:t>
            </a:r>
          </a:p>
        </p:txBody>
      </p:sp>
      <p:sp>
        <p:nvSpPr>
          <p:cNvPr id="15" name="TextBox 15"/>
          <p:cNvSpPr txBox="1"/>
          <p:nvPr/>
        </p:nvSpPr>
        <p:spPr>
          <a:xfrm>
            <a:off x="6954725" y="5051155"/>
            <a:ext cx="6995620" cy="79761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Reading the Data, understanding it and do preprocssing.</a:t>
            </a:r>
          </a:p>
        </p:txBody>
      </p:sp>
      <p:sp>
        <p:nvSpPr>
          <p:cNvPr id="16" name="TextBox 16"/>
          <p:cNvSpPr txBox="1"/>
          <p:nvPr/>
        </p:nvSpPr>
        <p:spPr>
          <a:xfrm>
            <a:off x="2378420" y="4966382"/>
            <a:ext cx="3312974" cy="490905"/>
          </a:xfrm>
          <a:prstGeom prst="rect">
            <a:avLst/>
          </a:prstGeom>
        </p:spPr>
        <p:txBody>
          <a:bodyPr lIns="0" tIns="0" rIns="0" bIns="0" rtlCol="0" anchor="t">
            <a:spAutoFit/>
          </a:bodyPr>
          <a:lstStyle/>
          <a:p>
            <a:pPr algn="ctr">
              <a:lnSpc>
                <a:spcPts val="3919"/>
              </a:lnSpc>
            </a:pPr>
            <a:r>
              <a:rPr lang="en-US" sz="2799" b="1">
                <a:solidFill>
                  <a:srgbClr val="FFFFFF"/>
                </a:solidFill>
                <a:latin typeface="Quicksand Bold"/>
                <a:ea typeface="Quicksand Bold"/>
                <a:cs typeface="Quicksand Bold"/>
                <a:sym typeface="Quicksand Bold"/>
              </a:rPr>
              <a:t>Data Preparation</a:t>
            </a:r>
          </a:p>
        </p:txBody>
      </p:sp>
      <p:sp>
        <p:nvSpPr>
          <p:cNvPr id="17" name="TextBox 17"/>
          <p:cNvSpPr txBox="1"/>
          <p:nvPr/>
        </p:nvSpPr>
        <p:spPr>
          <a:xfrm>
            <a:off x="6954725" y="6420958"/>
            <a:ext cx="6995620"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bulid the model</a:t>
            </a:r>
          </a:p>
        </p:txBody>
      </p:sp>
      <p:sp>
        <p:nvSpPr>
          <p:cNvPr id="18" name="TextBox 18"/>
          <p:cNvSpPr txBox="1"/>
          <p:nvPr/>
        </p:nvSpPr>
        <p:spPr>
          <a:xfrm>
            <a:off x="2378420" y="6336186"/>
            <a:ext cx="3312974" cy="490905"/>
          </a:xfrm>
          <a:prstGeom prst="rect">
            <a:avLst/>
          </a:prstGeom>
        </p:spPr>
        <p:txBody>
          <a:bodyPr lIns="0" tIns="0" rIns="0" bIns="0" rtlCol="0" anchor="t">
            <a:spAutoFit/>
          </a:bodyPr>
          <a:lstStyle/>
          <a:p>
            <a:pPr algn="ctr">
              <a:lnSpc>
                <a:spcPts val="3919"/>
              </a:lnSpc>
            </a:pPr>
            <a:r>
              <a:rPr lang="en-US" sz="2799" b="1">
                <a:solidFill>
                  <a:srgbClr val="FFFFFF"/>
                </a:solidFill>
                <a:latin typeface="Quicksand Bold"/>
                <a:ea typeface="Quicksand Bold"/>
                <a:cs typeface="Quicksand Bold"/>
                <a:sym typeface="Quicksand Bold"/>
              </a:rPr>
              <a:t>Modling</a:t>
            </a:r>
          </a:p>
        </p:txBody>
      </p:sp>
      <p:sp>
        <p:nvSpPr>
          <p:cNvPr id="19" name="TextBox 19"/>
          <p:cNvSpPr txBox="1"/>
          <p:nvPr/>
        </p:nvSpPr>
        <p:spPr>
          <a:xfrm>
            <a:off x="6954725" y="7790762"/>
            <a:ext cx="6995620" cy="407060"/>
          </a:xfrm>
          <a:prstGeom prst="rect">
            <a:avLst/>
          </a:prstGeom>
        </p:spPr>
        <p:txBody>
          <a:bodyPr lIns="0" tIns="0" rIns="0" bIns="0" rtlCol="0" anchor="t">
            <a:spAutoFit/>
          </a:bodyPr>
          <a:lstStyle/>
          <a:p>
            <a:pPr algn="l">
              <a:lnSpc>
                <a:spcPts val="3079"/>
              </a:lnSpc>
            </a:pPr>
            <a:r>
              <a:rPr lang="en-US" sz="2799" b="1">
                <a:solidFill>
                  <a:srgbClr val="414370"/>
                </a:solidFill>
                <a:latin typeface="Quicksand Bold"/>
                <a:ea typeface="Quicksand Bold"/>
                <a:cs typeface="Quicksand Bold"/>
                <a:sym typeface="Quicksand Bold"/>
              </a:rPr>
              <a:t>draw conclusion and deploy the model</a:t>
            </a:r>
          </a:p>
        </p:txBody>
      </p:sp>
      <p:sp>
        <p:nvSpPr>
          <p:cNvPr id="20" name="TextBox 20"/>
          <p:cNvSpPr txBox="1"/>
          <p:nvPr/>
        </p:nvSpPr>
        <p:spPr>
          <a:xfrm>
            <a:off x="1746754" y="7705989"/>
            <a:ext cx="4576305" cy="490905"/>
          </a:xfrm>
          <a:prstGeom prst="rect">
            <a:avLst/>
          </a:prstGeom>
        </p:spPr>
        <p:txBody>
          <a:bodyPr lIns="0" tIns="0" rIns="0" bIns="0" rtlCol="0" anchor="t">
            <a:spAutoFit/>
          </a:bodyPr>
          <a:lstStyle/>
          <a:p>
            <a:pPr algn="ctr">
              <a:lnSpc>
                <a:spcPts val="3919"/>
              </a:lnSpc>
            </a:pPr>
            <a:r>
              <a:rPr lang="en-US" sz="2799" b="1">
                <a:solidFill>
                  <a:srgbClr val="FFFFFF"/>
                </a:solidFill>
                <a:latin typeface="Quicksand Bold"/>
                <a:ea typeface="Quicksand Bold"/>
                <a:cs typeface="Quicksand Bold"/>
                <a:sym typeface="Quicksand Bold"/>
              </a:rPr>
              <a:t>Results and Conclusion</a:t>
            </a:r>
          </a:p>
        </p:txBody>
      </p:sp>
      <p:sp>
        <p:nvSpPr>
          <p:cNvPr id="21" name="Freeform 21"/>
          <p:cNvSpPr/>
          <p:nvPr/>
        </p:nvSpPr>
        <p:spPr>
          <a:xfrm>
            <a:off x="-561448" y="5401994"/>
            <a:ext cx="1427696" cy="1412121"/>
          </a:xfrm>
          <a:custGeom>
            <a:avLst/>
            <a:gdLst/>
            <a:ahLst/>
            <a:cxnLst/>
            <a:rect l="l" t="t" r="r" b="b"/>
            <a:pathLst>
              <a:path w="1427696" h="1412121">
                <a:moveTo>
                  <a:pt x="0" y="0"/>
                </a:moveTo>
                <a:lnTo>
                  <a:pt x="1427696" y="0"/>
                </a:lnTo>
                <a:lnTo>
                  <a:pt x="1427696" y="1412121"/>
                </a:lnTo>
                <a:lnTo>
                  <a:pt x="0" y="141212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14784789" y="1028700"/>
            <a:ext cx="797991" cy="789286"/>
          </a:xfrm>
          <a:custGeom>
            <a:avLst/>
            <a:gdLst/>
            <a:ahLst/>
            <a:cxnLst/>
            <a:rect l="l" t="t" r="r" b="b"/>
            <a:pathLst>
              <a:path w="797991" h="789286">
                <a:moveTo>
                  <a:pt x="0" y="0"/>
                </a:moveTo>
                <a:lnTo>
                  <a:pt x="797991" y="0"/>
                </a:lnTo>
                <a:lnTo>
                  <a:pt x="797991" y="789286"/>
                </a:lnTo>
                <a:lnTo>
                  <a:pt x="0" y="78928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2639010" y="3439818"/>
            <a:ext cx="17456450" cy="8764890"/>
            <a:chOff x="0" y="0"/>
            <a:chExt cx="23275267" cy="11686520"/>
          </a:xfrm>
        </p:grpSpPr>
        <p:sp>
          <p:nvSpPr>
            <p:cNvPr id="3" name="Freeform 3"/>
            <p:cNvSpPr/>
            <p:nvPr/>
          </p:nvSpPr>
          <p:spPr>
            <a:xfrm rot="-5400000">
              <a:off x="5153538" y="-5153538"/>
              <a:ext cx="2845805" cy="13152882"/>
            </a:xfrm>
            <a:custGeom>
              <a:avLst/>
              <a:gdLst/>
              <a:ahLst/>
              <a:cxnLst/>
              <a:rect l="l" t="t" r="r" b="b"/>
              <a:pathLst>
                <a:path w="2845805" h="13152882">
                  <a:moveTo>
                    <a:pt x="0" y="0"/>
                  </a:moveTo>
                  <a:lnTo>
                    <a:pt x="2845805" y="0"/>
                  </a:lnTo>
                  <a:lnTo>
                    <a:pt x="2845805" y="13152881"/>
                  </a:lnTo>
                  <a:lnTo>
                    <a:pt x="0" y="13152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5275924" y="-5153538"/>
              <a:ext cx="2845805" cy="13152882"/>
            </a:xfrm>
            <a:custGeom>
              <a:avLst/>
              <a:gdLst/>
              <a:ahLst/>
              <a:cxnLst/>
              <a:rect l="l" t="t" r="r" b="b"/>
              <a:pathLst>
                <a:path w="2845805" h="13152882">
                  <a:moveTo>
                    <a:pt x="0" y="0"/>
                  </a:moveTo>
                  <a:lnTo>
                    <a:pt x="2845805" y="0"/>
                  </a:lnTo>
                  <a:lnTo>
                    <a:pt x="2845805" y="13152881"/>
                  </a:lnTo>
                  <a:lnTo>
                    <a:pt x="0" y="13152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36325" y="1188040"/>
              <a:ext cx="22780908" cy="10498481"/>
              <a:chOff x="0" y="0"/>
              <a:chExt cx="2932675" cy="1351510"/>
            </a:xfrm>
          </p:grpSpPr>
          <p:sp>
            <p:nvSpPr>
              <p:cNvPr id="6" name="Freeform 6"/>
              <p:cNvSpPr/>
              <p:nvPr/>
            </p:nvSpPr>
            <p:spPr>
              <a:xfrm>
                <a:off x="0" y="0"/>
                <a:ext cx="2932675" cy="1351510"/>
              </a:xfrm>
              <a:custGeom>
                <a:avLst/>
                <a:gdLst/>
                <a:ahLst/>
                <a:cxnLst/>
                <a:rect l="l" t="t" r="r" b="b"/>
                <a:pathLst>
                  <a:path w="2932675" h="1351510">
                    <a:moveTo>
                      <a:pt x="26858" y="0"/>
                    </a:moveTo>
                    <a:lnTo>
                      <a:pt x="2905818" y="0"/>
                    </a:lnTo>
                    <a:cubicBezTo>
                      <a:pt x="2920651" y="0"/>
                      <a:pt x="2932675" y="12025"/>
                      <a:pt x="2932675" y="26858"/>
                    </a:cubicBezTo>
                    <a:lnTo>
                      <a:pt x="2932675" y="1324653"/>
                    </a:lnTo>
                    <a:cubicBezTo>
                      <a:pt x="2932675" y="1331776"/>
                      <a:pt x="2929846" y="1338607"/>
                      <a:pt x="2924809" y="1343644"/>
                    </a:cubicBezTo>
                    <a:cubicBezTo>
                      <a:pt x="2919772" y="1348681"/>
                      <a:pt x="2912941" y="1351510"/>
                      <a:pt x="2905818" y="1351510"/>
                    </a:cubicBezTo>
                    <a:lnTo>
                      <a:pt x="26858" y="1351510"/>
                    </a:lnTo>
                    <a:cubicBezTo>
                      <a:pt x="12025" y="1351510"/>
                      <a:pt x="0" y="1339486"/>
                      <a:pt x="0" y="1324653"/>
                    </a:cubicBezTo>
                    <a:lnTo>
                      <a:pt x="0" y="26858"/>
                    </a:lnTo>
                    <a:cubicBezTo>
                      <a:pt x="0" y="12025"/>
                      <a:pt x="12025" y="0"/>
                      <a:pt x="26858" y="0"/>
                    </a:cubicBezTo>
                    <a:close/>
                  </a:path>
                </a:pathLst>
              </a:custGeom>
              <a:solidFill>
                <a:srgbClr val="FFFFFF"/>
              </a:solidFill>
            </p:spPr>
          </p:sp>
          <p:sp>
            <p:nvSpPr>
              <p:cNvPr id="7" name="TextBox 7"/>
              <p:cNvSpPr txBox="1"/>
              <p:nvPr/>
            </p:nvSpPr>
            <p:spPr>
              <a:xfrm>
                <a:off x="0" y="-38100"/>
                <a:ext cx="2932675" cy="1389610"/>
              </a:xfrm>
              <a:prstGeom prst="rect">
                <a:avLst/>
              </a:prstGeom>
            </p:spPr>
            <p:txBody>
              <a:bodyPr lIns="50800" tIns="50800" rIns="50800" bIns="50800" rtlCol="0" anchor="ctr"/>
              <a:lstStyle/>
              <a:p>
                <a:pPr algn="ctr">
                  <a:lnSpc>
                    <a:spcPts val="2660"/>
                  </a:lnSpc>
                  <a:spcBef>
                    <a:spcPct val="0"/>
                  </a:spcBef>
                </a:pPr>
                <a:endParaRPr/>
              </a:p>
            </p:txBody>
          </p:sp>
        </p:grpSp>
      </p:grpSp>
      <p:sp>
        <p:nvSpPr>
          <p:cNvPr id="8" name="Freeform 8"/>
          <p:cNvSpPr/>
          <p:nvPr/>
        </p:nvSpPr>
        <p:spPr>
          <a:xfrm rot="-7650282">
            <a:off x="11099815" y="-245584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5028960" y="1028700"/>
            <a:ext cx="1500957" cy="1484582"/>
          </a:xfrm>
          <a:custGeom>
            <a:avLst/>
            <a:gdLst/>
            <a:ahLst/>
            <a:cxnLst/>
            <a:rect l="l" t="t" r="r" b="b"/>
            <a:pathLst>
              <a:path w="1500957" h="1484582">
                <a:moveTo>
                  <a:pt x="0" y="0"/>
                </a:moveTo>
                <a:lnTo>
                  <a:pt x="1500956" y="0"/>
                </a:lnTo>
                <a:lnTo>
                  <a:pt x="1500956" y="1484582"/>
                </a:lnTo>
                <a:lnTo>
                  <a:pt x="0" y="1484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1021243" flipH="1">
            <a:off x="-2618" y="2157926"/>
            <a:ext cx="3360165" cy="4787800"/>
          </a:xfrm>
          <a:custGeom>
            <a:avLst/>
            <a:gdLst/>
            <a:ahLst/>
            <a:cxnLst/>
            <a:rect l="l" t="t" r="r" b="b"/>
            <a:pathLst>
              <a:path w="3360165" h="4787800">
                <a:moveTo>
                  <a:pt x="3360165" y="0"/>
                </a:moveTo>
                <a:lnTo>
                  <a:pt x="0" y="0"/>
                </a:lnTo>
                <a:lnTo>
                  <a:pt x="0" y="4787799"/>
                </a:lnTo>
                <a:lnTo>
                  <a:pt x="3360165" y="4787799"/>
                </a:lnTo>
                <a:lnTo>
                  <a:pt x="33601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676157">
            <a:off x="1731287" y="8284044"/>
            <a:ext cx="2687073" cy="2772777"/>
          </a:xfrm>
          <a:custGeom>
            <a:avLst/>
            <a:gdLst/>
            <a:ahLst/>
            <a:cxnLst/>
            <a:rect l="l" t="t" r="r" b="b"/>
            <a:pathLst>
              <a:path w="2687073" h="2772777">
                <a:moveTo>
                  <a:pt x="0" y="0"/>
                </a:moveTo>
                <a:lnTo>
                  <a:pt x="2687073" y="0"/>
                </a:lnTo>
                <a:lnTo>
                  <a:pt x="2687073" y="2772776"/>
                </a:lnTo>
                <a:lnTo>
                  <a:pt x="0" y="277277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TextBox 12"/>
          <p:cNvSpPr txBox="1"/>
          <p:nvPr/>
        </p:nvSpPr>
        <p:spPr>
          <a:xfrm>
            <a:off x="4213294" y="1346788"/>
            <a:ext cx="11338188" cy="1166544"/>
          </a:xfrm>
          <a:prstGeom prst="rect">
            <a:avLst/>
          </a:prstGeom>
        </p:spPr>
        <p:txBody>
          <a:bodyPr lIns="0" tIns="0" rIns="0" bIns="0" rtlCol="0" anchor="t">
            <a:spAutoFit/>
          </a:bodyPr>
          <a:lstStyle/>
          <a:p>
            <a:pPr algn="l">
              <a:lnSpc>
                <a:spcPts val="8799"/>
              </a:lnSpc>
            </a:pPr>
            <a:r>
              <a:rPr lang="en-US" sz="8799">
                <a:solidFill>
                  <a:srgbClr val="414370"/>
                </a:solidFill>
                <a:latin typeface="Lilita One"/>
                <a:ea typeface="Lilita One"/>
                <a:cs typeface="Lilita One"/>
                <a:sym typeface="Lilita One"/>
              </a:rPr>
              <a:t>Domain knowledge</a:t>
            </a:r>
          </a:p>
        </p:txBody>
      </p:sp>
      <p:sp>
        <p:nvSpPr>
          <p:cNvPr id="13" name="TextBox 13"/>
          <p:cNvSpPr txBox="1"/>
          <p:nvPr/>
        </p:nvSpPr>
        <p:spPr>
          <a:xfrm>
            <a:off x="4213294" y="4698412"/>
            <a:ext cx="11987275" cy="3701292"/>
          </a:xfrm>
          <a:prstGeom prst="rect">
            <a:avLst/>
          </a:prstGeom>
        </p:spPr>
        <p:txBody>
          <a:bodyPr lIns="0" tIns="0" rIns="0" bIns="0" rtlCol="0" anchor="t">
            <a:spAutoFit/>
          </a:bodyPr>
          <a:lstStyle/>
          <a:p>
            <a:pPr algn="l">
              <a:lnSpc>
                <a:spcPts val="5939"/>
              </a:lnSpc>
            </a:pPr>
            <a:r>
              <a:rPr lang="en-US" sz="3299" b="1">
                <a:solidFill>
                  <a:srgbClr val="414370"/>
                </a:solidFill>
                <a:latin typeface="Quicksand Bold"/>
                <a:ea typeface="Quicksand Bold"/>
                <a:cs typeface="Quicksand Bold"/>
                <a:sym typeface="Quicksand Bold"/>
              </a:rPr>
              <a:t>A heart attack, or myocardial infarction, occurs when the flow of oxygen-rich blood to a part of the heart muscle becomes blocked. This is a medical emergency that can result in death or damage to the heart muscle if not treated promptly.</a:t>
            </a:r>
          </a:p>
        </p:txBody>
      </p:sp>
      <p:sp>
        <p:nvSpPr>
          <p:cNvPr id="14" name="Freeform 14"/>
          <p:cNvSpPr/>
          <p:nvPr/>
        </p:nvSpPr>
        <p:spPr>
          <a:xfrm>
            <a:off x="581703" y="7952358"/>
            <a:ext cx="904559" cy="894691"/>
          </a:xfrm>
          <a:custGeom>
            <a:avLst/>
            <a:gdLst/>
            <a:ahLst/>
            <a:cxnLst/>
            <a:rect l="l" t="t" r="r" b="b"/>
            <a:pathLst>
              <a:path w="904559" h="894691">
                <a:moveTo>
                  <a:pt x="0" y="0"/>
                </a:moveTo>
                <a:lnTo>
                  <a:pt x="904559" y="0"/>
                </a:lnTo>
                <a:lnTo>
                  <a:pt x="904559" y="894691"/>
                </a:lnTo>
                <a:lnTo>
                  <a:pt x="0" y="8946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5400000">
            <a:off x="4708838" y="477008"/>
            <a:ext cx="1577830" cy="7292493"/>
          </a:xfrm>
          <a:custGeom>
            <a:avLst/>
            <a:gdLst/>
            <a:ahLst/>
            <a:cxnLst/>
            <a:rect l="l" t="t" r="r" b="b"/>
            <a:pathLst>
              <a:path w="1577830" h="7292493">
                <a:moveTo>
                  <a:pt x="0" y="0"/>
                </a:moveTo>
                <a:lnTo>
                  <a:pt x="1577831" y="0"/>
                </a:lnTo>
                <a:lnTo>
                  <a:pt x="1577831" y="7292493"/>
                </a:lnTo>
                <a:lnTo>
                  <a:pt x="0" y="7292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4718363" y="4930218"/>
            <a:ext cx="1577830" cy="7292493"/>
          </a:xfrm>
          <a:custGeom>
            <a:avLst/>
            <a:gdLst/>
            <a:ahLst/>
            <a:cxnLst/>
            <a:rect l="l" t="t" r="r" b="b"/>
            <a:pathLst>
              <a:path w="1577830" h="7292493">
                <a:moveTo>
                  <a:pt x="0" y="0"/>
                </a:moveTo>
                <a:lnTo>
                  <a:pt x="1577831" y="0"/>
                </a:lnTo>
                <a:lnTo>
                  <a:pt x="1577831" y="7292493"/>
                </a:lnTo>
                <a:lnTo>
                  <a:pt x="0" y="7292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037293" y="3816999"/>
            <a:ext cx="6920921" cy="5233186"/>
            <a:chOff x="0" y="0"/>
            <a:chExt cx="1822794" cy="1378288"/>
          </a:xfrm>
        </p:grpSpPr>
        <p:sp>
          <p:nvSpPr>
            <p:cNvPr id="5" name="Freeform 5"/>
            <p:cNvSpPr/>
            <p:nvPr/>
          </p:nvSpPr>
          <p:spPr>
            <a:xfrm>
              <a:off x="0" y="0"/>
              <a:ext cx="1822794" cy="1378288"/>
            </a:xfrm>
            <a:custGeom>
              <a:avLst/>
              <a:gdLst/>
              <a:ahLst/>
              <a:cxnLst/>
              <a:rect l="l" t="t" r="r" b="b"/>
              <a:pathLst>
                <a:path w="1822794" h="1378288">
                  <a:moveTo>
                    <a:pt x="57050" y="0"/>
                  </a:moveTo>
                  <a:lnTo>
                    <a:pt x="1765744" y="0"/>
                  </a:lnTo>
                  <a:cubicBezTo>
                    <a:pt x="1797252" y="0"/>
                    <a:pt x="1822794" y="25542"/>
                    <a:pt x="1822794" y="57050"/>
                  </a:cubicBezTo>
                  <a:lnTo>
                    <a:pt x="1822794" y="1321238"/>
                  </a:lnTo>
                  <a:cubicBezTo>
                    <a:pt x="1822794" y="1352746"/>
                    <a:pt x="1797252" y="1378288"/>
                    <a:pt x="1765744" y="1378288"/>
                  </a:cubicBezTo>
                  <a:lnTo>
                    <a:pt x="57050" y="1378288"/>
                  </a:lnTo>
                  <a:cubicBezTo>
                    <a:pt x="25542" y="1378288"/>
                    <a:pt x="0" y="1352746"/>
                    <a:pt x="0" y="1321238"/>
                  </a:cubicBezTo>
                  <a:lnTo>
                    <a:pt x="0" y="57050"/>
                  </a:lnTo>
                  <a:cubicBezTo>
                    <a:pt x="0" y="25542"/>
                    <a:pt x="25542" y="0"/>
                    <a:pt x="57050" y="0"/>
                  </a:cubicBezTo>
                  <a:close/>
                </a:path>
              </a:pathLst>
            </a:custGeom>
            <a:solidFill>
              <a:srgbClr val="FFFFFF"/>
            </a:solidFill>
          </p:spPr>
        </p:sp>
        <p:sp>
          <p:nvSpPr>
            <p:cNvPr id="6" name="TextBox 6"/>
            <p:cNvSpPr txBox="1"/>
            <p:nvPr/>
          </p:nvSpPr>
          <p:spPr>
            <a:xfrm>
              <a:off x="0" y="-38100"/>
              <a:ext cx="1822794" cy="141638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rot="-115386">
            <a:off x="3650151" y="2426018"/>
            <a:ext cx="4002951" cy="1301958"/>
          </a:xfrm>
          <a:custGeom>
            <a:avLst/>
            <a:gdLst/>
            <a:ahLst/>
            <a:cxnLst/>
            <a:rect l="l" t="t" r="r" b="b"/>
            <a:pathLst>
              <a:path w="4002951" h="1301958">
                <a:moveTo>
                  <a:pt x="0" y="0"/>
                </a:moveTo>
                <a:lnTo>
                  <a:pt x="4002951" y="0"/>
                </a:lnTo>
                <a:lnTo>
                  <a:pt x="4002951" y="1301959"/>
                </a:lnTo>
                <a:lnTo>
                  <a:pt x="0" y="13019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2001331" y="454785"/>
            <a:ext cx="1577830" cy="7292493"/>
          </a:xfrm>
          <a:custGeom>
            <a:avLst/>
            <a:gdLst/>
            <a:ahLst/>
            <a:cxnLst/>
            <a:rect l="l" t="t" r="r" b="b"/>
            <a:pathLst>
              <a:path w="1577830" h="7292493">
                <a:moveTo>
                  <a:pt x="0" y="0"/>
                </a:moveTo>
                <a:lnTo>
                  <a:pt x="1577831" y="0"/>
                </a:lnTo>
                <a:lnTo>
                  <a:pt x="1577831" y="7292493"/>
                </a:lnTo>
                <a:lnTo>
                  <a:pt x="0" y="7292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400000">
            <a:off x="12001331" y="4949652"/>
            <a:ext cx="1577830" cy="7292493"/>
          </a:xfrm>
          <a:custGeom>
            <a:avLst/>
            <a:gdLst/>
            <a:ahLst/>
            <a:cxnLst/>
            <a:rect l="l" t="t" r="r" b="b"/>
            <a:pathLst>
              <a:path w="1577830" h="7292493">
                <a:moveTo>
                  <a:pt x="0" y="0"/>
                </a:moveTo>
                <a:lnTo>
                  <a:pt x="1577831" y="0"/>
                </a:lnTo>
                <a:lnTo>
                  <a:pt x="1577831" y="7292493"/>
                </a:lnTo>
                <a:lnTo>
                  <a:pt x="0" y="7292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9329786" y="3794776"/>
            <a:ext cx="6920921" cy="5255409"/>
            <a:chOff x="0" y="0"/>
            <a:chExt cx="1822794" cy="1384141"/>
          </a:xfrm>
        </p:grpSpPr>
        <p:sp>
          <p:nvSpPr>
            <p:cNvPr id="11" name="Freeform 11"/>
            <p:cNvSpPr/>
            <p:nvPr/>
          </p:nvSpPr>
          <p:spPr>
            <a:xfrm>
              <a:off x="0" y="0"/>
              <a:ext cx="1822794" cy="1384141"/>
            </a:xfrm>
            <a:custGeom>
              <a:avLst/>
              <a:gdLst/>
              <a:ahLst/>
              <a:cxnLst/>
              <a:rect l="l" t="t" r="r" b="b"/>
              <a:pathLst>
                <a:path w="1822794" h="1384141">
                  <a:moveTo>
                    <a:pt x="57050" y="0"/>
                  </a:moveTo>
                  <a:lnTo>
                    <a:pt x="1765744" y="0"/>
                  </a:lnTo>
                  <a:cubicBezTo>
                    <a:pt x="1797252" y="0"/>
                    <a:pt x="1822794" y="25542"/>
                    <a:pt x="1822794" y="57050"/>
                  </a:cubicBezTo>
                  <a:lnTo>
                    <a:pt x="1822794" y="1327091"/>
                  </a:lnTo>
                  <a:cubicBezTo>
                    <a:pt x="1822794" y="1342221"/>
                    <a:pt x="1816783" y="1356732"/>
                    <a:pt x="1806085" y="1367431"/>
                  </a:cubicBezTo>
                  <a:cubicBezTo>
                    <a:pt x="1795386" y="1378130"/>
                    <a:pt x="1780875" y="1384141"/>
                    <a:pt x="1765744" y="1384141"/>
                  </a:cubicBezTo>
                  <a:lnTo>
                    <a:pt x="57050" y="1384141"/>
                  </a:lnTo>
                  <a:cubicBezTo>
                    <a:pt x="25542" y="1384141"/>
                    <a:pt x="0" y="1358599"/>
                    <a:pt x="0" y="1327091"/>
                  </a:cubicBezTo>
                  <a:lnTo>
                    <a:pt x="0" y="57050"/>
                  </a:lnTo>
                  <a:cubicBezTo>
                    <a:pt x="0" y="25542"/>
                    <a:pt x="25542" y="0"/>
                    <a:pt x="57050" y="0"/>
                  </a:cubicBezTo>
                  <a:close/>
                </a:path>
              </a:pathLst>
            </a:custGeom>
            <a:solidFill>
              <a:srgbClr val="FFFFFF"/>
            </a:solidFill>
          </p:spPr>
        </p:sp>
        <p:sp>
          <p:nvSpPr>
            <p:cNvPr id="12" name="TextBox 12"/>
            <p:cNvSpPr txBox="1"/>
            <p:nvPr/>
          </p:nvSpPr>
          <p:spPr>
            <a:xfrm>
              <a:off x="0" y="-38100"/>
              <a:ext cx="1822794" cy="1422241"/>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rot="-115386">
            <a:off x="10788771" y="2416518"/>
            <a:ext cx="4002951" cy="1301958"/>
          </a:xfrm>
          <a:custGeom>
            <a:avLst/>
            <a:gdLst/>
            <a:ahLst/>
            <a:cxnLst/>
            <a:rect l="l" t="t" r="r" b="b"/>
            <a:pathLst>
              <a:path w="4002951" h="1301958">
                <a:moveTo>
                  <a:pt x="0" y="0"/>
                </a:moveTo>
                <a:lnTo>
                  <a:pt x="4002951" y="0"/>
                </a:lnTo>
                <a:lnTo>
                  <a:pt x="4002951" y="1301958"/>
                </a:lnTo>
                <a:lnTo>
                  <a:pt x="0" y="13019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64600">
            <a:off x="14290056" y="7199787"/>
            <a:ext cx="3482031" cy="3482031"/>
          </a:xfrm>
          <a:custGeom>
            <a:avLst/>
            <a:gdLst/>
            <a:ahLst/>
            <a:cxnLst/>
            <a:rect l="l" t="t" r="r" b="b"/>
            <a:pathLst>
              <a:path w="3482031" h="3482031">
                <a:moveTo>
                  <a:pt x="0" y="0"/>
                </a:moveTo>
                <a:lnTo>
                  <a:pt x="3482031" y="0"/>
                </a:lnTo>
                <a:lnTo>
                  <a:pt x="3482031" y="3482031"/>
                </a:lnTo>
                <a:lnTo>
                  <a:pt x="0" y="3482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4152181" y="2736955"/>
            <a:ext cx="2998891" cy="603935"/>
          </a:xfrm>
          <a:prstGeom prst="rect">
            <a:avLst/>
          </a:prstGeom>
        </p:spPr>
        <p:txBody>
          <a:bodyPr lIns="0" tIns="0" rIns="0" bIns="0" rtlCol="0" anchor="t">
            <a:spAutoFit/>
          </a:bodyPr>
          <a:lstStyle/>
          <a:p>
            <a:pPr algn="ctr">
              <a:lnSpc>
                <a:spcPts val="5040"/>
              </a:lnSpc>
            </a:pPr>
            <a:r>
              <a:rPr lang="en-US" sz="3600" b="1">
                <a:solidFill>
                  <a:srgbClr val="FFFFFF"/>
                </a:solidFill>
                <a:latin typeface="Quicksand Bold"/>
                <a:ea typeface="Quicksand Bold"/>
                <a:cs typeface="Quicksand Bold"/>
                <a:sym typeface="Quicksand Bold"/>
              </a:rPr>
              <a:t>Symptoms</a:t>
            </a:r>
          </a:p>
        </p:txBody>
      </p:sp>
      <p:sp>
        <p:nvSpPr>
          <p:cNvPr id="16" name="TextBox 16"/>
          <p:cNvSpPr txBox="1"/>
          <p:nvPr/>
        </p:nvSpPr>
        <p:spPr>
          <a:xfrm>
            <a:off x="2496451" y="3798967"/>
            <a:ext cx="6310352" cy="5585847"/>
          </a:xfrm>
          <a:prstGeom prst="rect">
            <a:avLst/>
          </a:prstGeom>
        </p:spPr>
        <p:txBody>
          <a:bodyPr lIns="0" tIns="0" rIns="0" bIns="0" rtlCol="0" anchor="t">
            <a:spAutoFit/>
          </a:bodyPr>
          <a:lstStyle/>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Chest pain</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Pain or discomfort</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Cold sweat</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Fatigue</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Heartburn or indigestion</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Lightheadedness or sudden dizziness</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Nausea</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Shortness of breath</a:t>
            </a:r>
          </a:p>
          <a:p>
            <a:pPr algn="l">
              <a:lnSpc>
                <a:spcPts val="4480"/>
              </a:lnSpc>
            </a:pPr>
            <a:endParaRPr lang="en-US" sz="3200" b="1">
              <a:solidFill>
                <a:srgbClr val="414370"/>
              </a:solidFill>
              <a:latin typeface="Quicksand Bold"/>
              <a:ea typeface="Quicksand Bold"/>
              <a:cs typeface="Quicksand Bold"/>
              <a:sym typeface="Quicksand Bold"/>
            </a:endParaRPr>
          </a:p>
        </p:txBody>
      </p:sp>
      <p:sp>
        <p:nvSpPr>
          <p:cNvPr id="17" name="TextBox 17"/>
          <p:cNvSpPr txBox="1"/>
          <p:nvPr/>
        </p:nvSpPr>
        <p:spPr>
          <a:xfrm>
            <a:off x="11290801" y="2727455"/>
            <a:ext cx="2998891" cy="603935"/>
          </a:xfrm>
          <a:prstGeom prst="rect">
            <a:avLst/>
          </a:prstGeom>
        </p:spPr>
        <p:txBody>
          <a:bodyPr lIns="0" tIns="0" rIns="0" bIns="0" rtlCol="0" anchor="t">
            <a:spAutoFit/>
          </a:bodyPr>
          <a:lstStyle/>
          <a:p>
            <a:pPr algn="ctr">
              <a:lnSpc>
                <a:spcPts val="5040"/>
              </a:lnSpc>
            </a:pPr>
            <a:r>
              <a:rPr lang="en-US" sz="3600" b="1">
                <a:solidFill>
                  <a:srgbClr val="FFFFFF"/>
                </a:solidFill>
                <a:latin typeface="Quicksand Bold"/>
                <a:ea typeface="Quicksand Bold"/>
                <a:cs typeface="Quicksand Bold"/>
                <a:sym typeface="Quicksand Bold"/>
              </a:rPr>
              <a:t>Risk factors</a:t>
            </a:r>
          </a:p>
        </p:txBody>
      </p:sp>
      <p:sp>
        <p:nvSpPr>
          <p:cNvPr id="18" name="TextBox 18"/>
          <p:cNvSpPr txBox="1"/>
          <p:nvPr/>
        </p:nvSpPr>
        <p:spPr>
          <a:xfrm>
            <a:off x="10054228" y="3798967"/>
            <a:ext cx="5472038" cy="5023897"/>
          </a:xfrm>
          <a:prstGeom prst="rect">
            <a:avLst/>
          </a:prstGeom>
        </p:spPr>
        <p:txBody>
          <a:bodyPr lIns="0" tIns="0" rIns="0" bIns="0" rtlCol="0" anchor="t">
            <a:spAutoFit/>
          </a:bodyPr>
          <a:lstStyle/>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Age</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Tobacco use</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High blood pressure</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High cholesterol or triglycerides</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Obesity</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Family history of heart attacks</a:t>
            </a:r>
          </a:p>
          <a:p>
            <a:pPr marL="690881" lvl="1" indent="-345440" algn="l">
              <a:lnSpc>
                <a:spcPts val="4480"/>
              </a:lnSpc>
              <a:buFont typeface="Arial"/>
              <a:buChar char="•"/>
            </a:pPr>
            <a:r>
              <a:rPr lang="en-US" sz="3200" b="1">
                <a:solidFill>
                  <a:srgbClr val="414370"/>
                </a:solidFill>
                <a:latin typeface="Quicksand Bold"/>
                <a:ea typeface="Quicksand Bold"/>
                <a:cs typeface="Quicksand Bold"/>
                <a:sym typeface="Quicksand Bold"/>
              </a:rPr>
              <a:t>Stress</a:t>
            </a:r>
          </a:p>
        </p:txBody>
      </p:sp>
      <p:sp>
        <p:nvSpPr>
          <p:cNvPr id="19" name="Freeform 19"/>
          <p:cNvSpPr/>
          <p:nvPr/>
        </p:nvSpPr>
        <p:spPr>
          <a:xfrm rot="-1450750">
            <a:off x="-459062" y="687475"/>
            <a:ext cx="2728198" cy="3887329"/>
          </a:xfrm>
          <a:custGeom>
            <a:avLst/>
            <a:gdLst/>
            <a:ahLst/>
            <a:cxnLst/>
            <a:rect l="l" t="t" r="r" b="b"/>
            <a:pathLst>
              <a:path w="2728198" h="3887329">
                <a:moveTo>
                  <a:pt x="0" y="0"/>
                </a:moveTo>
                <a:lnTo>
                  <a:pt x="2728198" y="0"/>
                </a:lnTo>
                <a:lnTo>
                  <a:pt x="2728198" y="3887329"/>
                </a:lnTo>
                <a:lnTo>
                  <a:pt x="0" y="38873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TextBox 20"/>
          <p:cNvSpPr txBox="1"/>
          <p:nvPr/>
        </p:nvSpPr>
        <p:spPr>
          <a:xfrm>
            <a:off x="4525658" y="171450"/>
            <a:ext cx="9236684" cy="2281018"/>
          </a:xfrm>
          <a:prstGeom prst="rect">
            <a:avLst/>
          </a:prstGeom>
        </p:spPr>
        <p:txBody>
          <a:bodyPr lIns="0" tIns="0" rIns="0" bIns="0" rtlCol="0" anchor="t">
            <a:spAutoFit/>
          </a:bodyPr>
          <a:lstStyle/>
          <a:p>
            <a:pPr algn="ctr">
              <a:lnSpc>
                <a:spcPts val="8799"/>
              </a:lnSpc>
            </a:pPr>
            <a:r>
              <a:rPr lang="en-US" sz="8799">
                <a:solidFill>
                  <a:srgbClr val="414370"/>
                </a:solidFill>
                <a:latin typeface="Lilita One"/>
                <a:ea typeface="Lilita One"/>
                <a:cs typeface="Lilita One"/>
                <a:sym typeface="Lilita One"/>
                <a:hlinkClick r:id="rId10" tooltip="https://www.mayoclinic.org/diseases-conditions/heart-attack/symptoms-causes/syc-20373106"/>
              </a:rPr>
              <a:t> Symptoms &amp; Risk factors</a:t>
            </a:r>
          </a:p>
        </p:txBody>
      </p:sp>
      <p:sp>
        <p:nvSpPr>
          <p:cNvPr id="21" name="Freeform 21"/>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2" name="Freeform 22"/>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rot="1308448">
            <a:off x="-3315360" y="7911663"/>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4" name="Freeform 24"/>
          <p:cNvSpPr/>
          <p:nvPr/>
        </p:nvSpPr>
        <p:spPr>
          <a:xfrm>
            <a:off x="1640084" y="6153016"/>
            <a:ext cx="856366" cy="847024"/>
          </a:xfrm>
          <a:custGeom>
            <a:avLst/>
            <a:gdLst/>
            <a:ahLst/>
            <a:cxnLst/>
            <a:rect l="l" t="t" r="r" b="b"/>
            <a:pathLst>
              <a:path w="856366" h="847024">
                <a:moveTo>
                  <a:pt x="0" y="0"/>
                </a:moveTo>
                <a:lnTo>
                  <a:pt x="856367" y="0"/>
                </a:lnTo>
                <a:lnTo>
                  <a:pt x="856367" y="847024"/>
                </a:lnTo>
                <a:lnTo>
                  <a:pt x="0" y="84702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8986468" flipH="1">
            <a:off x="-3088550" y="-1378845"/>
            <a:ext cx="5700605" cy="4114800"/>
          </a:xfrm>
          <a:custGeom>
            <a:avLst/>
            <a:gdLst/>
            <a:ahLst/>
            <a:cxnLst/>
            <a:rect l="l" t="t" r="r" b="b"/>
            <a:pathLst>
              <a:path w="5700605" h="4114800">
                <a:moveTo>
                  <a:pt x="5700605" y="0"/>
                </a:moveTo>
                <a:lnTo>
                  <a:pt x="0" y="0"/>
                </a:lnTo>
                <a:lnTo>
                  <a:pt x="0" y="4114800"/>
                </a:lnTo>
                <a:lnTo>
                  <a:pt x="5700605" y="4114800"/>
                </a:lnTo>
                <a:lnTo>
                  <a:pt x="570060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0862" y="1269242"/>
            <a:ext cx="1044664" cy="1033267"/>
          </a:xfrm>
          <a:custGeom>
            <a:avLst/>
            <a:gdLst/>
            <a:ahLst/>
            <a:cxnLst/>
            <a:rect l="l" t="t" r="r" b="b"/>
            <a:pathLst>
              <a:path w="1044664" h="1033267">
                <a:moveTo>
                  <a:pt x="0" y="0"/>
                </a:moveTo>
                <a:lnTo>
                  <a:pt x="1044663" y="0"/>
                </a:lnTo>
                <a:lnTo>
                  <a:pt x="1044663" y="1033268"/>
                </a:lnTo>
                <a:lnTo>
                  <a:pt x="0" y="10332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79783" y="1767793"/>
            <a:ext cx="2533190" cy="2609090"/>
          </a:xfrm>
          <a:custGeom>
            <a:avLst/>
            <a:gdLst/>
            <a:ahLst/>
            <a:cxnLst/>
            <a:rect l="l" t="t" r="r" b="b"/>
            <a:pathLst>
              <a:path w="2533190" h="2609090">
                <a:moveTo>
                  <a:pt x="0" y="0"/>
                </a:moveTo>
                <a:lnTo>
                  <a:pt x="2533189" y="0"/>
                </a:lnTo>
                <a:lnTo>
                  <a:pt x="2533189" y="2609091"/>
                </a:lnTo>
                <a:lnTo>
                  <a:pt x="0" y="26090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16164974" y="2708128"/>
            <a:ext cx="829617" cy="820566"/>
          </a:xfrm>
          <a:custGeom>
            <a:avLst/>
            <a:gdLst/>
            <a:ahLst/>
            <a:cxnLst/>
            <a:rect l="l" t="t" r="r" b="b"/>
            <a:pathLst>
              <a:path w="829617" h="820566">
                <a:moveTo>
                  <a:pt x="0" y="0"/>
                </a:moveTo>
                <a:lnTo>
                  <a:pt x="829617" y="0"/>
                </a:lnTo>
                <a:lnTo>
                  <a:pt x="829617" y="820566"/>
                </a:lnTo>
                <a:lnTo>
                  <a:pt x="0" y="820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11845925" y="9269142"/>
            <a:ext cx="1987785" cy="1966101"/>
          </a:xfrm>
          <a:custGeom>
            <a:avLst/>
            <a:gdLst/>
            <a:ahLst/>
            <a:cxnLst/>
            <a:rect l="l" t="t" r="r" b="b"/>
            <a:pathLst>
              <a:path w="1987785" h="1966101">
                <a:moveTo>
                  <a:pt x="0" y="0"/>
                </a:moveTo>
                <a:lnTo>
                  <a:pt x="1987785" y="0"/>
                </a:lnTo>
                <a:lnTo>
                  <a:pt x="1987785" y="1966101"/>
                </a:lnTo>
                <a:lnTo>
                  <a:pt x="0" y="1966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260263" y="9258300"/>
            <a:ext cx="4469372" cy="4603286"/>
          </a:xfrm>
          <a:custGeom>
            <a:avLst/>
            <a:gdLst/>
            <a:ahLst/>
            <a:cxnLst/>
            <a:rect l="l" t="t" r="r" b="b"/>
            <a:pathLst>
              <a:path w="4469372" h="4603286">
                <a:moveTo>
                  <a:pt x="0" y="0"/>
                </a:moveTo>
                <a:lnTo>
                  <a:pt x="4469372" y="0"/>
                </a:lnTo>
                <a:lnTo>
                  <a:pt x="4469372" y="4603286"/>
                </a:lnTo>
                <a:lnTo>
                  <a:pt x="0" y="46032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0" y="0"/>
            <a:ext cx="18288000" cy="10696144"/>
          </a:xfrm>
          <a:custGeom>
            <a:avLst/>
            <a:gdLst/>
            <a:ahLst/>
            <a:cxnLst/>
            <a:rect l="l" t="t" r="r" b="b"/>
            <a:pathLst>
              <a:path w="18288000" h="10696144">
                <a:moveTo>
                  <a:pt x="0" y="0"/>
                </a:moveTo>
                <a:lnTo>
                  <a:pt x="18288000" y="0"/>
                </a:lnTo>
                <a:lnTo>
                  <a:pt x="18288000" y="10696144"/>
                </a:lnTo>
                <a:lnTo>
                  <a:pt x="0" y="10696144"/>
                </a:lnTo>
                <a:lnTo>
                  <a:pt x="0" y="0"/>
                </a:lnTo>
                <a:close/>
              </a:path>
            </a:pathLst>
          </a:custGeom>
          <a:blipFill>
            <a:blip r:embed="rId8"/>
            <a:stretch>
              <a:fillRect t="-4234" b="-9678"/>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8986468" flipH="1">
            <a:off x="-3088550" y="-1378845"/>
            <a:ext cx="5700605" cy="4114800"/>
          </a:xfrm>
          <a:custGeom>
            <a:avLst/>
            <a:gdLst/>
            <a:ahLst/>
            <a:cxnLst/>
            <a:rect l="l" t="t" r="r" b="b"/>
            <a:pathLst>
              <a:path w="5700605" h="4114800">
                <a:moveTo>
                  <a:pt x="5700605" y="0"/>
                </a:moveTo>
                <a:lnTo>
                  <a:pt x="0" y="0"/>
                </a:lnTo>
                <a:lnTo>
                  <a:pt x="0" y="4114800"/>
                </a:lnTo>
                <a:lnTo>
                  <a:pt x="5700605" y="4114800"/>
                </a:lnTo>
                <a:lnTo>
                  <a:pt x="570060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0862" y="1269242"/>
            <a:ext cx="1044664" cy="1033267"/>
          </a:xfrm>
          <a:custGeom>
            <a:avLst/>
            <a:gdLst/>
            <a:ahLst/>
            <a:cxnLst/>
            <a:rect l="l" t="t" r="r" b="b"/>
            <a:pathLst>
              <a:path w="1044664" h="1033267">
                <a:moveTo>
                  <a:pt x="0" y="0"/>
                </a:moveTo>
                <a:lnTo>
                  <a:pt x="1044663" y="0"/>
                </a:lnTo>
                <a:lnTo>
                  <a:pt x="1044663" y="1033268"/>
                </a:lnTo>
                <a:lnTo>
                  <a:pt x="0" y="10332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2424084" y="4412915"/>
            <a:ext cx="2573832" cy="2650950"/>
          </a:xfrm>
          <a:custGeom>
            <a:avLst/>
            <a:gdLst/>
            <a:ahLst/>
            <a:cxnLst/>
            <a:rect l="l" t="t" r="r" b="b"/>
            <a:pathLst>
              <a:path w="2573832" h="2650950">
                <a:moveTo>
                  <a:pt x="0" y="0"/>
                </a:moveTo>
                <a:lnTo>
                  <a:pt x="2573832" y="0"/>
                </a:lnTo>
                <a:lnTo>
                  <a:pt x="2573832" y="2650950"/>
                </a:lnTo>
                <a:lnTo>
                  <a:pt x="0" y="2650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6212964" y="4413139"/>
            <a:ext cx="2573832" cy="2650950"/>
          </a:xfrm>
          <a:custGeom>
            <a:avLst/>
            <a:gdLst/>
            <a:ahLst/>
            <a:cxnLst/>
            <a:rect l="l" t="t" r="r" b="b"/>
            <a:pathLst>
              <a:path w="2573832" h="2650950">
                <a:moveTo>
                  <a:pt x="2573831" y="0"/>
                </a:moveTo>
                <a:lnTo>
                  <a:pt x="0" y="0"/>
                </a:lnTo>
                <a:lnTo>
                  <a:pt x="0" y="2650951"/>
                </a:lnTo>
                <a:lnTo>
                  <a:pt x="2573831" y="2650951"/>
                </a:lnTo>
                <a:lnTo>
                  <a:pt x="2573831"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5400000">
            <a:off x="9834963" y="4413364"/>
            <a:ext cx="2573832" cy="2650950"/>
          </a:xfrm>
          <a:custGeom>
            <a:avLst/>
            <a:gdLst/>
            <a:ahLst/>
            <a:cxnLst/>
            <a:rect l="l" t="t" r="r" b="b"/>
            <a:pathLst>
              <a:path w="2573832" h="2650950">
                <a:moveTo>
                  <a:pt x="0" y="0"/>
                </a:moveTo>
                <a:lnTo>
                  <a:pt x="2573832" y="0"/>
                </a:lnTo>
                <a:lnTo>
                  <a:pt x="2573832" y="2650950"/>
                </a:lnTo>
                <a:lnTo>
                  <a:pt x="0" y="2650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V="1">
            <a:off x="13290084" y="4413589"/>
            <a:ext cx="2573832" cy="2650950"/>
          </a:xfrm>
          <a:custGeom>
            <a:avLst/>
            <a:gdLst/>
            <a:ahLst/>
            <a:cxnLst/>
            <a:rect l="l" t="t" r="r" b="b"/>
            <a:pathLst>
              <a:path w="2573832" h="2650950">
                <a:moveTo>
                  <a:pt x="0" y="2650950"/>
                </a:moveTo>
                <a:lnTo>
                  <a:pt x="2573832" y="2650950"/>
                </a:lnTo>
                <a:lnTo>
                  <a:pt x="2573832" y="0"/>
                </a:lnTo>
                <a:lnTo>
                  <a:pt x="0" y="0"/>
                </a:lnTo>
                <a:lnTo>
                  <a:pt x="0" y="265095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579783" y="1767793"/>
            <a:ext cx="2533190" cy="2609090"/>
          </a:xfrm>
          <a:custGeom>
            <a:avLst/>
            <a:gdLst/>
            <a:ahLst/>
            <a:cxnLst/>
            <a:rect l="l" t="t" r="r" b="b"/>
            <a:pathLst>
              <a:path w="2533190" h="2609090">
                <a:moveTo>
                  <a:pt x="0" y="0"/>
                </a:moveTo>
                <a:lnTo>
                  <a:pt x="2533189" y="0"/>
                </a:lnTo>
                <a:lnTo>
                  <a:pt x="2533189" y="2609091"/>
                </a:lnTo>
                <a:lnTo>
                  <a:pt x="0" y="26090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5400000">
            <a:off x="16164974" y="2708128"/>
            <a:ext cx="829617" cy="820566"/>
          </a:xfrm>
          <a:custGeom>
            <a:avLst/>
            <a:gdLst/>
            <a:ahLst/>
            <a:cxnLst/>
            <a:rect l="l" t="t" r="r" b="b"/>
            <a:pathLst>
              <a:path w="829617" h="820566">
                <a:moveTo>
                  <a:pt x="0" y="0"/>
                </a:moveTo>
                <a:lnTo>
                  <a:pt x="829617" y="0"/>
                </a:lnTo>
                <a:lnTo>
                  <a:pt x="829617" y="820566"/>
                </a:lnTo>
                <a:lnTo>
                  <a:pt x="0" y="820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a:off x="11845925" y="9269142"/>
            <a:ext cx="1987785" cy="1966101"/>
          </a:xfrm>
          <a:custGeom>
            <a:avLst/>
            <a:gdLst/>
            <a:ahLst/>
            <a:cxnLst/>
            <a:rect l="l" t="t" r="r" b="b"/>
            <a:pathLst>
              <a:path w="1987785" h="1966101">
                <a:moveTo>
                  <a:pt x="0" y="0"/>
                </a:moveTo>
                <a:lnTo>
                  <a:pt x="1987785" y="0"/>
                </a:lnTo>
                <a:lnTo>
                  <a:pt x="1987785" y="1966101"/>
                </a:lnTo>
                <a:lnTo>
                  <a:pt x="0" y="1966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3260263" y="9258300"/>
            <a:ext cx="4469372" cy="4603286"/>
          </a:xfrm>
          <a:custGeom>
            <a:avLst/>
            <a:gdLst/>
            <a:ahLst/>
            <a:cxnLst/>
            <a:rect l="l" t="t" r="r" b="b"/>
            <a:pathLst>
              <a:path w="4469372" h="4603286">
                <a:moveTo>
                  <a:pt x="0" y="0"/>
                </a:moveTo>
                <a:lnTo>
                  <a:pt x="4469372" y="0"/>
                </a:lnTo>
                <a:lnTo>
                  <a:pt x="4469372" y="4603286"/>
                </a:lnTo>
                <a:lnTo>
                  <a:pt x="0" y="46032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0178553" y="5044848"/>
            <a:ext cx="1886653" cy="1550486"/>
          </a:xfrm>
          <a:custGeom>
            <a:avLst/>
            <a:gdLst/>
            <a:ahLst/>
            <a:cxnLst/>
            <a:rect l="l" t="t" r="r" b="b"/>
            <a:pathLst>
              <a:path w="1886653" h="1550486">
                <a:moveTo>
                  <a:pt x="0" y="0"/>
                </a:moveTo>
                <a:lnTo>
                  <a:pt x="1886653" y="0"/>
                </a:lnTo>
                <a:lnTo>
                  <a:pt x="1886653" y="1550486"/>
                </a:lnTo>
                <a:lnTo>
                  <a:pt x="0" y="155048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3" name="Freeform 13"/>
          <p:cNvSpPr/>
          <p:nvPr/>
        </p:nvSpPr>
        <p:spPr>
          <a:xfrm>
            <a:off x="13622611" y="4963147"/>
            <a:ext cx="1709910" cy="1632187"/>
          </a:xfrm>
          <a:custGeom>
            <a:avLst/>
            <a:gdLst/>
            <a:ahLst/>
            <a:cxnLst/>
            <a:rect l="l" t="t" r="r" b="b"/>
            <a:pathLst>
              <a:path w="1709910" h="1632187">
                <a:moveTo>
                  <a:pt x="0" y="0"/>
                </a:moveTo>
                <a:lnTo>
                  <a:pt x="1709910" y="0"/>
                </a:lnTo>
                <a:lnTo>
                  <a:pt x="1709910" y="1632187"/>
                </a:lnTo>
                <a:lnTo>
                  <a:pt x="0" y="16321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6940142" y="4963147"/>
            <a:ext cx="1578987" cy="1535924"/>
          </a:xfrm>
          <a:custGeom>
            <a:avLst/>
            <a:gdLst/>
            <a:ahLst/>
            <a:cxnLst/>
            <a:rect l="l" t="t" r="r" b="b"/>
            <a:pathLst>
              <a:path w="1578987" h="1535924">
                <a:moveTo>
                  <a:pt x="0" y="0"/>
                </a:moveTo>
                <a:lnTo>
                  <a:pt x="1578987" y="0"/>
                </a:lnTo>
                <a:lnTo>
                  <a:pt x="1578987" y="1535924"/>
                </a:lnTo>
                <a:lnTo>
                  <a:pt x="0" y="153592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2986633" y="4936798"/>
            <a:ext cx="1448734" cy="1604531"/>
          </a:xfrm>
          <a:custGeom>
            <a:avLst/>
            <a:gdLst/>
            <a:ahLst/>
            <a:cxnLst/>
            <a:rect l="l" t="t" r="r" b="b"/>
            <a:pathLst>
              <a:path w="1448734" h="1604531">
                <a:moveTo>
                  <a:pt x="0" y="0"/>
                </a:moveTo>
                <a:lnTo>
                  <a:pt x="1448734" y="0"/>
                </a:lnTo>
                <a:lnTo>
                  <a:pt x="1448734" y="1604531"/>
                </a:lnTo>
                <a:lnTo>
                  <a:pt x="0" y="160453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TextBox 16"/>
          <p:cNvSpPr txBox="1"/>
          <p:nvPr/>
        </p:nvSpPr>
        <p:spPr>
          <a:xfrm>
            <a:off x="2385525" y="7445079"/>
            <a:ext cx="2650950" cy="490905"/>
          </a:xfrm>
          <a:prstGeom prst="rect">
            <a:avLst/>
          </a:prstGeom>
        </p:spPr>
        <p:txBody>
          <a:bodyPr lIns="0" tIns="0" rIns="0" bIns="0" rtlCol="0" anchor="t">
            <a:spAutoFit/>
          </a:bodyPr>
          <a:lstStyle/>
          <a:p>
            <a:pPr algn="ctr">
              <a:lnSpc>
                <a:spcPts val="3919"/>
              </a:lnSpc>
            </a:pPr>
            <a:r>
              <a:rPr lang="en-US" sz="2799" b="1">
                <a:solidFill>
                  <a:srgbClr val="414370"/>
                </a:solidFill>
                <a:latin typeface="Quicksand Bold"/>
                <a:ea typeface="Quicksand Bold"/>
                <a:cs typeface="Quicksand Bold"/>
                <a:sym typeface="Quicksand Bold"/>
              </a:rPr>
              <a:t>Reading</a:t>
            </a:r>
          </a:p>
        </p:txBody>
      </p:sp>
      <p:sp>
        <p:nvSpPr>
          <p:cNvPr id="17" name="TextBox 17"/>
          <p:cNvSpPr txBox="1"/>
          <p:nvPr/>
        </p:nvSpPr>
        <p:spPr>
          <a:xfrm>
            <a:off x="3810434" y="1514939"/>
            <a:ext cx="10667133" cy="1166544"/>
          </a:xfrm>
          <a:prstGeom prst="rect">
            <a:avLst/>
          </a:prstGeom>
        </p:spPr>
        <p:txBody>
          <a:bodyPr lIns="0" tIns="0" rIns="0" bIns="0" rtlCol="0" anchor="t">
            <a:spAutoFit/>
          </a:bodyPr>
          <a:lstStyle/>
          <a:p>
            <a:pPr algn="ctr">
              <a:lnSpc>
                <a:spcPts val="8799"/>
              </a:lnSpc>
            </a:pPr>
            <a:r>
              <a:rPr lang="en-US" sz="8799">
                <a:solidFill>
                  <a:srgbClr val="414370"/>
                </a:solidFill>
                <a:latin typeface="Lilita One"/>
                <a:ea typeface="Lilita One"/>
                <a:cs typeface="Lilita One"/>
                <a:sym typeface="Lilita One"/>
              </a:rPr>
              <a:t>Data Prepration</a:t>
            </a:r>
          </a:p>
        </p:txBody>
      </p:sp>
      <p:sp>
        <p:nvSpPr>
          <p:cNvPr id="18" name="TextBox 18"/>
          <p:cNvSpPr txBox="1"/>
          <p:nvPr/>
        </p:nvSpPr>
        <p:spPr>
          <a:xfrm>
            <a:off x="13270516" y="7445079"/>
            <a:ext cx="2612967" cy="490905"/>
          </a:xfrm>
          <a:prstGeom prst="rect">
            <a:avLst/>
          </a:prstGeom>
        </p:spPr>
        <p:txBody>
          <a:bodyPr lIns="0" tIns="0" rIns="0" bIns="0" rtlCol="0" anchor="t">
            <a:spAutoFit/>
          </a:bodyPr>
          <a:lstStyle/>
          <a:p>
            <a:pPr algn="ctr">
              <a:lnSpc>
                <a:spcPts val="3919"/>
              </a:lnSpc>
            </a:pPr>
            <a:r>
              <a:rPr lang="en-US" sz="2799" b="1">
                <a:solidFill>
                  <a:srgbClr val="414370"/>
                </a:solidFill>
                <a:latin typeface="Quicksand Bold"/>
                <a:ea typeface="Quicksand Bold"/>
                <a:cs typeface="Quicksand Bold"/>
                <a:sym typeface="Quicksand Bold"/>
              </a:rPr>
              <a:t>preprocessing</a:t>
            </a:r>
          </a:p>
        </p:txBody>
      </p:sp>
      <p:sp>
        <p:nvSpPr>
          <p:cNvPr id="19" name="TextBox 19"/>
          <p:cNvSpPr txBox="1"/>
          <p:nvPr/>
        </p:nvSpPr>
        <p:spPr>
          <a:xfrm>
            <a:off x="9629525" y="7445079"/>
            <a:ext cx="2984709" cy="490905"/>
          </a:xfrm>
          <a:prstGeom prst="rect">
            <a:avLst/>
          </a:prstGeom>
        </p:spPr>
        <p:txBody>
          <a:bodyPr lIns="0" tIns="0" rIns="0" bIns="0" rtlCol="0" anchor="t">
            <a:spAutoFit/>
          </a:bodyPr>
          <a:lstStyle/>
          <a:p>
            <a:pPr algn="ctr">
              <a:lnSpc>
                <a:spcPts val="3919"/>
              </a:lnSpc>
            </a:pPr>
            <a:r>
              <a:rPr lang="en-US" sz="2799" b="1">
                <a:solidFill>
                  <a:srgbClr val="414370"/>
                </a:solidFill>
                <a:latin typeface="Quicksand Bold"/>
                <a:ea typeface="Quicksand Bold"/>
                <a:cs typeface="Quicksand Bold"/>
                <a:sym typeface="Quicksand Bold"/>
              </a:rPr>
              <a:t>EDA</a:t>
            </a:r>
          </a:p>
        </p:txBody>
      </p:sp>
      <p:sp>
        <p:nvSpPr>
          <p:cNvPr id="20" name="TextBox 20"/>
          <p:cNvSpPr txBox="1"/>
          <p:nvPr/>
        </p:nvSpPr>
        <p:spPr>
          <a:xfrm>
            <a:off x="6007525" y="7445079"/>
            <a:ext cx="2984709" cy="490905"/>
          </a:xfrm>
          <a:prstGeom prst="rect">
            <a:avLst/>
          </a:prstGeom>
        </p:spPr>
        <p:txBody>
          <a:bodyPr lIns="0" tIns="0" rIns="0" bIns="0" rtlCol="0" anchor="t">
            <a:spAutoFit/>
          </a:bodyPr>
          <a:lstStyle/>
          <a:p>
            <a:pPr algn="ctr">
              <a:lnSpc>
                <a:spcPts val="3919"/>
              </a:lnSpc>
            </a:pPr>
            <a:r>
              <a:rPr lang="en-US" sz="2799" b="1">
                <a:solidFill>
                  <a:srgbClr val="414370"/>
                </a:solidFill>
                <a:latin typeface="Quicksand Bold"/>
                <a:ea typeface="Quicksand Bold"/>
                <a:cs typeface="Quicksand Bold"/>
                <a:sym typeface="Quicksand Bold"/>
              </a:rPr>
              <a:t>Cleaning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1923586" y="3491362"/>
            <a:ext cx="7037035" cy="2611085"/>
            <a:chOff x="0" y="0"/>
            <a:chExt cx="1863083" cy="691295"/>
          </a:xfrm>
        </p:grpSpPr>
        <p:sp>
          <p:nvSpPr>
            <p:cNvPr id="3" name="Freeform 3"/>
            <p:cNvSpPr/>
            <p:nvPr/>
          </p:nvSpPr>
          <p:spPr>
            <a:xfrm>
              <a:off x="0" y="0"/>
              <a:ext cx="1863083" cy="691295"/>
            </a:xfrm>
            <a:custGeom>
              <a:avLst/>
              <a:gdLst/>
              <a:ahLst/>
              <a:cxnLst/>
              <a:rect l="l" t="t" r="r" b="b"/>
              <a:pathLst>
                <a:path w="1863083" h="691295">
                  <a:moveTo>
                    <a:pt x="56109" y="0"/>
                  </a:moveTo>
                  <a:lnTo>
                    <a:pt x="1806974" y="0"/>
                  </a:lnTo>
                  <a:cubicBezTo>
                    <a:pt x="1837962" y="0"/>
                    <a:pt x="1863083" y="25121"/>
                    <a:pt x="1863083" y="56109"/>
                  </a:cubicBezTo>
                  <a:lnTo>
                    <a:pt x="1863083" y="635187"/>
                  </a:lnTo>
                  <a:cubicBezTo>
                    <a:pt x="1863083" y="650067"/>
                    <a:pt x="1857172" y="664339"/>
                    <a:pt x="1846649" y="674861"/>
                  </a:cubicBezTo>
                  <a:cubicBezTo>
                    <a:pt x="1836127" y="685384"/>
                    <a:pt x="1821855" y="691295"/>
                    <a:pt x="1806974" y="691295"/>
                  </a:cubicBezTo>
                  <a:lnTo>
                    <a:pt x="56109" y="691295"/>
                  </a:lnTo>
                  <a:cubicBezTo>
                    <a:pt x="41228" y="691295"/>
                    <a:pt x="26956" y="685384"/>
                    <a:pt x="16434" y="674861"/>
                  </a:cubicBezTo>
                  <a:cubicBezTo>
                    <a:pt x="5911" y="664339"/>
                    <a:pt x="0" y="650067"/>
                    <a:pt x="0" y="635187"/>
                  </a:cubicBezTo>
                  <a:lnTo>
                    <a:pt x="0" y="56109"/>
                  </a:lnTo>
                  <a:cubicBezTo>
                    <a:pt x="0" y="41228"/>
                    <a:pt x="5911" y="26956"/>
                    <a:pt x="16434" y="16434"/>
                  </a:cubicBezTo>
                  <a:cubicBezTo>
                    <a:pt x="26956" y="5911"/>
                    <a:pt x="41228" y="0"/>
                    <a:pt x="56109" y="0"/>
                  </a:cubicBezTo>
                  <a:close/>
                </a:path>
              </a:pathLst>
            </a:custGeom>
            <a:solidFill>
              <a:srgbClr val="FFFFFF"/>
            </a:solidFill>
          </p:spPr>
        </p:sp>
        <p:sp>
          <p:nvSpPr>
            <p:cNvPr id="4" name="TextBox 4"/>
            <p:cNvSpPr txBox="1"/>
            <p:nvPr/>
          </p:nvSpPr>
          <p:spPr>
            <a:xfrm>
              <a:off x="0" y="-38100"/>
              <a:ext cx="1863083" cy="72939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1308448">
            <a:off x="-3637317" y="6832894"/>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923586" y="6373299"/>
            <a:ext cx="7037035" cy="2611085"/>
            <a:chOff x="0" y="0"/>
            <a:chExt cx="1863083" cy="691295"/>
          </a:xfrm>
        </p:grpSpPr>
        <p:sp>
          <p:nvSpPr>
            <p:cNvPr id="7" name="Freeform 7"/>
            <p:cNvSpPr/>
            <p:nvPr/>
          </p:nvSpPr>
          <p:spPr>
            <a:xfrm>
              <a:off x="0" y="0"/>
              <a:ext cx="1863083" cy="691295"/>
            </a:xfrm>
            <a:custGeom>
              <a:avLst/>
              <a:gdLst/>
              <a:ahLst/>
              <a:cxnLst/>
              <a:rect l="l" t="t" r="r" b="b"/>
              <a:pathLst>
                <a:path w="1863083" h="691295">
                  <a:moveTo>
                    <a:pt x="56109" y="0"/>
                  </a:moveTo>
                  <a:lnTo>
                    <a:pt x="1806974" y="0"/>
                  </a:lnTo>
                  <a:cubicBezTo>
                    <a:pt x="1837962" y="0"/>
                    <a:pt x="1863083" y="25121"/>
                    <a:pt x="1863083" y="56109"/>
                  </a:cubicBezTo>
                  <a:lnTo>
                    <a:pt x="1863083" y="635187"/>
                  </a:lnTo>
                  <a:cubicBezTo>
                    <a:pt x="1863083" y="650067"/>
                    <a:pt x="1857172" y="664339"/>
                    <a:pt x="1846649" y="674861"/>
                  </a:cubicBezTo>
                  <a:cubicBezTo>
                    <a:pt x="1836127" y="685384"/>
                    <a:pt x="1821855" y="691295"/>
                    <a:pt x="1806974" y="691295"/>
                  </a:cubicBezTo>
                  <a:lnTo>
                    <a:pt x="56109" y="691295"/>
                  </a:lnTo>
                  <a:cubicBezTo>
                    <a:pt x="41228" y="691295"/>
                    <a:pt x="26956" y="685384"/>
                    <a:pt x="16434" y="674861"/>
                  </a:cubicBezTo>
                  <a:cubicBezTo>
                    <a:pt x="5911" y="664339"/>
                    <a:pt x="0" y="650067"/>
                    <a:pt x="0" y="635187"/>
                  </a:cubicBezTo>
                  <a:lnTo>
                    <a:pt x="0" y="56109"/>
                  </a:lnTo>
                  <a:cubicBezTo>
                    <a:pt x="0" y="41228"/>
                    <a:pt x="5911" y="26956"/>
                    <a:pt x="16434" y="16434"/>
                  </a:cubicBezTo>
                  <a:cubicBezTo>
                    <a:pt x="26956" y="5911"/>
                    <a:pt x="41228" y="0"/>
                    <a:pt x="56109" y="0"/>
                  </a:cubicBezTo>
                  <a:close/>
                </a:path>
              </a:pathLst>
            </a:custGeom>
            <a:solidFill>
              <a:srgbClr val="FFFFFF"/>
            </a:solidFill>
          </p:spPr>
        </p:sp>
        <p:sp>
          <p:nvSpPr>
            <p:cNvPr id="8" name="TextBox 8"/>
            <p:cNvSpPr txBox="1"/>
            <p:nvPr/>
          </p:nvSpPr>
          <p:spPr>
            <a:xfrm>
              <a:off x="0" y="-38100"/>
              <a:ext cx="1863083" cy="72939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9327379" y="3491362"/>
            <a:ext cx="7037035" cy="2611085"/>
            <a:chOff x="0" y="0"/>
            <a:chExt cx="1863083" cy="691295"/>
          </a:xfrm>
        </p:grpSpPr>
        <p:sp>
          <p:nvSpPr>
            <p:cNvPr id="10" name="Freeform 10"/>
            <p:cNvSpPr/>
            <p:nvPr/>
          </p:nvSpPr>
          <p:spPr>
            <a:xfrm>
              <a:off x="0" y="0"/>
              <a:ext cx="1863083" cy="691295"/>
            </a:xfrm>
            <a:custGeom>
              <a:avLst/>
              <a:gdLst/>
              <a:ahLst/>
              <a:cxnLst/>
              <a:rect l="l" t="t" r="r" b="b"/>
              <a:pathLst>
                <a:path w="1863083" h="691295">
                  <a:moveTo>
                    <a:pt x="56109" y="0"/>
                  </a:moveTo>
                  <a:lnTo>
                    <a:pt x="1806974" y="0"/>
                  </a:lnTo>
                  <a:cubicBezTo>
                    <a:pt x="1837962" y="0"/>
                    <a:pt x="1863083" y="25121"/>
                    <a:pt x="1863083" y="56109"/>
                  </a:cubicBezTo>
                  <a:lnTo>
                    <a:pt x="1863083" y="635187"/>
                  </a:lnTo>
                  <a:cubicBezTo>
                    <a:pt x="1863083" y="650067"/>
                    <a:pt x="1857172" y="664339"/>
                    <a:pt x="1846649" y="674861"/>
                  </a:cubicBezTo>
                  <a:cubicBezTo>
                    <a:pt x="1836127" y="685384"/>
                    <a:pt x="1821855" y="691295"/>
                    <a:pt x="1806974" y="691295"/>
                  </a:cubicBezTo>
                  <a:lnTo>
                    <a:pt x="56109" y="691295"/>
                  </a:lnTo>
                  <a:cubicBezTo>
                    <a:pt x="41228" y="691295"/>
                    <a:pt x="26956" y="685384"/>
                    <a:pt x="16434" y="674861"/>
                  </a:cubicBezTo>
                  <a:cubicBezTo>
                    <a:pt x="5911" y="664339"/>
                    <a:pt x="0" y="650067"/>
                    <a:pt x="0" y="635187"/>
                  </a:cubicBezTo>
                  <a:lnTo>
                    <a:pt x="0" y="56109"/>
                  </a:lnTo>
                  <a:cubicBezTo>
                    <a:pt x="0" y="41228"/>
                    <a:pt x="5911" y="26956"/>
                    <a:pt x="16434" y="16434"/>
                  </a:cubicBezTo>
                  <a:cubicBezTo>
                    <a:pt x="26956" y="5911"/>
                    <a:pt x="41228" y="0"/>
                    <a:pt x="56109" y="0"/>
                  </a:cubicBezTo>
                  <a:close/>
                </a:path>
              </a:pathLst>
            </a:custGeom>
            <a:solidFill>
              <a:srgbClr val="FFFFFF"/>
            </a:solidFill>
          </p:spPr>
        </p:sp>
        <p:sp>
          <p:nvSpPr>
            <p:cNvPr id="11" name="TextBox 11"/>
            <p:cNvSpPr txBox="1"/>
            <p:nvPr/>
          </p:nvSpPr>
          <p:spPr>
            <a:xfrm>
              <a:off x="0" y="-38100"/>
              <a:ext cx="1863083" cy="729395"/>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9327379" y="6373299"/>
            <a:ext cx="7037035" cy="2611085"/>
            <a:chOff x="0" y="0"/>
            <a:chExt cx="1863083" cy="691295"/>
          </a:xfrm>
        </p:grpSpPr>
        <p:sp>
          <p:nvSpPr>
            <p:cNvPr id="13" name="Freeform 13"/>
            <p:cNvSpPr/>
            <p:nvPr/>
          </p:nvSpPr>
          <p:spPr>
            <a:xfrm>
              <a:off x="0" y="0"/>
              <a:ext cx="1863083" cy="691295"/>
            </a:xfrm>
            <a:custGeom>
              <a:avLst/>
              <a:gdLst/>
              <a:ahLst/>
              <a:cxnLst/>
              <a:rect l="l" t="t" r="r" b="b"/>
              <a:pathLst>
                <a:path w="1863083" h="691295">
                  <a:moveTo>
                    <a:pt x="56109" y="0"/>
                  </a:moveTo>
                  <a:lnTo>
                    <a:pt x="1806974" y="0"/>
                  </a:lnTo>
                  <a:cubicBezTo>
                    <a:pt x="1837962" y="0"/>
                    <a:pt x="1863083" y="25121"/>
                    <a:pt x="1863083" y="56109"/>
                  </a:cubicBezTo>
                  <a:lnTo>
                    <a:pt x="1863083" y="635187"/>
                  </a:lnTo>
                  <a:cubicBezTo>
                    <a:pt x="1863083" y="650067"/>
                    <a:pt x="1857172" y="664339"/>
                    <a:pt x="1846649" y="674861"/>
                  </a:cubicBezTo>
                  <a:cubicBezTo>
                    <a:pt x="1836127" y="685384"/>
                    <a:pt x="1821855" y="691295"/>
                    <a:pt x="1806974" y="691295"/>
                  </a:cubicBezTo>
                  <a:lnTo>
                    <a:pt x="56109" y="691295"/>
                  </a:lnTo>
                  <a:cubicBezTo>
                    <a:pt x="41228" y="691295"/>
                    <a:pt x="26956" y="685384"/>
                    <a:pt x="16434" y="674861"/>
                  </a:cubicBezTo>
                  <a:cubicBezTo>
                    <a:pt x="5911" y="664339"/>
                    <a:pt x="0" y="650067"/>
                    <a:pt x="0" y="635187"/>
                  </a:cubicBezTo>
                  <a:lnTo>
                    <a:pt x="0" y="56109"/>
                  </a:lnTo>
                  <a:cubicBezTo>
                    <a:pt x="0" y="41228"/>
                    <a:pt x="5911" y="26956"/>
                    <a:pt x="16434" y="16434"/>
                  </a:cubicBezTo>
                  <a:cubicBezTo>
                    <a:pt x="26956" y="5911"/>
                    <a:pt x="41228" y="0"/>
                    <a:pt x="56109" y="0"/>
                  </a:cubicBezTo>
                  <a:close/>
                </a:path>
              </a:pathLst>
            </a:custGeom>
            <a:solidFill>
              <a:srgbClr val="FFFFFF"/>
            </a:solidFill>
          </p:spPr>
        </p:sp>
        <p:sp>
          <p:nvSpPr>
            <p:cNvPr id="14" name="TextBox 14"/>
            <p:cNvSpPr txBox="1"/>
            <p:nvPr/>
          </p:nvSpPr>
          <p:spPr>
            <a:xfrm>
              <a:off x="0" y="-38100"/>
              <a:ext cx="1863083" cy="729395"/>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6115576" y="1807849"/>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533807" y="7307710"/>
            <a:ext cx="856366" cy="847024"/>
          </a:xfrm>
          <a:custGeom>
            <a:avLst/>
            <a:gdLst/>
            <a:ahLst/>
            <a:cxnLst/>
            <a:rect l="l" t="t" r="r" b="b"/>
            <a:pathLst>
              <a:path w="856366" h="847024">
                <a:moveTo>
                  <a:pt x="0" y="0"/>
                </a:moveTo>
                <a:lnTo>
                  <a:pt x="856366" y="0"/>
                </a:lnTo>
                <a:lnTo>
                  <a:pt x="856366" y="847024"/>
                </a:lnTo>
                <a:lnTo>
                  <a:pt x="0" y="8470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338101" y="1015079"/>
            <a:ext cx="3509198" cy="3119996"/>
          </a:xfrm>
          <a:custGeom>
            <a:avLst/>
            <a:gdLst/>
            <a:ahLst/>
            <a:cxnLst/>
            <a:rect l="l" t="t" r="r" b="b"/>
            <a:pathLst>
              <a:path w="3509198" h="3119996">
                <a:moveTo>
                  <a:pt x="0" y="0"/>
                </a:moveTo>
                <a:lnTo>
                  <a:pt x="3509199" y="0"/>
                </a:lnTo>
                <a:lnTo>
                  <a:pt x="3509199" y="3119997"/>
                </a:lnTo>
                <a:lnTo>
                  <a:pt x="0" y="31199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rot="-1522066">
            <a:off x="14689669" y="8272871"/>
            <a:ext cx="2806469" cy="1234846"/>
          </a:xfrm>
          <a:custGeom>
            <a:avLst/>
            <a:gdLst/>
            <a:ahLst/>
            <a:cxnLst/>
            <a:rect l="l" t="t" r="r" b="b"/>
            <a:pathLst>
              <a:path w="2806469" h="1234846">
                <a:moveTo>
                  <a:pt x="0" y="0"/>
                </a:moveTo>
                <a:lnTo>
                  <a:pt x="2806468" y="0"/>
                </a:lnTo>
                <a:lnTo>
                  <a:pt x="2806468" y="1234846"/>
                </a:lnTo>
                <a:lnTo>
                  <a:pt x="0" y="12348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TextBox 20"/>
          <p:cNvSpPr txBox="1"/>
          <p:nvPr/>
        </p:nvSpPr>
        <p:spPr>
          <a:xfrm>
            <a:off x="2623614" y="4530217"/>
            <a:ext cx="5636979" cy="1298649"/>
          </a:xfrm>
          <a:prstGeom prst="rect">
            <a:avLst/>
          </a:prstGeom>
        </p:spPr>
        <p:txBody>
          <a:bodyPr lIns="0" tIns="0" rIns="0" bIns="0" rtlCol="0" anchor="t">
            <a:spAutoFit/>
          </a:bodyPr>
          <a:lstStyle/>
          <a:p>
            <a:pPr algn="ctr">
              <a:lnSpc>
                <a:spcPts val="3499"/>
              </a:lnSpc>
            </a:pPr>
            <a:r>
              <a:rPr lang="en-US" sz="2499" b="1">
                <a:solidFill>
                  <a:srgbClr val="414370"/>
                </a:solidFill>
                <a:latin typeface="Quicksand Bold"/>
                <a:ea typeface="Quicksand Bold"/>
                <a:cs typeface="Quicksand Bold"/>
                <a:sym typeface="Quicksand Bold"/>
              </a:rPr>
              <a:t>SVC </a:t>
            </a:r>
          </a:p>
          <a:p>
            <a:pPr algn="ctr">
              <a:lnSpc>
                <a:spcPts val="3499"/>
              </a:lnSpc>
            </a:pPr>
            <a:r>
              <a:rPr lang="en-US" sz="2499" b="1">
                <a:solidFill>
                  <a:srgbClr val="414370"/>
                </a:solidFill>
                <a:latin typeface="Quicksand Bold"/>
                <a:ea typeface="Quicksand Bold"/>
                <a:cs typeface="Quicksand Bold"/>
                <a:sym typeface="Quicksand Bold"/>
              </a:rPr>
              <a:t>CalibratedClassifierCV(SVC)</a:t>
            </a:r>
          </a:p>
          <a:p>
            <a:pPr algn="ctr">
              <a:lnSpc>
                <a:spcPts val="3499"/>
              </a:lnSpc>
            </a:pPr>
            <a:r>
              <a:rPr lang="en-US" sz="2499" b="1">
                <a:solidFill>
                  <a:srgbClr val="414370"/>
                </a:solidFill>
                <a:latin typeface="Quicksand Bold"/>
                <a:ea typeface="Quicksand Bold"/>
                <a:cs typeface="Quicksand Bold"/>
                <a:sym typeface="Quicksand Bold"/>
              </a:rPr>
              <a:t>LinearSVC</a:t>
            </a:r>
          </a:p>
        </p:txBody>
      </p:sp>
      <p:sp>
        <p:nvSpPr>
          <p:cNvPr id="21" name="TextBox 21"/>
          <p:cNvSpPr txBox="1"/>
          <p:nvPr/>
        </p:nvSpPr>
        <p:spPr>
          <a:xfrm>
            <a:off x="3080140" y="7224817"/>
            <a:ext cx="4723926" cy="422300"/>
          </a:xfrm>
          <a:prstGeom prst="rect">
            <a:avLst/>
          </a:prstGeom>
        </p:spPr>
        <p:txBody>
          <a:bodyPr lIns="0" tIns="0" rIns="0" bIns="0" rtlCol="0" anchor="t">
            <a:spAutoFit/>
          </a:bodyPr>
          <a:lstStyle/>
          <a:p>
            <a:pPr algn="ctr">
              <a:lnSpc>
                <a:spcPts val="3499"/>
              </a:lnSpc>
            </a:pPr>
            <a:r>
              <a:rPr lang="en-US" sz="2499" b="1">
                <a:solidFill>
                  <a:srgbClr val="414370"/>
                </a:solidFill>
                <a:latin typeface="Quicksand Bold"/>
                <a:ea typeface="Quicksand Bold"/>
                <a:cs typeface="Quicksand Bold"/>
                <a:sym typeface="Quicksand Bold"/>
              </a:rPr>
              <a:t>XGBClassifier</a:t>
            </a:r>
          </a:p>
        </p:txBody>
      </p:sp>
      <p:sp>
        <p:nvSpPr>
          <p:cNvPr id="22" name="TextBox 22"/>
          <p:cNvSpPr txBox="1"/>
          <p:nvPr/>
        </p:nvSpPr>
        <p:spPr>
          <a:xfrm>
            <a:off x="10575239" y="4342879"/>
            <a:ext cx="4541316" cy="860475"/>
          </a:xfrm>
          <a:prstGeom prst="rect">
            <a:avLst/>
          </a:prstGeom>
        </p:spPr>
        <p:txBody>
          <a:bodyPr lIns="0" tIns="0" rIns="0" bIns="0" rtlCol="0" anchor="t">
            <a:spAutoFit/>
          </a:bodyPr>
          <a:lstStyle/>
          <a:p>
            <a:pPr marL="0" lvl="0" indent="0" algn="ctr">
              <a:lnSpc>
                <a:spcPts val="3499"/>
              </a:lnSpc>
              <a:spcBef>
                <a:spcPct val="0"/>
              </a:spcBef>
            </a:pPr>
            <a:r>
              <a:rPr lang="en-US" sz="2499" b="1" u="none" strike="noStrike">
                <a:solidFill>
                  <a:srgbClr val="414370"/>
                </a:solidFill>
                <a:latin typeface="Quicksand Bold"/>
                <a:ea typeface="Quicksand Bold"/>
                <a:cs typeface="Quicksand Bold"/>
                <a:sym typeface="Quicksand Bold"/>
              </a:rPr>
              <a:t>Decision Tree Classifier</a:t>
            </a:r>
          </a:p>
          <a:p>
            <a:pPr marL="0" lvl="0" indent="0" algn="ctr">
              <a:lnSpc>
                <a:spcPts val="3499"/>
              </a:lnSpc>
              <a:spcBef>
                <a:spcPct val="0"/>
              </a:spcBef>
            </a:pPr>
            <a:r>
              <a:rPr lang="en-US" sz="2499" b="1" u="none" strike="noStrike">
                <a:solidFill>
                  <a:srgbClr val="414370"/>
                </a:solidFill>
                <a:latin typeface="Quicksand Bold"/>
                <a:ea typeface="Quicksand Bold"/>
                <a:cs typeface="Quicksand Bold"/>
                <a:sym typeface="Quicksand Bold"/>
              </a:rPr>
              <a:t>Random Forest Classifier</a:t>
            </a:r>
          </a:p>
        </p:txBody>
      </p:sp>
      <p:sp>
        <p:nvSpPr>
          <p:cNvPr id="23" name="TextBox 23"/>
          <p:cNvSpPr txBox="1"/>
          <p:nvPr/>
        </p:nvSpPr>
        <p:spPr>
          <a:xfrm>
            <a:off x="10483933" y="7005742"/>
            <a:ext cx="4723926" cy="1298649"/>
          </a:xfrm>
          <a:prstGeom prst="rect">
            <a:avLst/>
          </a:prstGeom>
        </p:spPr>
        <p:txBody>
          <a:bodyPr lIns="0" tIns="0" rIns="0" bIns="0" rtlCol="0" anchor="t">
            <a:spAutoFit/>
          </a:bodyPr>
          <a:lstStyle/>
          <a:p>
            <a:pPr marL="0" lvl="0" indent="0" algn="ctr">
              <a:lnSpc>
                <a:spcPts val="3499"/>
              </a:lnSpc>
              <a:spcBef>
                <a:spcPct val="0"/>
              </a:spcBef>
            </a:pPr>
            <a:r>
              <a:rPr lang="en-US" sz="2499" b="1" u="none" strike="noStrike">
                <a:solidFill>
                  <a:srgbClr val="414370"/>
                </a:solidFill>
                <a:latin typeface="Quicksand Bold"/>
                <a:ea typeface="Quicksand Bold"/>
                <a:cs typeface="Quicksand Bold"/>
                <a:sym typeface="Quicksand Bold"/>
              </a:rPr>
              <a:t>accuracy</a:t>
            </a:r>
          </a:p>
          <a:p>
            <a:pPr marL="0" lvl="0" indent="0" algn="ctr">
              <a:lnSpc>
                <a:spcPts val="3499"/>
              </a:lnSpc>
              <a:spcBef>
                <a:spcPct val="0"/>
              </a:spcBef>
            </a:pPr>
            <a:r>
              <a:rPr lang="en-US" sz="2499" b="1" u="none" strike="noStrike">
                <a:solidFill>
                  <a:srgbClr val="414370"/>
                </a:solidFill>
                <a:latin typeface="Quicksand Bold"/>
                <a:ea typeface="Quicksand Bold"/>
                <a:cs typeface="Quicksand Bold"/>
                <a:sym typeface="Quicksand Bold"/>
              </a:rPr>
              <a:t>classification_report</a:t>
            </a:r>
          </a:p>
          <a:p>
            <a:pPr marL="0" lvl="0" indent="0" algn="ctr">
              <a:lnSpc>
                <a:spcPts val="3499"/>
              </a:lnSpc>
              <a:spcBef>
                <a:spcPct val="0"/>
              </a:spcBef>
            </a:pPr>
            <a:endParaRPr lang="en-US" sz="2499" b="1" u="none" strike="noStrike">
              <a:solidFill>
                <a:srgbClr val="414370"/>
              </a:solidFill>
              <a:latin typeface="Quicksand Bold"/>
              <a:ea typeface="Quicksand Bold"/>
              <a:cs typeface="Quicksand Bold"/>
              <a:sym typeface="Quicksand Bold"/>
            </a:endParaRPr>
          </a:p>
        </p:txBody>
      </p:sp>
      <p:sp>
        <p:nvSpPr>
          <p:cNvPr id="24" name="TextBox 24"/>
          <p:cNvSpPr txBox="1"/>
          <p:nvPr/>
        </p:nvSpPr>
        <p:spPr>
          <a:xfrm>
            <a:off x="2390173" y="1591443"/>
            <a:ext cx="13507654" cy="1166544"/>
          </a:xfrm>
          <a:prstGeom prst="rect">
            <a:avLst/>
          </a:prstGeom>
        </p:spPr>
        <p:txBody>
          <a:bodyPr lIns="0" tIns="0" rIns="0" bIns="0" rtlCol="0" anchor="t">
            <a:spAutoFit/>
          </a:bodyPr>
          <a:lstStyle/>
          <a:p>
            <a:pPr algn="ctr">
              <a:lnSpc>
                <a:spcPts val="8799"/>
              </a:lnSpc>
            </a:pPr>
            <a:r>
              <a:rPr lang="en-US" sz="8799">
                <a:solidFill>
                  <a:srgbClr val="414370"/>
                </a:solidFill>
                <a:latin typeface="Lilita One"/>
                <a:ea typeface="Lilita One"/>
                <a:cs typeface="Lilita One"/>
                <a:sym typeface="Lilita One"/>
              </a:rPr>
              <a:t>Modling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a:off x="8491387" y="1912776"/>
            <a:ext cx="1648767" cy="1417939"/>
          </a:xfrm>
          <a:custGeom>
            <a:avLst/>
            <a:gdLst/>
            <a:ahLst/>
            <a:cxnLst/>
            <a:rect l="l" t="t" r="r" b="b"/>
            <a:pathLst>
              <a:path w="1648767" h="1417939">
                <a:moveTo>
                  <a:pt x="0" y="0"/>
                </a:moveTo>
                <a:lnTo>
                  <a:pt x="1648767" y="0"/>
                </a:lnTo>
                <a:lnTo>
                  <a:pt x="1648767" y="1417939"/>
                </a:lnTo>
                <a:lnTo>
                  <a:pt x="0" y="14179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701517" y="1945202"/>
            <a:ext cx="1405963" cy="1385513"/>
          </a:xfrm>
          <a:custGeom>
            <a:avLst/>
            <a:gdLst/>
            <a:ahLst/>
            <a:cxnLst/>
            <a:rect l="l" t="t" r="r" b="b"/>
            <a:pathLst>
              <a:path w="1405963" h="1385513">
                <a:moveTo>
                  <a:pt x="0" y="0"/>
                </a:moveTo>
                <a:lnTo>
                  <a:pt x="1405964" y="0"/>
                </a:lnTo>
                <a:lnTo>
                  <a:pt x="1405964" y="1385513"/>
                </a:lnTo>
                <a:lnTo>
                  <a:pt x="0" y="13855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3177544" y="1945202"/>
            <a:ext cx="1754599" cy="1559998"/>
          </a:xfrm>
          <a:custGeom>
            <a:avLst/>
            <a:gdLst/>
            <a:ahLst/>
            <a:cxnLst/>
            <a:rect l="l" t="t" r="r" b="b"/>
            <a:pathLst>
              <a:path w="1754599" h="1559998">
                <a:moveTo>
                  <a:pt x="1754599" y="0"/>
                </a:moveTo>
                <a:lnTo>
                  <a:pt x="0" y="0"/>
                </a:lnTo>
                <a:lnTo>
                  <a:pt x="0" y="1559998"/>
                </a:lnTo>
                <a:lnTo>
                  <a:pt x="1754599" y="1559998"/>
                </a:lnTo>
                <a:lnTo>
                  <a:pt x="175459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810434" y="442675"/>
            <a:ext cx="10667133" cy="1079525"/>
          </a:xfrm>
          <a:prstGeom prst="rect">
            <a:avLst/>
          </a:prstGeom>
        </p:spPr>
        <p:txBody>
          <a:bodyPr lIns="0" tIns="0" rIns="0" bIns="0" rtlCol="0" anchor="t">
            <a:spAutoFit/>
          </a:bodyPr>
          <a:lstStyle/>
          <a:p>
            <a:pPr algn="ctr">
              <a:lnSpc>
                <a:spcPts val="8000"/>
              </a:lnSpc>
            </a:pPr>
            <a:r>
              <a:rPr lang="en-US" sz="8000">
                <a:solidFill>
                  <a:srgbClr val="414370"/>
                </a:solidFill>
                <a:latin typeface="Lilita One"/>
                <a:ea typeface="Lilita One"/>
                <a:cs typeface="Lilita One"/>
                <a:sym typeface="Lilita One"/>
              </a:rPr>
              <a:t>Results and Conclusion</a:t>
            </a:r>
          </a:p>
        </p:txBody>
      </p:sp>
      <p:sp>
        <p:nvSpPr>
          <p:cNvPr id="6" name="TextBox 6"/>
          <p:cNvSpPr txBox="1"/>
          <p:nvPr/>
        </p:nvSpPr>
        <p:spPr>
          <a:xfrm>
            <a:off x="2078939" y="4133850"/>
            <a:ext cx="14951681" cy="5368860"/>
          </a:xfrm>
          <a:prstGeom prst="rect">
            <a:avLst/>
          </a:prstGeom>
        </p:spPr>
        <p:txBody>
          <a:bodyPr lIns="0" tIns="0" rIns="0" bIns="0" rtlCol="0" anchor="t">
            <a:spAutoFit/>
          </a:bodyPr>
          <a:lstStyle/>
          <a:p>
            <a:pPr algn="ctr">
              <a:lnSpc>
                <a:spcPts val="4731"/>
              </a:lnSpc>
            </a:pPr>
            <a:r>
              <a:rPr lang="en-US" sz="2799">
                <a:solidFill>
                  <a:srgbClr val="414370"/>
                </a:solidFill>
                <a:latin typeface="Quicksand"/>
                <a:ea typeface="Quicksand"/>
                <a:cs typeface="Quicksand"/>
                <a:sym typeface="Quicksand"/>
              </a:rPr>
              <a:t>Overall, CalibratedClassifierCV with </a:t>
            </a:r>
            <a:r>
              <a:rPr lang="en-US" sz="2799" b="1">
                <a:solidFill>
                  <a:srgbClr val="414370"/>
                </a:solidFill>
                <a:latin typeface="Quicksand Bold"/>
                <a:ea typeface="Quicksand Bold"/>
                <a:cs typeface="Quicksand Bold"/>
                <a:sym typeface="Quicksand Bold"/>
              </a:rPr>
              <a:t>SVC algorithm is the most suitable</a:t>
            </a:r>
            <a:r>
              <a:rPr lang="en-US" sz="2799">
                <a:solidFill>
                  <a:srgbClr val="414370"/>
                </a:solidFill>
                <a:latin typeface="Quicksand"/>
                <a:ea typeface="Quicksand"/>
                <a:cs typeface="Quicksand"/>
                <a:sym typeface="Quicksand"/>
              </a:rPr>
              <a:t> model for this heart attack prediction task, providing the best balance between accuracy, precision, and recall. This model can reliably predict heart attack occurrences and is recommended for further refinement and deployment. Models like Linear Regression, SVC, Linear SVC, and neural networks can obtain a high accuracy also, but it is not high compared to the CalibratedClassifierCV. Also, some models seem to be overfitted such as Decision Tree, Random Forest, and XGBClassifier means this type of problem needs a simpler model (linear models are more suitable).</a:t>
            </a:r>
          </a:p>
          <a:p>
            <a:pPr algn="ctr">
              <a:lnSpc>
                <a:spcPts val="4731"/>
              </a:lnSpc>
            </a:pPr>
            <a:endParaRPr lang="en-US" sz="2799">
              <a:solidFill>
                <a:srgbClr val="414370"/>
              </a:solidFill>
              <a:latin typeface="Quicksand"/>
              <a:ea typeface="Quicksand"/>
              <a:cs typeface="Quicksand"/>
              <a:sym typeface="Quicksand"/>
            </a:endParaRPr>
          </a:p>
        </p:txBody>
      </p:sp>
      <p:sp>
        <p:nvSpPr>
          <p:cNvPr id="7" name="Freeform 7"/>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2639010" y="3439818"/>
            <a:ext cx="17456450" cy="8764890"/>
            <a:chOff x="0" y="0"/>
            <a:chExt cx="23275267" cy="11686520"/>
          </a:xfrm>
        </p:grpSpPr>
        <p:sp>
          <p:nvSpPr>
            <p:cNvPr id="3" name="Freeform 3"/>
            <p:cNvSpPr/>
            <p:nvPr/>
          </p:nvSpPr>
          <p:spPr>
            <a:xfrm rot="-5400000">
              <a:off x="5153538" y="-5153538"/>
              <a:ext cx="2845805" cy="13152882"/>
            </a:xfrm>
            <a:custGeom>
              <a:avLst/>
              <a:gdLst/>
              <a:ahLst/>
              <a:cxnLst/>
              <a:rect l="l" t="t" r="r" b="b"/>
              <a:pathLst>
                <a:path w="2845805" h="13152882">
                  <a:moveTo>
                    <a:pt x="0" y="0"/>
                  </a:moveTo>
                  <a:lnTo>
                    <a:pt x="2845805" y="0"/>
                  </a:lnTo>
                  <a:lnTo>
                    <a:pt x="2845805" y="13152881"/>
                  </a:lnTo>
                  <a:lnTo>
                    <a:pt x="0" y="13152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5275924" y="-5153538"/>
              <a:ext cx="2845805" cy="13152882"/>
            </a:xfrm>
            <a:custGeom>
              <a:avLst/>
              <a:gdLst/>
              <a:ahLst/>
              <a:cxnLst/>
              <a:rect l="l" t="t" r="r" b="b"/>
              <a:pathLst>
                <a:path w="2845805" h="13152882">
                  <a:moveTo>
                    <a:pt x="0" y="0"/>
                  </a:moveTo>
                  <a:lnTo>
                    <a:pt x="2845805" y="0"/>
                  </a:lnTo>
                  <a:lnTo>
                    <a:pt x="2845805" y="13152881"/>
                  </a:lnTo>
                  <a:lnTo>
                    <a:pt x="0" y="13152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36325" y="1188040"/>
              <a:ext cx="22780908" cy="10498481"/>
              <a:chOff x="0" y="0"/>
              <a:chExt cx="2932675" cy="1351510"/>
            </a:xfrm>
          </p:grpSpPr>
          <p:sp>
            <p:nvSpPr>
              <p:cNvPr id="6" name="Freeform 6"/>
              <p:cNvSpPr/>
              <p:nvPr/>
            </p:nvSpPr>
            <p:spPr>
              <a:xfrm>
                <a:off x="0" y="0"/>
                <a:ext cx="2932675" cy="1351510"/>
              </a:xfrm>
              <a:custGeom>
                <a:avLst/>
                <a:gdLst/>
                <a:ahLst/>
                <a:cxnLst/>
                <a:rect l="l" t="t" r="r" b="b"/>
                <a:pathLst>
                  <a:path w="2932675" h="1351510">
                    <a:moveTo>
                      <a:pt x="26858" y="0"/>
                    </a:moveTo>
                    <a:lnTo>
                      <a:pt x="2905818" y="0"/>
                    </a:lnTo>
                    <a:cubicBezTo>
                      <a:pt x="2920651" y="0"/>
                      <a:pt x="2932675" y="12025"/>
                      <a:pt x="2932675" y="26858"/>
                    </a:cubicBezTo>
                    <a:lnTo>
                      <a:pt x="2932675" y="1324653"/>
                    </a:lnTo>
                    <a:cubicBezTo>
                      <a:pt x="2932675" y="1331776"/>
                      <a:pt x="2929846" y="1338607"/>
                      <a:pt x="2924809" y="1343644"/>
                    </a:cubicBezTo>
                    <a:cubicBezTo>
                      <a:pt x="2919772" y="1348681"/>
                      <a:pt x="2912941" y="1351510"/>
                      <a:pt x="2905818" y="1351510"/>
                    </a:cubicBezTo>
                    <a:lnTo>
                      <a:pt x="26858" y="1351510"/>
                    </a:lnTo>
                    <a:cubicBezTo>
                      <a:pt x="12025" y="1351510"/>
                      <a:pt x="0" y="1339486"/>
                      <a:pt x="0" y="1324653"/>
                    </a:cubicBezTo>
                    <a:lnTo>
                      <a:pt x="0" y="26858"/>
                    </a:lnTo>
                    <a:cubicBezTo>
                      <a:pt x="0" y="12025"/>
                      <a:pt x="12025" y="0"/>
                      <a:pt x="26858" y="0"/>
                    </a:cubicBezTo>
                    <a:close/>
                  </a:path>
                </a:pathLst>
              </a:custGeom>
              <a:solidFill>
                <a:srgbClr val="FFFFFF"/>
              </a:solidFill>
            </p:spPr>
          </p:sp>
          <p:sp>
            <p:nvSpPr>
              <p:cNvPr id="7" name="TextBox 7"/>
              <p:cNvSpPr txBox="1"/>
              <p:nvPr/>
            </p:nvSpPr>
            <p:spPr>
              <a:xfrm>
                <a:off x="0" y="-38100"/>
                <a:ext cx="2932675" cy="1389610"/>
              </a:xfrm>
              <a:prstGeom prst="rect">
                <a:avLst/>
              </a:prstGeom>
            </p:spPr>
            <p:txBody>
              <a:bodyPr lIns="50800" tIns="50800" rIns="50800" bIns="50800" rtlCol="0" anchor="ctr"/>
              <a:lstStyle/>
              <a:p>
                <a:pPr algn="ctr">
                  <a:lnSpc>
                    <a:spcPts val="2660"/>
                  </a:lnSpc>
                  <a:spcBef>
                    <a:spcPct val="0"/>
                  </a:spcBef>
                </a:pPr>
                <a:endParaRPr/>
              </a:p>
            </p:txBody>
          </p:sp>
        </p:grpSp>
      </p:grpSp>
      <p:grpSp>
        <p:nvGrpSpPr>
          <p:cNvPr id="8" name="Group 8"/>
          <p:cNvGrpSpPr/>
          <p:nvPr/>
        </p:nvGrpSpPr>
        <p:grpSpPr>
          <a:xfrm>
            <a:off x="4213294" y="5143500"/>
            <a:ext cx="1145748" cy="114574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1</a:t>
              </a:r>
            </a:p>
          </p:txBody>
        </p:sp>
      </p:grpSp>
      <p:grpSp>
        <p:nvGrpSpPr>
          <p:cNvPr id="11" name="Group 11"/>
          <p:cNvGrpSpPr/>
          <p:nvPr/>
        </p:nvGrpSpPr>
        <p:grpSpPr>
          <a:xfrm>
            <a:off x="4213294" y="7249389"/>
            <a:ext cx="1145748" cy="114574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8486"/>
            </a:solidFill>
          </p:spPr>
        </p:sp>
        <p:sp>
          <p:nvSpPr>
            <p:cNvPr id="13" name="TextBox 13"/>
            <p:cNvSpPr txBox="1"/>
            <p:nvPr/>
          </p:nvSpPr>
          <p:spPr>
            <a:xfrm>
              <a:off x="76200" y="0"/>
              <a:ext cx="660400" cy="736600"/>
            </a:xfrm>
            <a:prstGeom prst="rect">
              <a:avLst/>
            </a:prstGeom>
          </p:spPr>
          <p:txBody>
            <a:bodyPr lIns="50800" tIns="50800" rIns="50800" bIns="50800" rtlCol="0" anchor="ctr"/>
            <a:lstStyle/>
            <a:p>
              <a:pPr algn="ctr">
                <a:lnSpc>
                  <a:spcPts val="5040"/>
                </a:lnSpc>
              </a:pPr>
              <a:r>
                <a:rPr lang="en-US" sz="3600">
                  <a:solidFill>
                    <a:srgbClr val="FFFFFF"/>
                  </a:solidFill>
                  <a:latin typeface="Lilita One"/>
                  <a:ea typeface="Lilita One"/>
                  <a:cs typeface="Lilita One"/>
                  <a:sym typeface="Lilita One"/>
                </a:rPr>
                <a:t>2</a:t>
              </a:r>
            </a:p>
          </p:txBody>
        </p:sp>
      </p:grpSp>
      <p:sp>
        <p:nvSpPr>
          <p:cNvPr id="14" name="Freeform 14"/>
          <p:cNvSpPr/>
          <p:nvPr/>
        </p:nvSpPr>
        <p:spPr>
          <a:xfrm rot="-7650282">
            <a:off x="11099815" y="-245584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5028960" y="1028700"/>
            <a:ext cx="1500957" cy="1484582"/>
          </a:xfrm>
          <a:custGeom>
            <a:avLst/>
            <a:gdLst/>
            <a:ahLst/>
            <a:cxnLst/>
            <a:rect l="l" t="t" r="r" b="b"/>
            <a:pathLst>
              <a:path w="1500957" h="1484582">
                <a:moveTo>
                  <a:pt x="0" y="0"/>
                </a:moveTo>
                <a:lnTo>
                  <a:pt x="1500956" y="0"/>
                </a:lnTo>
                <a:lnTo>
                  <a:pt x="1500956" y="1484582"/>
                </a:lnTo>
                <a:lnTo>
                  <a:pt x="0" y="1484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21243" flipH="1">
            <a:off x="-2618" y="2157926"/>
            <a:ext cx="3360165" cy="4787800"/>
          </a:xfrm>
          <a:custGeom>
            <a:avLst/>
            <a:gdLst/>
            <a:ahLst/>
            <a:cxnLst/>
            <a:rect l="l" t="t" r="r" b="b"/>
            <a:pathLst>
              <a:path w="3360165" h="4787800">
                <a:moveTo>
                  <a:pt x="3360165" y="0"/>
                </a:moveTo>
                <a:lnTo>
                  <a:pt x="0" y="0"/>
                </a:lnTo>
                <a:lnTo>
                  <a:pt x="0" y="4787799"/>
                </a:lnTo>
                <a:lnTo>
                  <a:pt x="3360165" y="4787799"/>
                </a:lnTo>
                <a:lnTo>
                  <a:pt x="33601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rot="-676157">
            <a:off x="1731287" y="8284044"/>
            <a:ext cx="2687073" cy="2772777"/>
          </a:xfrm>
          <a:custGeom>
            <a:avLst/>
            <a:gdLst/>
            <a:ahLst/>
            <a:cxnLst/>
            <a:rect l="l" t="t" r="r" b="b"/>
            <a:pathLst>
              <a:path w="2687073" h="2772777">
                <a:moveTo>
                  <a:pt x="0" y="0"/>
                </a:moveTo>
                <a:lnTo>
                  <a:pt x="2687073" y="0"/>
                </a:lnTo>
                <a:lnTo>
                  <a:pt x="2687073" y="2772776"/>
                </a:lnTo>
                <a:lnTo>
                  <a:pt x="0" y="277277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TextBox 18"/>
          <p:cNvSpPr txBox="1"/>
          <p:nvPr/>
        </p:nvSpPr>
        <p:spPr>
          <a:xfrm>
            <a:off x="4213294" y="834286"/>
            <a:ext cx="11338188" cy="2281018"/>
          </a:xfrm>
          <a:prstGeom prst="rect">
            <a:avLst/>
          </a:prstGeom>
        </p:spPr>
        <p:txBody>
          <a:bodyPr lIns="0" tIns="0" rIns="0" bIns="0" rtlCol="0" anchor="t">
            <a:spAutoFit/>
          </a:bodyPr>
          <a:lstStyle/>
          <a:p>
            <a:pPr algn="l">
              <a:lnSpc>
                <a:spcPts val="8799"/>
              </a:lnSpc>
            </a:pPr>
            <a:r>
              <a:rPr lang="en-US" sz="8799">
                <a:solidFill>
                  <a:srgbClr val="414370"/>
                </a:solidFill>
                <a:latin typeface="Lilita One"/>
                <a:ea typeface="Lilita One"/>
                <a:cs typeface="Lilita One"/>
                <a:sym typeface="Lilita One"/>
              </a:rPr>
              <a:t>Deploy the model using Streamlit</a:t>
            </a:r>
          </a:p>
        </p:txBody>
      </p:sp>
      <p:sp>
        <p:nvSpPr>
          <p:cNvPr id="19" name="TextBox 19"/>
          <p:cNvSpPr txBox="1"/>
          <p:nvPr/>
        </p:nvSpPr>
        <p:spPr>
          <a:xfrm>
            <a:off x="5893354" y="5181600"/>
            <a:ext cx="5473882" cy="964056"/>
          </a:xfrm>
          <a:prstGeom prst="rect">
            <a:avLst/>
          </a:prstGeom>
        </p:spPr>
        <p:txBody>
          <a:bodyPr lIns="0" tIns="0" rIns="0" bIns="0" rtlCol="0" anchor="t">
            <a:spAutoFit/>
          </a:bodyPr>
          <a:lstStyle/>
          <a:p>
            <a:pPr algn="l">
              <a:lnSpc>
                <a:spcPts val="3779"/>
              </a:lnSpc>
            </a:pPr>
            <a:r>
              <a:rPr lang="en-US" sz="3435" b="1">
                <a:solidFill>
                  <a:srgbClr val="414370"/>
                </a:solidFill>
                <a:latin typeface="Quicksand Bold"/>
                <a:ea typeface="Quicksand Bold"/>
                <a:cs typeface="Quicksand Bold"/>
                <a:sym typeface="Quicksand Bold"/>
              </a:rPr>
              <a:t>Export the model as pickle file</a:t>
            </a:r>
          </a:p>
        </p:txBody>
      </p:sp>
      <p:sp>
        <p:nvSpPr>
          <p:cNvPr id="20" name="TextBox 20"/>
          <p:cNvSpPr txBox="1"/>
          <p:nvPr/>
        </p:nvSpPr>
        <p:spPr>
          <a:xfrm>
            <a:off x="5893354" y="7287489"/>
            <a:ext cx="13461446" cy="1461939"/>
          </a:xfrm>
          <a:prstGeom prst="rect">
            <a:avLst/>
          </a:prstGeom>
        </p:spPr>
        <p:txBody>
          <a:bodyPr wrap="square" lIns="0" tIns="0" rIns="0" bIns="0" rtlCol="0" anchor="t">
            <a:spAutoFit/>
          </a:bodyPr>
          <a:lstStyle/>
          <a:p>
            <a:pPr algn="l">
              <a:lnSpc>
                <a:spcPts val="3779"/>
              </a:lnSpc>
            </a:pPr>
            <a:r>
              <a:rPr lang="en-US" sz="3435" b="1" dirty="0">
                <a:solidFill>
                  <a:srgbClr val="414370"/>
                </a:solidFill>
                <a:latin typeface="Quicksand Bold"/>
                <a:ea typeface="Quicksand Bold"/>
                <a:cs typeface="Quicksand Bold"/>
                <a:sym typeface="Quicksand Bold"/>
              </a:rPr>
              <a:t>build the app using </a:t>
            </a:r>
            <a:r>
              <a:rPr lang="en-US" sz="3435" b="1" dirty="0" err="1">
                <a:solidFill>
                  <a:srgbClr val="414370"/>
                </a:solidFill>
                <a:latin typeface="Quicksand Bold"/>
                <a:ea typeface="Quicksand Bold"/>
                <a:cs typeface="Quicksand Bold"/>
                <a:sym typeface="Quicksand Bold"/>
              </a:rPr>
              <a:t>streamlit</a:t>
            </a:r>
            <a:r>
              <a:rPr lang="en-US" sz="3435" b="1" dirty="0">
                <a:solidFill>
                  <a:srgbClr val="414370"/>
                </a:solidFill>
                <a:latin typeface="Quicksand Bold"/>
                <a:ea typeface="Quicksand Bold"/>
                <a:cs typeface="Quicksand Bold"/>
                <a:sym typeface="Quicksand Bold"/>
              </a:rPr>
              <a:t> </a:t>
            </a:r>
          </a:p>
          <a:p>
            <a:pPr>
              <a:lnSpc>
                <a:spcPts val="3779"/>
              </a:lnSpc>
            </a:pPr>
            <a:r>
              <a:rPr lang="en-US" sz="3435" b="1" dirty="0">
                <a:solidFill>
                  <a:srgbClr val="414370"/>
                </a:solidFill>
                <a:latin typeface="Quicksand Bold"/>
                <a:ea typeface="Quicksand Bold"/>
                <a:cs typeface="Quicksand Bold"/>
                <a:sym typeface="Quicksand Bold"/>
              </a:rPr>
              <a:t>App link: https://heartattackclassificationdash-cesztsfiex35uwhwvgxkka.streamlit.app/</a:t>
            </a:r>
          </a:p>
        </p:txBody>
      </p:sp>
      <p:sp>
        <p:nvSpPr>
          <p:cNvPr id="21" name="Freeform 21"/>
          <p:cNvSpPr/>
          <p:nvPr/>
        </p:nvSpPr>
        <p:spPr>
          <a:xfrm>
            <a:off x="581703" y="7952358"/>
            <a:ext cx="904559" cy="894691"/>
          </a:xfrm>
          <a:custGeom>
            <a:avLst/>
            <a:gdLst/>
            <a:ahLst/>
            <a:cxnLst/>
            <a:rect l="l" t="t" r="r" b="b"/>
            <a:pathLst>
              <a:path w="904559" h="894691">
                <a:moveTo>
                  <a:pt x="0" y="0"/>
                </a:moveTo>
                <a:lnTo>
                  <a:pt x="904559" y="0"/>
                </a:lnTo>
                <a:lnTo>
                  <a:pt x="904559" y="894691"/>
                </a:lnTo>
                <a:lnTo>
                  <a:pt x="0" y="8946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327</Words>
  <Application>Microsoft Office PowerPoint</Application>
  <PresentationFormat>Custom</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Lilita One</vt:lpstr>
      <vt:lpstr>Quicksand Bold</vt:lpstr>
      <vt:lpstr>Calibri</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 &amp; Prediction</dc:title>
  <cp:lastModifiedBy>Amina El-Sayed</cp:lastModifiedBy>
  <cp:revision>2</cp:revision>
  <dcterms:created xsi:type="dcterms:W3CDTF">2006-08-16T00:00:00Z</dcterms:created>
  <dcterms:modified xsi:type="dcterms:W3CDTF">2024-10-22T15:22:36Z</dcterms:modified>
  <dc:identifier>DAGUK1lrjiE</dc:identifier>
</cp:coreProperties>
</file>