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4"/>
  </p:sldMasterIdLst>
  <p:notesMasterIdLst>
    <p:notesMasterId r:id="rId35"/>
  </p:notesMasterIdLst>
  <p:sldIdLst>
    <p:sldId id="296" r:id="rId5"/>
    <p:sldId id="259" r:id="rId6"/>
    <p:sldId id="297" r:id="rId7"/>
    <p:sldId id="260"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3" r:id="rId22"/>
    <p:sldId id="312" r:id="rId23"/>
    <p:sldId id="311" r:id="rId24"/>
    <p:sldId id="314" r:id="rId25"/>
    <p:sldId id="315" r:id="rId26"/>
    <p:sldId id="316" r:id="rId27"/>
    <p:sldId id="317" r:id="rId28"/>
    <p:sldId id="318" r:id="rId29"/>
    <p:sldId id="319" r:id="rId30"/>
    <p:sldId id="320" r:id="rId31"/>
    <p:sldId id="321" r:id="rId32"/>
    <p:sldId id="322" r:id="rId33"/>
    <p:sldId id="323" r:id="rId3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Style à thème 2 - Accentuation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15" autoAdjust="0"/>
    <p:restoredTop sz="94092" autoAdjust="0"/>
  </p:normalViewPr>
  <p:slideViewPr>
    <p:cSldViewPr>
      <p:cViewPr varScale="1">
        <p:scale>
          <a:sx n="72" d="100"/>
          <a:sy n="72" d="100"/>
        </p:scale>
        <p:origin x="1386" y="78"/>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tIns="0" rIns="0" bIns="0"/>
          <a:lstStyle/>
          <a:p>
            <a:r>
              <a:rPr lang="fr-FR" sz="2000" b="0" strike="noStrike" spc="-1">
                <a:solidFill>
                  <a:srgbClr val="000000"/>
                </a:solidFill>
                <a:uFill>
                  <a:solidFill>
                    <a:srgbClr val="FFFFFF"/>
                  </a:solidFill>
                </a:uFill>
                <a:latin typeface="Arial"/>
              </a:rPr>
              <a:t>Cliquez pour modifier le format des notes</a:t>
            </a:r>
          </a:p>
        </p:txBody>
      </p:sp>
      <p:sp>
        <p:nvSpPr>
          <p:cNvPr id="73" name="PlaceHolder 2"/>
          <p:cNvSpPr>
            <a:spLocks noGrp="1"/>
          </p:cNvSpPr>
          <p:nvPr>
            <p:ph type="hdr"/>
          </p:nvPr>
        </p:nvSpPr>
        <p:spPr>
          <a:xfrm>
            <a:off x="0" y="0"/>
            <a:ext cx="3280680" cy="534240"/>
          </a:xfrm>
          <a:prstGeom prst="rect">
            <a:avLst/>
          </a:prstGeom>
        </p:spPr>
        <p:txBody>
          <a:bodyPr lIns="0" tIns="0" rIns="0" bIns="0"/>
          <a:lstStyle/>
          <a:p>
            <a:r>
              <a:rPr lang="fr-FR" sz="1400" b="0" strike="noStrike" spc="-1">
                <a:solidFill>
                  <a:srgbClr val="000000"/>
                </a:solidFill>
                <a:uFill>
                  <a:solidFill>
                    <a:srgbClr val="FFFFFF"/>
                  </a:solidFill>
                </a:uFill>
                <a:latin typeface="Times New Roman"/>
              </a:rPr>
              <a:t>&lt;en-tête&gt;</a:t>
            </a:r>
          </a:p>
        </p:txBody>
      </p:sp>
      <p:sp>
        <p:nvSpPr>
          <p:cNvPr id="74" name="PlaceHolder 3"/>
          <p:cNvSpPr>
            <a:spLocks noGrp="1"/>
          </p:cNvSpPr>
          <p:nvPr>
            <p:ph type="dt"/>
          </p:nvPr>
        </p:nvSpPr>
        <p:spPr>
          <a:xfrm>
            <a:off x="4278960" y="0"/>
            <a:ext cx="3280680" cy="534240"/>
          </a:xfrm>
          <a:prstGeom prst="rect">
            <a:avLst/>
          </a:prstGeom>
        </p:spPr>
        <p:txBody>
          <a:bodyPr lIns="0" tIns="0" rIns="0" bIns="0"/>
          <a:lstStyle/>
          <a:p>
            <a:pPr algn="r"/>
            <a:r>
              <a:rPr lang="fr-FR" sz="1400" b="0" strike="noStrike" spc="-1">
                <a:solidFill>
                  <a:srgbClr val="000000"/>
                </a:solidFill>
                <a:uFill>
                  <a:solidFill>
                    <a:srgbClr val="FFFFFF"/>
                  </a:solidFill>
                </a:uFill>
                <a:latin typeface="Times New Roman"/>
              </a:rPr>
              <a:t>&lt;date/heure&gt;</a:t>
            </a:r>
          </a:p>
        </p:txBody>
      </p:sp>
      <p:sp>
        <p:nvSpPr>
          <p:cNvPr id="75" name="PlaceHolder 4"/>
          <p:cNvSpPr>
            <a:spLocks noGrp="1"/>
          </p:cNvSpPr>
          <p:nvPr>
            <p:ph type="ftr"/>
          </p:nvPr>
        </p:nvSpPr>
        <p:spPr>
          <a:xfrm>
            <a:off x="0" y="10157400"/>
            <a:ext cx="3280680" cy="534240"/>
          </a:xfrm>
          <a:prstGeom prst="rect">
            <a:avLst/>
          </a:prstGeom>
        </p:spPr>
        <p:txBody>
          <a:bodyPr lIns="0" tIns="0" rIns="0" bIns="0" anchor="b"/>
          <a:lstStyle/>
          <a:p>
            <a:r>
              <a:rPr lang="fr-FR" sz="1400" b="0" strike="noStrike" spc="-1">
                <a:solidFill>
                  <a:srgbClr val="000000"/>
                </a:solidFill>
                <a:uFill>
                  <a:solidFill>
                    <a:srgbClr val="FFFFFF"/>
                  </a:solidFill>
                </a:uFill>
                <a:latin typeface="Times New Roman"/>
              </a:rPr>
              <a:t>&lt;pied de page&gt;</a:t>
            </a:r>
          </a:p>
        </p:txBody>
      </p:sp>
      <p:sp>
        <p:nvSpPr>
          <p:cNvPr id="76" name="PlaceHolder 5"/>
          <p:cNvSpPr>
            <a:spLocks noGrp="1"/>
          </p:cNvSpPr>
          <p:nvPr>
            <p:ph type="sldNum"/>
          </p:nvPr>
        </p:nvSpPr>
        <p:spPr>
          <a:xfrm>
            <a:off x="4278960" y="10157400"/>
            <a:ext cx="3280680" cy="534240"/>
          </a:xfrm>
          <a:prstGeom prst="rect">
            <a:avLst/>
          </a:prstGeom>
        </p:spPr>
        <p:txBody>
          <a:bodyPr lIns="0" tIns="0" rIns="0" bIns="0" anchor="b"/>
          <a:lstStyle/>
          <a:p>
            <a:pPr algn="r"/>
            <a:fld id="{38AD4B4C-AF71-431A-83F8-C94FE74C5D22}" type="slidenum">
              <a:rPr lang="fr-FR" sz="1400" b="0" strike="noStrike" spc="-1">
                <a:solidFill>
                  <a:srgbClr val="000000"/>
                </a:solidFill>
                <a:uFill>
                  <a:solidFill>
                    <a:srgbClr val="FFFFFF"/>
                  </a:solidFill>
                </a:uFill>
                <a:latin typeface="Times New Roman"/>
              </a:rPr>
              <a:t>‹N°›</a:t>
            </a:fld>
            <a:endParaRPr lang="fr-F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128414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343400"/>
            <a:ext cx="5483160" cy="4111560"/>
          </a:xfrm>
          <a:prstGeom prst="rect">
            <a:avLst/>
          </a:prstGeom>
        </p:spPr>
        <p:txBody>
          <a:bodyPr lIns="0" tIns="0" rIns="0" bIns="0"/>
          <a:lstStyle/>
          <a:p>
            <a:endParaRPr lang="fr-FR" sz="2000" b="0" strike="noStrike" spc="-1">
              <a:solidFill>
                <a:srgbClr val="000000"/>
              </a:solidFill>
              <a:uFill>
                <a:solidFill>
                  <a:srgbClr val="FFFFFF"/>
                </a:solidFill>
              </a:uFill>
              <a:latin typeface="Arial"/>
            </a:endParaRPr>
          </a:p>
        </p:txBody>
      </p:sp>
      <p:sp>
        <p:nvSpPr>
          <p:cNvPr id="180" name="CustomShape 2"/>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343400"/>
            <a:ext cx="5483160" cy="4111560"/>
          </a:xfrm>
          <a:prstGeom prst="rect">
            <a:avLst/>
          </a:prstGeom>
        </p:spPr>
        <p:txBody>
          <a:bodyPr lIns="0" tIns="0" rIns="0" bIns="0"/>
          <a:lstStyle/>
          <a:p>
            <a:endParaRPr lang="fr-FR" sz="2000" b="0" strike="noStrike" spc="-1">
              <a:solidFill>
                <a:srgbClr val="000000"/>
              </a:solidFill>
              <a:uFill>
                <a:solidFill>
                  <a:srgbClr val="FFFFFF"/>
                </a:solidFill>
              </a:uFill>
              <a:latin typeface="Arial"/>
            </a:endParaRPr>
          </a:p>
        </p:txBody>
      </p:sp>
      <p:sp>
        <p:nvSpPr>
          <p:cNvPr id="180" name="CustomShape 2"/>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343400"/>
            <a:ext cx="5483160" cy="4111560"/>
          </a:xfrm>
          <a:prstGeom prst="rect">
            <a:avLst/>
          </a:prstGeom>
        </p:spPr>
        <p:txBody>
          <a:bodyPr lIns="0" tIns="0" rIns="0" bIns="0"/>
          <a:lstStyle/>
          <a:p>
            <a:endParaRPr lang="fr-FR" sz="2000" b="0" strike="noStrike" spc="-1">
              <a:solidFill>
                <a:srgbClr val="000000"/>
              </a:solidFill>
              <a:uFill>
                <a:solidFill>
                  <a:srgbClr val="FFFFFF"/>
                </a:solidFill>
              </a:uFill>
              <a:latin typeface="Arial"/>
            </a:endParaRPr>
          </a:p>
        </p:txBody>
      </p:sp>
      <p:sp>
        <p:nvSpPr>
          <p:cNvPr id="180" name="CustomShape 2"/>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343400"/>
            <a:ext cx="5483160" cy="4111560"/>
          </a:xfrm>
          <a:prstGeom prst="rect">
            <a:avLst/>
          </a:prstGeom>
        </p:spPr>
        <p:txBody>
          <a:bodyPr lIns="0" tIns="0" rIns="0" bIns="0"/>
          <a:lstStyle/>
          <a:p>
            <a:endParaRPr lang="fr-FR" sz="2000" b="0" strike="noStrike" spc="-1">
              <a:solidFill>
                <a:srgbClr val="000000"/>
              </a:solidFill>
              <a:uFill>
                <a:solidFill>
                  <a:srgbClr val="FFFFFF"/>
                </a:solidFill>
              </a:uFill>
              <a:latin typeface="Arial"/>
            </a:endParaRPr>
          </a:p>
        </p:txBody>
      </p:sp>
      <p:sp>
        <p:nvSpPr>
          <p:cNvPr id="180" name="CustomShape 2"/>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343400"/>
            <a:ext cx="5483160" cy="4111560"/>
          </a:xfrm>
          <a:prstGeom prst="rect">
            <a:avLst/>
          </a:prstGeom>
        </p:spPr>
        <p:txBody>
          <a:bodyPr lIns="0" tIns="0" rIns="0" bIns="0"/>
          <a:lstStyle/>
          <a:p>
            <a:endParaRPr lang="fr-FR" sz="2000" b="0" strike="noStrike" spc="-1">
              <a:solidFill>
                <a:srgbClr val="000000"/>
              </a:solidFill>
              <a:uFill>
                <a:solidFill>
                  <a:srgbClr val="FFFFFF"/>
                </a:solidFill>
              </a:uFill>
              <a:latin typeface="Arial"/>
            </a:endParaRPr>
          </a:p>
        </p:txBody>
      </p:sp>
      <p:sp>
        <p:nvSpPr>
          <p:cNvPr id="180" name="CustomShape 2"/>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343400"/>
            <a:ext cx="5483160" cy="4111560"/>
          </a:xfrm>
          <a:prstGeom prst="rect">
            <a:avLst/>
          </a:prstGeom>
        </p:spPr>
        <p:txBody>
          <a:bodyPr lIns="0" tIns="0" rIns="0" bIns="0"/>
          <a:lstStyle/>
          <a:p>
            <a:endParaRPr lang="fr-FR" sz="2000" b="0" strike="noStrike" spc="-1">
              <a:solidFill>
                <a:srgbClr val="000000"/>
              </a:solidFill>
              <a:uFill>
                <a:solidFill>
                  <a:srgbClr val="FFFFFF"/>
                </a:solidFill>
              </a:uFill>
              <a:latin typeface="Arial"/>
            </a:endParaRPr>
          </a:p>
        </p:txBody>
      </p:sp>
      <p:sp>
        <p:nvSpPr>
          <p:cNvPr id="180" name="CustomShape 2"/>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343400"/>
            <a:ext cx="5483160" cy="4111560"/>
          </a:xfrm>
          <a:prstGeom prst="rect">
            <a:avLst/>
          </a:prstGeom>
        </p:spPr>
        <p:txBody>
          <a:bodyPr lIns="0" tIns="0" rIns="0" bIns="0"/>
          <a:lstStyle/>
          <a:p>
            <a:endParaRPr lang="fr-FR" sz="2000" b="0" strike="noStrike" spc="-1">
              <a:solidFill>
                <a:srgbClr val="000000"/>
              </a:solidFill>
              <a:uFill>
                <a:solidFill>
                  <a:srgbClr val="FFFFFF"/>
                </a:solidFill>
              </a:uFill>
              <a:latin typeface="Arial"/>
            </a:endParaRPr>
          </a:p>
        </p:txBody>
      </p:sp>
      <p:sp>
        <p:nvSpPr>
          <p:cNvPr id="180" name="CustomShape 2"/>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343400"/>
            <a:ext cx="5483160" cy="4111560"/>
          </a:xfrm>
          <a:prstGeom prst="rect">
            <a:avLst/>
          </a:prstGeom>
        </p:spPr>
        <p:txBody>
          <a:bodyPr lIns="0" tIns="0" rIns="0" bIns="0"/>
          <a:lstStyle/>
          <a:p>
            <a:endParaRPr lang="fr-FR" sz="2000" b="0" strike="noStrike" spc="-1">
              <a:solidFill>
                <a:srgbClr val="000000"/>
              </a:solidFill>
              <a:uFill>
                <a:solidFill>
                  <a:srgbClr val="FFFFFF"/>
                </a:solidFill>
              </a:uFill>
              <a:latin typeface="Arial"/>
            </a:endParaRPr>
          </a:p>
        </p:txBody>
      </p:sp>
      <p:sp>
        <p:nvSpPr>
          <p:cNvPr id="180" name="CustomShape 2"/>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343400"/>
            <a:ext cx="5483160" cy="4111560"/>
          </a:xfrm>
          <a:prstGeom prst="rect">
            <a:avLst/>
          </a:prstGeom>
        </p:spPr>
        <p:txBody>
          <a:bodyPr lIns="0" tIns="0" rIns="0" bIns="0"/>
          <a:lstStyle/>
          <a:p>
            <a:endParaRPr lang="fr-FR" sz="2000" b="0" strike="noStrike" spc="-1">
              <a:solidFill>
                <a:srgbClr val="000000"/>
              </a:solidFill>
              <a:uFill>
                <a:solidFill>
                  <a:srgbClr val="FFFFFF"/>
                </a:solidFill>
              </a:uFill>
              <a:latin typeface="Arial"/>
            </a:endParaRPr>
          </a:p>
        </p:txBody>
      </p:sp>
      <p:sp>
        <p:nvSpPr>
          <p:cNvPr id="180" name="CustomShape 2"/>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343400"/>
            <a:ext cx="5483160" cy="4111560"/>
          </a:xfrm>
          <a:prstGeom prst="rect">
            <a:avLst/>
          </a:prstGeom>
        </p:spPr>
        <p:txBody>
          <a:bodyPr lIns="0" tIns="0" rIns="0" bIns="0"/>
          <a:lstStyle/>
          <a:p>
            <a:endParaRPr lang="fr-FR" sz="2000" b="0" strike="noStrike" spc="-1">
              <a:solidFill>
                <a:srgbClr val="000000"/>
              </a:solidFill>
              <a:uFill>
                <a:solidFill>
                  <a:srgbClr val="FFFFFF"/>
                </a:solidFill>
              </a:uFill>
              <a:latin typeface="Arial"/>
            </a:endParaRPr>
          </a:p>
        </p:txBody>
      </p:sp>
      <p:sp>
        <p:nvSpPr>
          <p:cNvPr id="180" name="CustomShape 2"/>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343400"/>
            <a:ext cx="5483160" cy="4111560"/>
          </a:xfrm>
          <a:prstGeom prst="rect">
            <a:avLst/>
          </a:prstGeom>
        </p:spPr>
        <p:txBody>
          <a:bodyPr lIns="0" tIns="0" rIns="0" bIns="0"/>
          <a:lstStyle/>
          <a:p>
            <a:endParaRPr lang="fr-FR" sz="2000" b="0" strike="noStrike" spc="-1">
              <a:solidFill>
                <a:srgbClr val="000000"/>
              </a:solidFill>
              <a:uFill>
                <a:solidFill>
                  <a:srgbClr val="FFFFFF"/>
                </a:solidFill>
              </a:uFill>
              <a:latin typeface="Arial"/>
            </a:endParaRPr>
          </a:p>
        </p:txBody>
      </p:sp>
      <p:sp>
        <p:nvSpPr>
          <p:cNvPr id="180" name="CustomShape 2"/>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343400"/>
            <a:ext cx="5483160" cy="4111560"/>
          </a:xfrm>
          <a:prstGeom prst="rect">
            <a:avLst/>
          </a:prstGeom>
        </p:spPr>
        <p:txBody>
          <a:bodyPr lIns="0" tIns="0" rIns="0" bIns="0"/>
          <a:lstStyle/>
          <a:p>
            <a:endParaRPr lang="fr-FR" sz="2000" b="0" strike="noStrike" spc="-1">
              <a:solidFill>
                <a:srgbClr val="000000"/>
              </a:solidFill>
              <a:uFill>
                <a:solidFill>
                  <a:srgbClr val="FFFFFF"/>
                </a:solidFill>
              </a:uFill>
              <a:latin typeface="Arial"/>
            </a:endParaRPr>
          </a:p>
        </p:txBody>
      </p:sp>
      <p:sp>
        <p:nvSpPr>
          <p:cNvPr id="180" name="CustomShape 2"/>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343400"/>
            <a:ext cx="5483160" cy="4111560"/>
          </a:xfrm>
          <a:prstGeom prst="rect">
            <a:avLst/>
          </a:prstGeom>
        </p:spPr>
        <p:txBody>
          <a:bodyPr lIns="0" tIns="0" rIns="0" bIns="0"/>
          <a:lstStyle/>
          <a:p>
            <a:endParaRPr lang="fr-FR" sz="2000" b="0" strike="noStrike" spc="-1">
              <a:solidFill>
                <a:srgbClr val="000000"/>
              </a:solidFill>
              <a:uFill>
                <a:solidFill>
                  <a:srgbClr val="FFFFFF"/>
                </a:solidFill>
              </a:uFill>
              <a:latin typeface="Arial"/>
            </a:endParaRPr>
          </a:p>
        </p:txBody>
      </p:sp>
      <p:sp>
        <p:nvSpPr>
          <p:cNvPr id="180" name="CustomShape 2"/>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343400"/>
            <a:ext cx="5483160" cy="4111560"/>
          </a:xfrm>
          <a:prstGeom prst="rect">
            <a:avLst/>
          </a:prstGeom>
        </p:spPr>
        <p:txBody>
          <a:bodyPr lIns="0" tIns="0" rIns="0" bIns="0"/>
          <a:lstStyle/>
          <a:p>
            <a:endParaRPr lang="fr-FR" sz="2000" b="0" strike="noStrike" spc="-1">
              <a:solidFill>
                <a:srgbClr val="000000"/>
              </a:solidFill>
              <a:uFill>
                <a:solidFill>
                  <a:srgbClr val="FFFFFF"/>
                </a:solidFill>
              </a:uFill>
              <a:latin typeface="Arial"/>
            </a:endParaRPr>
          </a:p>
        </p:txBody>
      </p:sp>
      <p:sp>
        <p:nvSpPr>
          <p:cNvPr id="180" name="CustomShape 2"/>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343400"/>
            <a:ext cx="5483160" cy="4111560"/>
          </a:xfrm>
          <a:prstGeom prst="rect">
            <a:avLst/>
          </a:prstGeom>
        </p:spPr>
        <p:txBody>
          <a:bodyPr lIns="0" tIns="0" rIns="0" bIns="0"/>
          <a:lstStyle/>
          <a:p>
            <a:endParaRPr lang="fr-FR" sz="2000" b="0" strike="noStrike" spc="-1">
              <a:solidFill>
                <a:srgbClr val="000000"/>
              </a:solidFill>
              <a:uFill>
                <a:solidFill>
                  <a:srgbClr val="FFFFFF"/>
                </a:solidFill>
              </a:uFill>
              <a:latin typeface="Arial"/>
            </a:endParaRPr>
          </a:p>
        </p:txBody>
      </p:sp>
      <p:sp>
        <p:nvSpPr>
          <p:cNvPr id="180" name="CustomShape 2"/>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343400"/>
            <a:ext cx="5483160" cy="4111560"/>
          </a:xfrm>
          <a:prstGeom prst="rect">
            <a:avLst/>
          </a:prstGeom>
        </p:spPr>
        <p:txBody>
          <a:bodyPr lIns="0" tIns="0" rIns="0" bIns="0"/>
          <a:lstStyle/>
          <a:p>
            <a:endParaRPr lang="fr-FR" sz="2000" b="0" strike="noStrike" spc="-1">
              <a:solidFill>
                <a:srgbClr val="000000"/>
              </a:solidFill>
              <a:uFill>
                <a:solidFill>
                  <a:srgbClr val="FFFFFF"/>
                </a:solidFill>
              </a:uFill>
              <a:latin typeface="Arial"/>
            </a:endParaRPr>
          </a:p>
        </p:txBody>
      </p:sp>
      <p:sp>
        <p:nvSpPr>
          <p:cNvPr id="180" name="CustomShape 2"/>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343400"/>
            <a:ext cx="5483160" cy="4111560"/>
          </a:xfrm>
          <a:prstGeom prst="rect">
            <a:avLst/>
          </a:prstGeom>
        </p:spPr>
        <p:txBody>
          <a:bodyPr lIns="0" tIns="0" rIns="0" bIns="0"/>
          <a:lstStyle/>
          <a:p>
            <a:endParaRPr lang="fr-FR" sz="2000" b="0" strike="noStrike" spc="-1">
              <a:solidFill>
                <a:srgbClr val="000000"/>
              </a:solidFill>
              <a:uFill>
                <a:solidFill>
                  <a:srgbClr val="FFFFFF"/>
                </a:solidFill>
              </a:uFill>
              <a:latin typeface="Arial"/>
            </a:endParaRPr>
          </a:p>
        </p:txBody>
      </p:sp>
      <p:sp>
        <p:nvSpPr>
          <p:cNvPr id="180" name="CustomShape 2"/>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343400"/>
            <a:ext cx="5483160" cy="4111560"/>
          </a:xfrm>
          <a:prstGeom prst="rect">
            <a:avLst/>
          </a:prstGeom>
        </p:spPr>
        <p:txBody>
          <a:bodyPr lIns="0" tIns="0" rIns="0" bIns="0"/>
          <a:lstStyle/>
          <a:p>
            <a:endParaRPr lang="fr-FR" sz="2000" b="0" strike="noStrike" spc="-1">
              <a:solidFill>
                <a:srgbClr val="000000"/>
              </a:solidFill>
              <a:uFill>
                <a:solidFill>
                  <a:srgbClr val="FFFFFF"/>
                </a:solidFill>
              </a:uFill>
              <a:latin typeface="Arial"/>
            </a:endParaRPr>
          </a:p>
        </p:txBody>
      </p:sp>
      <p:sp>
        <p:nvSpPr>
          <p:cNvPr id="180" name="CustomShape 2"/>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343400"/>
            <a:ext cx="5483160" cy="4111560"/>
          </a:xfrm>
          <a:prstGeom prst="rect">
            <a:avLst/>
          </a:prstGeom>
        </p:spPr>
        <p:txBody>
          <a:bodyPr lIns="0" tIns="0" rIns="0" bIns="0"/>
          <a:lstStyle/>
          <a:p>
            <a:endParaRPr lang="fr-FR" sz="2000" b="0" strike="noStrike" spc="-1">
              <a:solidFill>
                <a:srgbClr val="000000"/>
              </a:solidFill>
              <a:uFill>
                <a:solidFill>
                  <a:srgbClr val="FFFFFF"/>
                </a:solidFill>
              </a:uFill>
              <a:latin typeface="Arial"/>
            </a:endParaRPr>
          </a:p>
        </p:txBody>
      </p:sp>
      <p:sp>
        <p:nvSpPr>
          <p:cNvPr id="180" name="CustomShape 2"/>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343400"/>
            <a:ext cx="5483160" cy="4111560"/>
          </a:xfrm>
          <a:prstGeom prst="rect">
            <a:avLst/>
          </a:prstGeom>
        </p:spPr>
        <p:txBody>
          <a:bodyPr lIns="0" tIns="0" rIns="0" bIns="0"/>
          <a:lstStyle/>
          <a:p>
            <a:endParaRPr lang="fr-FR" sz="2000" b="0" strike="noStrike" spc="-1">
              <a:solidFill>
                <a:srgbClr val="000000"/>
              </a:solidFill>
              <a:uFill>
                <a:solidFill>
                  <a:srgbClr val="FFFFFF"/>
                </a:solidFill>
              </a:uFill>
              <a:latin typeface="Arial"/>
            </a:endParaRPr>
          </a:p>
        </p:txBody>
      </p:sp>
      <p:sp>
        <p:nvSpPr>
          <p:cNvPr id="180" name="CustomShape 2"/>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343400"/>
            <a:ext cx="5483160" cy="4111560"/>
          </a:xfrm>
          <a:prstGeom prst="rect">
            <a:avLst/>
          </a:prstGeom>
        </p:spPr>
        <p:txBody>
          <a:bodyPr lIns="0" tIns="0" rIns="0" bIns="0"/>
          <a:lstStyle/>
          <a:p>
            <a:endParaRPr lang="fr-FR" sz="2000" b="0" strike="noStrike" spc="-1">
              <a:solidFill>
                <a:srgbClr val="000000"/>
              </a:solidFill>
              <a:uFill>
                <a:solidFill>
                  <a:srgbClr val="FFFFFF"/>
                </a:solidFill>
              </a:uFill>
              <a:latin typeface="Arial"/>
            </a:endParaRPr>
          </a:p>
        </p:txBody>
      </p:sp>
      <p:sp>
        <p:nvSpPr>
          <p:cNvPr id="180" name="CustomShape 2"/>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343400"/>
            <a:ext cx="5483160" cy="4111560"/>
          </a:xfrm>
          <a:prstGeom prst="rect">
            <a:avLst/>
          </a:prstGeom>
        </p:spPr>
        <p:txBody>
          <a:bodyPr lIns="0" tIns="0" rIns="0" bIns="0"/>
          <a:lstStyle/>
          <a:p>
            <a:endParaRPr lang="fr-FR" sz="2000" b="0" strike="noStrike" spc="-1">
              <a:solidFill>
                <a:srgbClr val="000000"/>
              </a:solidFill>
              <a:uFill>
                <a:solidFill>
                  <a:srgbClr val="FFFFFF"/>
                </a:solidFill>
              </a:uFill>
              <a:latin typeface="Arial"/>
            </a:endParaRPr>
          </a:p>
        </p:txBody>
      </p:sp>
      <p:sp>
        <p:nvSpPr>
          <p:cNvPr id="180" name="CustomShape 2"/>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343400"/>
            <a:ext cx="5483160" cy="4111560"/>
          </a:xfrm>
          <a:prstGeom prst="rect">
            <a:avLst/>
          </a:prstGeom>
        </p:spPr>
        <p:txBody>
          <a:bodyPr lIns="0" tIns="0" rIns="0" bIns="0"/>
          <a:lstStyle/>
          <a:p>
            <a:endParaRPr lang="fr-FR" sz="2000" b="0" strike="noStrike" spc="-1">
              <a:solidFill>
                <a:srgbClr val="000000"/>
              </a:solidFill>
              <a:uFill>
                <a:solidFill>
                  <a:srgbClr val="FFFFFF"/>
                </a:solidFill>
              </a:uFill>
              <a:latin typeface="Arial"/>
            </a:endParaRPr>
          </a:p>
        </p:txBody>
      </p:sp>
      <p:sp>
        <p:nvSpPr>
          <p:cNvPr id="180" name="CustomShape 2"/>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343400"/>
            <a:ext cx="5483160" cy="4111560"/>
          </a:xfrm>
          <a:prstGeom prst="rect">
            <a:avLst/>
          </a:prstGeom>
        </p:spPr>
        <p:txBody>
          <a:bodyPr lIns="0" tIns="0" rIns="0" bIns="0"/>
          <a:lstStyle/>
          <a:p>
            <a:endParaRPr lang="fr-FR" sz="2000" b="0" strike="noStrike" spc="-1">
              <a:solidFill>
                <a:srgbClr val="000000"/>
              </a:solidFill>
              <a:uFill>
                <a:solidFill>
                  <a:srgbClr val="FFFFFF"/>
                </a:solidFill>
              </a:uFill>
              <a:latin typeface="Arial"/>
            </a:endParaRPr>
          </a:p>
        </p:txBody>
      </p:sp>
      <p:sp>
        <p:nvSpPr>
          <p:cNvPr id="180" name="CustomShape 2"/>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343400"/>
            <a:ext cx="5483160" cy="4111560"/>
          </a:xfrm>
          <a:prstGeom prst="rect">
            <a:avLst/>
          </a:prstGeom>
        </p:spPr>
        <p:txBody>
          <a:bodyPr lIns="0" tIns="0" rIns="0" bIns="0"/>
          <a:lstStyle/>
          <a:p>
            <a:endParaRPr lang="fr-FR" sz="2000" b="0" strike="noStrike" spc="-1">
              <a:solidFill>
                <a:srgbClr val="000000"/>
              </a:solidFill>
              <a:uFill>
                <a:solidFill>
                  <a:srgbClr val="FFFFFF"/>
                </a:solidFill>
              </a:uFill>
              <a:latin typeface="Arial"/>
            </a:endParaRPr>
          </a:p>
        </p:txBody>
      </p:sp>
      <p:sp>
        <p:nvSpPr>
          <p:cNvPr id="180" name="CustomShape 2"/>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343400"/>
            <a:ext cx="5483160" cy="4111560"/>
          </a:xfrm>
          <a:prstGeom prst="rect">
            <a:avLst/>
          </a:prstGeom>
        </p:spPr>
        <p:txBody>
          <a:bodyPr lIns="0" tIns="0" rIns="0" bIns="0"/>
          <a:lstStyle/>
          <a:p>
            <a:endParaRPr lang="fr-FR" sz="2000" b="0" strike="noStrike" spc="-1">
              <a:solidFill>
                <a:srgbClr val="000000"/>
              </a:solidFill>
              <a:uFill>
                <a:solidFill>
                  <a:srgbClr val="FFFFFF"/>
                </a:solidFill>
              </a:uFill>
              <a:latin typeface="Arial"/>
            </a:endParaRPr>
          </a:p>
        </p:txBody>
      </p:sp>
      <p:sp>
        <p:nvSpPr>
          <p:cNvPr id="180" name="CustomShape 2"/>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343400"/>
            <a:ext cx="5483160" cy="4111560"/>
          </a:xfrm>
          <a:prstGeom prst="rect">
            <a:avLst/>
          </a:prstGeom>
        </p:spPr>
        <p:txBody>
          <a:bodyPr lIns="0" tIns="0" rIns="0" bIns="0"/>
          <a:lstStyle/>
          <a:p>
            <a:endParaRPr lang="fr-FR" sz="2000" b="0" strike="noStrike" spc="-1">
              <a:solidFill>
                <a:srgbClr val="000000"/>
              </a:solidFill>
              <a:uFill>
                <a:solidFill>
                  <a:srgbClr val="FFFFFF"/>
                </a:solidFill>
              </a:uFill>
              <a:latin typeface="Arial"/>
            </a:endParaRPr>
          </a:p>
        </p:txBody>
      </p:sp>
      <p:sp>
        <p:nvSpPr>
          <p:cNvPr id="180" name="CustomShape 2"/>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343400"/>
            <a:ext cx="5483160" cy="4111560"/>
          </a:xfrm>
          <a:prstGeom prst="rect">
            <a:avLst/>
          </a:prstGeom>
        </p:spPr>
        <p:txBody>
          <a:bodyPr lIns="0" tIns="0" rIns="0" bIns="0"/>
          <a:lstStyle/>
          <a:p>
            <a:endParaRPr lang="fr-FR" sz="2000" b="0" strike="noStrike" spc="-1">
              <a:solidFill>
                <a:srgbClr val="000000"/>
              </a:solidFill>
              <a:uFill>
                <a:solidFill>
                  <a:srgbClr val="FFFFFF"/>
                </a:solidFill>
              </a:uFill>
              <a:latin typeface="Arial"/>
            </a:endParaRPr>
          </a:p>
        </p:txBody>
      </p:sp>
      <p:sp>
        <p:nvSpPr>
          <p:cNvPr id="180" name="CustomShape 2"/>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343400"/>
            <a:ext cx="5483160" cy="4111560"/>
          </a:xfrm>
          <a:prstGeom prst="rect">
            <a:avLst/>
          </a:prstGeom>
        </p:spPr>
        <p:txBody>
          <a:bodyPr lIns="0" tIns="0" rIns="0" bIns="0"/>
          <a:lstStyle/>
          <a:p>
            <a:endParaRPr lang="fr-FR" sz="2000" b="0" strike="noStrike" spc="-1">
              <a:solidFill>
                <a:srgbClr val="000000"/>
              </a:solidFill>
              <a:uFill>
                <a:solidFill>
                  <a:srgbClr val="FFFFFF"/>
                </a:solidFill>
              </a:uFill>
              <a:latin typeface="Arial"/>
            </a:endParaRPr>
          </a:p>
        </p:txBody>
      </p:sp>
      <p:sp>
        <p:nvSpPr>
          <p:cNvPr id="180" name="CustomShape 2"/>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endParaRPr lang="fr-FR" sz="18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endParaRPr lang="fr-FR" sz="18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endParaRPr lang="fr-FR" sz="18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pic>
        <p:nvPicPr>
          <p:cNvPr id="70" name="Image 69"/>
          <p:cNvPicPr/>
          <p:nvPr/>
        </p:nvPicPr>
        <p:blipFill>
          <a:blip r:embed="rId2"/>
          <a:stretch/>
        </p:blipFill>
        <p:spPr>
          <a:xfrm>
            <a:off x="2079000" y="1604520"/>
            <a:ext cx="4984920" cy="3977280"/>
          </a:xfrm>
          <a:prstGeom prst="rect">
            <a:avLst/>
          </a:prstGeom>
          <a:ln>
            <a:noFill/>
          </a:ln>
        </p:spPr>
      </p:pic>
      <p:pic>
        <p:nvPicPr>
          <p:cNvPr id="71" name="Image 70"/>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endParaRPr lang="fr-FR" sz="18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fr-F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endParaRPr lang="fr-FR" sz="18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endParaRPr lang="fr-FR" sz="18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endParaRPr lang="fr-FR"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fr-F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endParaRPr lang="fr-FR" sz="18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endParaRPr lang="fr-FR" sz="18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endParaRPr lang="fr-FR" sz="18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lang="fr-FR" sz="2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r>
              <a:rPr lang="fr-FR" sz="1800" b="0" strike="noStrike" spc="-1">
                <a:solidFill>
                  <a:srgbClr val="000000"/>
                </a:solidFill>
                <a:uFill>
                  <a:solidFill>
                    <a:srgbClr val="FFFFFF"/>
                  </a:solidFill>
                </a:uFill>
                <a:latin typeface="Arial"/>
              </a:rPr>
              <a:t>Cliquez pour éditer le format du texte-titre</a:t>
            </a: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fr-FR" sz="2800" b="0" strike="noStrike" spc="-1">
                <a:solidFill>
                  <a:srgbClr val="000000"/>
                </a:solidFill>
                <a:uFill>
                  <a:solidFill>
                    <a:srgbClr val="FFFFFF"/>
                  </a:solidFill>
                </a:uFill>
                <a:latin typeface="Arial"/>
              </a:rPr>
              <a:t>Cliquez pour éditer le format du plan de texte</a:t>
            </a:r>
          </a:p>
          <a:p>
            <a:pPr marL="864000" lvl="1" indent="-324000">
              <a:buClr>
                <a:srgbClr val="000000"/>
              </a:buClr>
              <a:buSzPct val="75000"/>
              <a:buFont typeface="Symbol" charset="2"/>
              <a:buChar char=""/>
            </a:pPr>
            <a:r>
              <a:rPr lang="fr-FR" sz="2000" b="0" strike="noStrike" spc="-1">
                <a:solidFill>
                  <a:srgbClr val="000000"/>
                </a:solidFill>
                <a:uFill>
                  <a:solidFill>
                    <a:srgbClr val="FFFFFF"/>
                  </a:solidFill>
                </a:uFill>
                <a:latin typeface="Arial"/>
              </a:rPr>
              <a:t>Second niveau de plan</a:t>
            </a:r>
          </a:p>
          <a:p>
            <a:pPr marL="1296000" lvl="2" indent="-288000">
              <a:buClr>
                <a:srgbClr val="000000"/>
              </a:buClr>
              <a:buSzPct val="45000"/>
              <a:buFont typeface="Wingdings" charset="2"/>
              <a:buChar char=""/>
            </a:pPr>
            <a:r>
              <a:rPr lang="fr-FR" sz="1800" b="0" strike="noStrike" spc="-1">
                <a:solidFill>
                  <a:srgbClr val="000000"/>
                </a:solidFill>
                <a:uFill>
                  <a:solidFill>
                    <a:srgbClr val="FFFFFF"/>
                  </a:solidFill>
                </a:uFill>
                <a:latin typeface="Arial"/>
              </a:rPr>
              <a:t>Troisième niveau de plan</a:t>
            </a:r>
          </a:p>
          <a:p>
            <a:pPr marL="1728000" lvl="3" indent="-216000">
              <a:buClr>
                <a:srgbClr val="000000"/>
              </a:buClr>
              <a:buSzPct val="75000"/>
              <a:buFont typeface="Symbol" charset="2"/>
              <a:buChar char=""/>
            </a:pPr>
            <a:r>
              <a:rPr lang="fr-FR" sz="1800" b="0" strike="noStrike" spc="-1">
                <a:solidFill>
                  <a:srgbClr val="000000"/>
                </a:solidFill>
                <a:uFill>
                  <a:solidFill>
                    <a:srgbClr val="FFFFFF"/>
                  </a:solidFill>
                </a:uFill>
                <a:latin typeface="Arial"/>
              </a:rPr>
              <a:t>Quatrième niveau de plan</a:t>
            </a:r>
          </a:p>
          <a:p>
            <a:pPr marL="2160000" lvl="4" indent="-216000">
              <a:buClr>
                <a:srgbClr val="000000"/>
              </a:buClr>
              <a:buSzPct val="45000"/>
              <a:buFont typeface="Wingdings" charset="2"/>
              <a:buChar char=""/>
            </a:pPr>
            <a:r>
              <a:rPr lang="fr-FR" sz="2000" b="0" strike="noStrike" spc="-1">
                <a:solidFill>
                  <a:srgbClr val="000000"/>
                </a:solidFill>
                <a:uFill>
                  <a:solidFill>
                    <a:srgbClr val="FFFFFF"/>
                  </a:solidFill>
                </a:uFill>
                <a:latin typeface="Arial"/>
              </a:rPr>
              <a:t>Cinquième niveau de plan</a:t>
            </a:r>
          </a:p>
          <a:p>
            <a:pPr marL="2592000" lvl="5" indent="-216000">
              <a:buClr>
                <a:srgbClr val="000000"/>
              </a:buClr>
              <a:buSzPct val="45000"/>
              <a:buFont typeface="Wingdings" charset="2"/>
              <a:buChar char=""/>
            </a:pPr>
            <a:r>
              <a:rPr lang="fr-FR" sz="2000" b="0" strike="noStrike" spc="-1">
                <a:solidFill>
                  <a:srgbClr val="000000"/>
                </a:solidFill>
                <a:uFill>
                  <a:solidFill>
                    <a:srgbClr val="FFFFFF"/>
                  </a:solidFill>
                </a:uFill>
                <a:latin typeface="Arial"/>
              </a:rPr>
              <a:t>Sixième niveau de plan</a:t>
            </a:r>
          </a:p>
          <a:p>
            <a:pPr marL="3024000" lvl="6" indent="-216000">
              <a:buClr>
                <a:srgbClr val="000000"/>
              </a:buClr>
              <a:buSzPct val="45000"/>
              <a:buFont typeface="Wingdings" charset="2"/>
              <a:buChar char=""/>
            </a:pPr>
            <a:r>
              <a:rPr lang="fr-FR" sz="2000" b="0" strike="noStrike" spc="-1">
                <a:solidFill>
                  <a:srgbClr val="000000"/>
                </a:solidFill>
                <a:uFill>
                  <a:solidFill>
                    <a:srgbClr val="FFFFFF"/>
                  </a:solidFill>
                </a:uFill>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1371600" y="3357000"/>
            <a:ext cx="7769160" cy="146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endParaRPr lang="fr-FR" sz="1800" b="0" strike="noStrike" spc="-1" dirty="0">
              <a:solidFill>
                <a:srgbClr val="000000"/>
              </a:solidFill>
              <a:uFill>
                <a:solidFill>
                  <a:srgbClr val="FFFFFF"/>
                </a:solidFill>
              </a:uFill>
              <a:latin typeface="Arial"/>
            </a:endParaRPr>
          </a:p>
          <a:p>
            <a:pPr algn="ctr">
              <a:lnSpc>
                <a:spcPct val="100000"/>
              </a:lnSpc>
            </a:pPr>
            <a:r>
              <a:rPr lang="fr-FR" sz="3200" cap="all" spc="-1" dirty="0">
                <a:solidFill>
                  <a:srgbClr val="000000"/>
                </a:solidFill>
                <a:uFill>
                  <a:solidFill>
                    <a:srgbClr val="FFFFFF"/>
                  </a:solidFill>
                </a:uFill>
                <a:latin typeface="Calibri"/>
              </a:rPr>
              <a:t>Programmation orientée objet en python: Généralités</a:t>
            </a:r>
            <a:endParaRPr lang="fr-FR" sz="1800" b="0" strike="noStrike" spc="-1" dirty="0">
              <a:solidFill>
                <a:srgbClr val="000000"/>
              </a:solidFill>
              <a:uFill>
                <a:solidFill>
                  <a:srgbClr val="FFFFFF"/>
                </a:solidFill>
              </a:uFill>
              <a:latin typeface="Arial"/>
            </a:endParaRPr>
          </a:p>
        </p:txBody>
      </p:sp>
      <p:pic>
        <p:nvPicPr>
          <p:cNvPr id="78" name="Picture 2"/>
          <p:cNvPicPr/>
          <p:nvPr/>
        </p:nvPicPr>
        <p:blipFill>
          <a:blip r:embed="rId2"/>
          <a:stretch/>
        </p:blipFill>
        <p:spPr>
          <a:xfrm>
            <a:off x="179640" y="75416"/>
            <a:ext cx="1697400" cy="1697400"/>
          </a:xfrm>
          <a:prstGeom prst="rect">
            <a:avLst/>
          </a:prstGeom>
          <a:ln>
            <a:noFill/>
          </a:ln>
        </p:spPr>
      </p:pic>
      <p:sp>
        <p:nvSpPr>
          <p:cNvPr id="79" name="CustomShape 2"/>
          <p:cNvSpPr/>
          <p:nvPr/>
        </p:nvSpPr>
        <p:spPr>
          <a:xfrm>
            <a:off x="2630880" y="260640"/>
            <a:ext cx="4971240" cy="726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fr-FR" sz="1400" b="0" i="1" strike="noStrike" spc="-1">
                <a:solidFill>
                  <a:srgbClr val="000000"/>
                </a:solidFill>
                <a:uFill>
                  <a:solidFill>
                    <a:srgbClr val="FFFFFF"/>
                  </a:solidFill>
                </a:uFill>
                <a:latin typeface="Times New Roman"/>
                <a:ea typeface="DejaVu Sans"/>
              </a:rPr>
              <a:t>ROYAUME DU MAROC</a:t>
            </a:r>
            <a:endParaRPr lang="fr-FR" sz="1800" b="0" strike="noStrike" spc="-1">
              <a:solidFill>
                <a:srgbClr val="000000"/>
              </a:solidFill>
              <a:uFill>
                <a:solidFill>
                  <a:srgbClr val="FFFFFF"/>
                </a:solidFill>
              </a:uFill>
              <a:latin typeface="Arial"/>
            </a:endParaRPr>
          </a:p>
          <a:p>
            <a:pPr algn="ctr">
              <a:lnSpc>
                <a:spcPct val="100000"/>
              </a:lnSpc>
            </a:pPr>
            <a:r>
              <a:rPr lang="fr-FR" sz="1400" b="0" i="1" strike="noStrike" spc="-1">
                <a:solidFill>
                  <a:srgbClr val="000000"/>
                </a:solidFill>
                <a:uFill>
                  <a:solidFill>
                    <a:srgbClr val="FFFFFF"/>
                  </a:solidFill>
                </a:uFill>
                <a:latin typeface="Calibri"/>
                <a:ea typeface="DejaVu Sans"/>
              </a:rPr>
              <a:t>مكتب التكوين المهني وإنعاش الشغل</a:t>
            </a:r>
            <a:endParaRPr lang="fr-FR" sz="1800" b="0" strike="noStrike" spc="-1">
              <a:solidFill>
                <a:srgbClr val="000000"/>
              </a:solidFill>
              <a:uFill>
                <a:solidFill>
                  <a:srgbClr val="FFFFFF"/>
                </a:solidFill>
              </a:uFill>
              <a:latin typeface="Arial"/>
            </a:endParaRPr>
          </a:p>
          <a:p>
            <a:pPr algn="ctr">
              <a:lnSpc>
                <a:spcPct val="100000"/>
              </a:lnSpc>
            </a:pPr>
            <a:r>
              <a:rPr lang="fr-FR" sz="1400" b="0" i="1" strike="noStrike" spc="-1">
                <a:solidFill>
                  <a:srgbClr val="000000"/>
                </a:solidFill>
                <a:uFill>
                  <a:solidFill>
                    <a:srgbClr val="FFFFFF"/>
                  </a:solidFill>
                </a:uFill>
                <a:latin typeface="Times New Roman"/>
                <a:ea typeface="DejaVu Sans"/>
              </a:rPr>
              <a:t>office de la formation professionnelle et de la promotion du travail</a:t>
            </a:r>
            <a:endParaRPr lang="fr-FR" sz="1800" b="0" strike="noStrike" spc="-1">
              <a:solidFill>
                <a:srgbClr val="000000"/>
              </a:solidFill>
              <a:uFill>
                <a:solidFill>
                  <a:srgbClr val="FFFFFF"/>
                </a:solidFill>
              </a:uFill>
              <a:latin typeface="Arial"/>
            </a:endParaRPr>
          </a:p>
        </p:txBody>
      </p:sp>
      <p:sp>
        <p:nvSpPr>
          <p:cNvPr id="80" name="CustomShape 3"/>
          <p:cNvSpPr/>
          <p:nvPr/>
        </p:nvSpPr>
        <p:spPr>
          <a:xfrm>
            <a:off x="2123640" y="1772640"/>
            <a:ext cx="6657120" cy="30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fr-FR" sz="1400" b="1" i="1" strike="noStrike" spc="-1" dirty="0">
                <a:solidFill>
                  <a:srgbClr val="000000"/>
                </a:solidFill>
                <a:uFill>
                  <a:solidFill>
                    <a:srgbClr val="FFFFFF"/>
                  </a:solidFill>
                </a:uFill>
                <a:latin typeface="Times New Roman"/>
                <a:ea typeface="DejaVu Sans"/>
              </a:rPr>
              <a:t>Filière</a:t>
            </a:r>
            <a:r>
              <a:rPr lang="fr-FR" sz="1400" b="0" i="1" strike="noStrike" spc="-1" dirty="0">
                <a:solidFill>
                  <a:srgbClr val="000000"/>
                </a:solidFill>
                <a:uFill>
                  <a:solidFill>
                    <a:srgbClr val="FFFFFF"/>
                  </a:solidFill>
                </a:uFill>
                <a:latin typeface="Times New Roman"/>
                <a:ea typeface="DejaVu Sans"/>
              </a:rPr>
              <a:t> : </a:t>
            </a:r>
            <a:r>
              <a:rPr lang="fr-FR" sz="1400" i="1" spc="-1" dirty="0">
                <a:solidFill>
                  <a:srgbClr val="000000"/>
                </a:solidFill>
                <a:uFill>
                  <a:solidFill>
                    <a:srgbClr val="FFFFFF"/>
                  </a:solidFill>
                </a:uFill>
                <a:latin typeface="Times New Roman"/>
              </a:rPr>
              <a:t>Développement digital</a:t>
            </a:r>
          </a:p>
          <a:p>
            <a:pPr algn="ctr">
              <a:lnSpc>
                <a:spcPct val="100000"/>
              </a:lnSpc>
            </a:pPr>
            <a:endParaRPr lang="fr-FR" sz="1800" b="0" strike="noStrike" spc="-1" dirty="0">
              <a:solidFill>
                <a:srgbClr val="000000"/>
              </a:solidFill>
              <a:uFill>
                <a:solidFill>
                  <a:srgbClr val="FFFFFF"/>
                </a:solidFill>
              </a:uFill>
              <a:latin typeface="Arial"/>
            </a:endParaRPr>
          </a:p>
        </p:txBody>
      </p:sp>
      <p:sp>
        <p:nvSpPr>
          <p:cNvPr id="81" name="CustomShape 4"/>
          <p:cNvSpPr/>
          <p:nvPr/>
        </p:nvSpPr>
        <p:spPr>
          <a:xfrm>
            <a:off x="0" y="3429000"/>
            <a:ext cx="1688400" cy="140760"/>
          </a:xfrm>
          <a:prstGeom prst="rect">
            <a:avLst/>
          </a:prstGeom>
          <a:solidFill>
            <a:srgbClr val="00B050"/>
          </a:solidFill>
          <a:ln>
            <a:solidFill>
              <a:srgbClr val="00B050"/>
            </a:solidFill>
            <a:round/>
          </a:ln>
        </p:spPr>
        <p:style>
          <a:lnRef idx="2">
            <a:schemeClr val="accent3">
              <a:shade val="50000"/>
            </a:schemeClr>
          </a:lnRef>
          <a:fillRef idx="1">
            <a:schemeClr val="accent3"/>
          </a:fillRef>
          <a:effectRef idx="0">
            <a:schemeClr val="accent3"/>
          </a:effectRef>
          <a:fontRef idx="minor"/>
        </p:style>
      </p:sp>
      <p:sp>
        <p:nvSpPr>
          <p:cNvPr id="82" name="CustomShape 5"/>
          <p:cNvSpPr/>
          <p:nvPr/>
        </p:nvSpPr>
        <p:spPr>
          <a:xfrm>
            <a:off x="0" y="4077000"/>
            <a:ext cx="1688400" cy="140760"/>
          </a:xfrm>
          <a:prstGeom prst="rect">
            <a:avLst/>
          </a:prstGeom>
          <a:solidFill>
            <a:schemeClr val="bg1">
              <a:lumMod val="65000"/>
            </a:schemeClr>
          </a:solidFill>
          <a:ln>
            <a:solidFill>
              <a:schemeClr val="bg1">
                <a:lumMod val="65000"/>
              </a:schemeClr>
            </a:solidFill>
            <a:round/>
          </a:ln>
        </p:spPr>
        <p:style>
          <a:lnRef idx="2">
            <a:schemeClr val="accent3">
              <a:shade val="50000"/>
            </a:schemeClr>
          </a:lnRef>
          <a:fillRef idx="1">
            <a:schemeClr val="accent3"/>
          </a:fillRef>
          <a:effectRef idx="0">
            <a:schemeClr val="accent3"/>
          </a:effectRef>
          <a:fontRef idx="minor"/>
        </p:style>
      </p:sp>
      <p:sp>
        <p:nvSpPr>
          <p:cNvPr id="83" name="CustomShape 6"/>
          <p:cNvSpPr/>
          <p:nvPr/>
        </p:nvSpPr>
        <p:spPr>
          <a:xfrm>
            <a:off x="0" y="4725000"/>
            <a:ext cx="1688400" cy="140760"/>
          </a:xfrm>
          <a:prstGeom prst="rect">
            <a:avLst/>
          </a:prstGeom>
          <a:solidFill>
            <a:schemeClr val="tx2">
              <a:lumMod val="60000"/>
              <a:lumOff val="40000"/>
            </a:schemeClr>
          </a:solidFill>
          <a:ln>
            <a:solidFill>
              <a:schemeClr val="tx2">
                <a:lumMod val="60000"/>
                <a:lumOff val="40000"/>
              </a:schemeClr>
            </a:solidFill>
            <a:round/>
          </a:ln>
        </p:spPr>
        <p:style>
          <a:lnRef idx="2">
            <a:schemeClr val="accent3">
              <a:shade val="50000"/>
            </a:schemeClr>
          </a:lnRef>
          <a:fillRef idx="1">
            <a:schemeClr val="accent3"/>
          </a:fillRef>
          <a:effectRef idx="0">
            <a:schemeClr val="accent3"/>
          </a:effectRef>
          <a:fontRef idx="minor"/>
        </p:style>
      </p:sp>
      <p:sp>
        <p:nvSpPr>
          <p:cNvPr id="84" name="CustomShape 7"/>
          <p:cNvSpPr/>
          <p:nvPr/>
        </p:nvSpPr>
        <p:spPr>
          <a:xfrm>
            <a:off x="4002480" y="6237360"/>
            <a:ext cx="1168920" cy="361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0" i="1" strike="noStrike" spc="-1" dirty="0">
                <a:solidFill>
                  <a:srgbClr val="000000"/>
                </a:solidFill>
                <a:uFill>
                  <a:solidFill>
                    <a:srgbClr val="FFFFFF"/>
                  </a:solidFill>
                </a:uFill>
                <a:latin typeface="Times New Roman"/>
                <a:ea typeface="DejaVu Sans"/>
              </a:rPr>
              <a:t>2021/2022</a:t>
            </a:r>
            <a:endParaRPr lang="fr-FR" sz="1800" b="0" strike="noStrike" spc="-1" dirty="0">
              <a:solidFill>
                <a:srgbClr val="000000"/>
              </a:solidFill>
              <a:uFill>
                <a:solidFill>
                  <a:srgbClr val="FFFFFF"/>
                </a:solidFill>
              </a:uFill>
              <a:latin typeface="Arial"/>
            </a:endParaRPr>
          </a:p>
        </p:txBody>
      </p:sp>
      <p:sp>
        <p:nvSpPr>
          <p:cNvPr id="85" name="CustomShape 8"/>
          <p:cNvSpPr/>
          <p:nvPr/>
        </p:nvSpPr>
        <p:spPr>
          <a:xfrm>
            <a:off x="3635896" y="5589360"/>
            <a:ext cx="2599920" cy="361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dirty="0">
                <a:solidFill>
                  <a:srgbClr val="000000"/>
                </a:solidFill>
                <a:uFill>
                  <a:solidFill>
                    <a:srgbClr val="FFFFFF"/>
                  </a:solidFill>
                </a:uFill>
                <a:latin typeface="Calibri"/>
                <a:ea typeface="DejaVu Sans"/>
              </a:rPr>
              <a:t>LAFHAL JOAIRIA</a:t>
            </a:r>
          </a:p>
          <a:p>
            <a:pPr>
              <a:lnSpc>
                <a:spcPct val="100000"/>
              </a:lnSpc>
            </a:pPr>
            <a:endParaRPr lang="fr-FR" sz="1800" b="0" strike="noStrike" spc="-1" dirty="0">
              <a:solidFill>
                <a:srgbClr val="000000"/>
              </a:solidFill>
              <a:uFill>
                <a:solidFill>
                  <a:srgbClr val="FFFFFF"/>
                </a:solidFill>
              </a:uFill>
              <a:latin typeface="Arial"/>
            </a:endParaRPr>
          </a:p>
        </p:txBody>
      </p:sp>
      <p:sp>
        <p:nvSpPr>
          <p:cNvPr id="86" name="CustomShape 9"/>
          <p:cNvSpPr/>
          <p:nvPr/>
        </p:nvSpPr>
        <p:spPr>
          <a:xfrm>
            <a:off x="2123640" y="2205000"/>
            <a:ext cx="6657120" cy="30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fr-FR" sz="1400" b="1" strike="noStrike" spc="-1" dirty="0">
                <a:solidFill>
                  <a:srgbClr val="000000"/>
                </a:solidFill>
                <a:uFill>
                  <a:solidFill>
                    <a:srgbClr val="FFFFFF"/>
                  </a:solidFill>
                </a:uFill>
                <a:latin typeface="Times New Roman"/>
                <a:ea typeface="DejaVu Sans"/>
              </a:rPr>
              <a:t>Module: M103-</a:t>
            </a:r>
            <a:r>
              <a:rPr lang="fr-FR" sz="1400" b="1" spc="-1" dirty="0">
                <a:solidFill>
                  <a:srgbClr val="000000"/>
                </a:solidFill>
                <a:uFill>
                  <a:solidFill>
                    <a:srgbClr val="FFFFFF"/>
                  </a:solidFill>
                </a:uFill>
                <a:latin typeface="Times New Roman"/>
              </a:rPr>
              <a:t>Programmation Orienté Objet 	</a:t>
            </a:r>
            <a:endParaRPr lang="fr-FR" sz="1800" b="0" strike="noStrike" spc="-1" dirty="0">
              <a:solidFill>
                <a:srgbClr val="000000"/>
              </a:solidFill>
              <a:uFill>
                <a:solidFill>
                  <a:srgbClr val="FFFFFF"/>
                </a:solidFill>
              </a:uFill>
              <a:latin typeface="Arial"/>
            </a:endParaRPr>
          </a:p>
        </p:txBody>
      </p:sp>
      <p:sp>
        <p:nvSpPr>
          <p:cNvPr id="87" name="CustomShape 10"/>
          <p:cNvSpPr/>
          <p:nvPr/>
        </p:nvSpPr>
        <p:spPr>
          <a:xfrm>
            <a:off x="1763640" y="1196640"/>
            <a:ext cx="6657120" cy="30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fr-FR" sz="1400" b="0" i="1" strike="noStrike" spc="-1" dirty="0">
                <a:solidFill>
                  <a:srgbClr val="000000"/>
                </a:solidFill>
                <a:uFill>
                  <a:solidFill>
                    <a:srgbClr val="FFFFFF"/>
                  </a:solidFill>
                </a:uFill>
                <a:latin typeface="Times New Roman"/>
                <a:ea typeface="DejaVu Sans"/>
              </a:rPr>
              <a:t>ISMONTIC TETOUAN</a:t>
            </a:r>
            <a:endParaRPr lang="fr-FR"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20870615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79640" y="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fr-FR" sz="4400" spc="-1" dirty="0">
                <a:solidFill>
                  <a:srgbClr val="0070C0"/>
                </a:solidFill>
                <a:uFill>
                  <a:solidFill>
                    <a:srgbClr val="FFFFFF"/>
                  </a:solidFill>
                </a:uFill>
                <a:latin typeface="Calibri"/>
              </a:rPr>
              <a:t>Déclarer une classe</a:t>
            </a:r>
          </a:p>
        </p:txBody>
      </p:sp>
      <p:sp>
        <p:nvSpPr>
          <p:cNvPr id="89" name="Line 2"/>
          <p:cNvSpPr/>
          <p:nvPr/>
        </p:nvSpPr>
        <p:spPr>
          <a:xfrm>
            <a:off x="0" y="1268640"/>
            <a:ext cx="2411640" cy="360"/>
          </a:xfrm>
          <a:prstGeom prst="line">
            <a:avLst/>
          </a:prstGeom>
          <a:ln>
            <a:solidFill>
              <a:srgbClr val="00B050"/>
            </a:solidFill>
            <a:round/>
          </a:ln>
        </p:spPr>
        <p:style>
          <a:lnRef idx="3">
            <a:schemeClr val="dk1"/>
          </a:lnRef>
          <a:fillRef idx="0">
            <a:schemeClr val="dk1"/>
          </a:fillRef>
          <a:effectRef idx="2">
            <a:schemeClr val="dk1"/>
          </a:effectRef>
          <a:fontRef idx="minor"/>
        </p:style>
      </p:sp>
      <p:sp>
        <p:nvSpPr>
          <p:cNvPr id="90" name="Line 3"/>
          <p:cNvSpPr/>
          <p:nvPr/>
        </p:nvSpPr>
        <p:spPr>
          <a:xfrm>
            <a:off x="2915640" y="1268640"/>
            <a:ext cx="2880360" cy="360"/>
          </a:xfrm>
          <a:prstGeom prst="line">
            <a:avLst/>
          </a:prstGeom>
          <a:ln>
            <a:solidFill>
              <a:schemeClr val="bg1">
                <a:lumMod val="65000"/>
              </a:schemeClr>
            </a:solidFill>
            <a:round/>
          </a:ln>
        </p:spPr>
        <p:style>
          <a:lnRef idx="3">
            <a:schemeClr val="dk1"/>
          </a:lnRef>
          <a:fillRef idx="0">
            <a:schemeClr val="dk1"/>
          </a:fillRef>
          <a:effectRef idx="2">
            <a:schemeClr val="dk1"/>
          </a:effectRef>
          <a:fontRef idx="minor"/>
        </p:style>
      </p:sp>
      <p:sp>
        <p:nvSpPr>
          <p:cNvPr id="91" name="Line 4"/>
          <p:cNvSpPr/>
          <p:nvPr/>
        </p:nvSpPr>
        <p:spPr>
          <a:xfrm>
            <a:off x="6732000" y="1268640"/>
            <a:ext cx="2412000" cy="360"/>
          </a:xfrm>
          <a:prstGeom prst="line">
            <a:avLst/>
          </a:prstGeom>
          <a:ln>
            <a:solidFill>
              <a:schemeClr val="tx2">
                <a:lumMod val="60000"/>
                <a:lumOff val="40000"/>
              </a:schemeClr>
            </a:solidFill>
            <a:round/>
          </a:ln>
        </p:spPr>
        <p:style>
          <a:lnRef idx="3">
            <a:schemeClr val="dk1"/>
          </a:lnRef>
          <a:fillRef idx="0">
            <a:schemeClr val="dk1"/>
          </a:fillRef>
          <a:effectRef idx="2">
            <a:schemeClr val="dk1"/>
          </a:effectRef>
          <a:fontRef idx="minor"/>
        </p:style>
      </p:sp>
      <p:sp>
        <p:nvSpPr>
          <p:cNvPr id="92" name="CustomShape 5"/>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sp>
      <p:sp>
        <p:nvSpPr>
          <p:cNvPr id="93" name="CustomShape 6"/>
          <p:cNvSpPr/>
          <p:nvPr/>
        </p:nvSpPr>
        <p:spPr>
          <a:xfrm>
            <a:off x="252900" y="1274305"/>
            <a:ext cx="8205840" cy="38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80" algn="just"/>
            <a:r>
              <a:rPr lang="fr-FR" b="1" spc="-1" dirty="0">
                <a:solidFill>
                  <a:srgbClr val="00B050"/>
                </a:solidFill>
                <a:uFill>
                  <a:solidFill>
                    <a:srgbClr val="FFFFFF"/>
                  </a:solidFill>
                </a:uFill>
                <a:latin typeface="Times New Roman" pitchFamily="18" charset="0"/>
                <a:cs typeface="Times New Roman" pitchFamily="18" charset="0"/>
              </a:rPr>
              <a:t>4. Les champs (les attributs):</a:t>
            </a:r>
            <a:endParaRPr lang="fr-FR" spc="-1" dirty="0">
              <a:solidFill>
                <a:srgbClr val="000000"/>
              </a:solidFill>
              <a:uFill>
                <a:solidFill>
                  <a:srgbClr val="FFFFFF"/>
                </a:solidFill>
              </a:uFill>
              <a:latin typeface="Times New Roman" pitchFamily="18" charset="0"/>
              <a:cs typeface="Times New Roman" pitchFamily="18" charset="0"/>
            </a:endParaRPr>
          </a:p>
          <a:p>
            <a:pPr marL="533400" indent="-285750" algn="just">
              <a:lnSpc>
                <a:spcPct val="150000"/>
              </a:lnSpc>
              <a:buBlip>
                <a:blip r:embed="rId3"/>
              </a:buBlip>
            </a:pPr>
            <a:r>
              <a:rPr lang="fr-FR" spc="-1" dirty="0">
                <a:solidFill>
                  <a:srgbClr val="000000"/>
                </a:solidFill>
                <a:uFill>
                  <a:solidFill>
                    <a:srgbClr val="FFFFFF"/>
                  </a:solidFill>
                </a:uFill>
                <a:latin typeface="Times New Roman" pitchFamily="18" charset="0"/>
                <a:cs typeface="Times New Roman" pitchFamily="18" charset="0"/>
              </a:rPr>
              <a:t>Les attributs définis ainsi sont appelés « attributs de classe » car ils sont liés à la classe, par opposition aux « attributs d'instance » dont la vie est liée à l'instance à laquelle ils sont rattachés. Les attributs de classe sont automatiquement reportés dans les instances de cette classe et deviennent des </a:t>
            </a:r>
            <a:r>
              <a:rPr lang="fr-FR" b="1" spc="-1" dirty="0">
                <a:solidFill>
                  <a:srgbClr val="000000"/>
                </a:solidFill>
                <a:uFill>
                  <a:solidFill>
                    <a:srgbClr val="FFFFFF"/>
                  </a:solidFill>
                </a:uFill>
                <a:latin typeface="Times New Roman" pitchFamily="18" charset="0"/>
                <a:cs typeface="Times New Roman" pitchFamily="18" charset="0"/>
              </a:rPr>
              <a:t>attributs d'instance</a:t>
            </a:r>
            <a:r>
              <a:rPr lang="fr-FR" spc="-1" dirty="0">
                <a:solidFill>
                  <a:srgbClr val="000000"/>
                </a:solidFill>
                <a:uFill>
                  <a:solidFill>
                    <a:srgbClr val="FFFFFF"/>
                  </a:solidFill>
                </a:uFill>
                <a:latin typeface="Times New Roman" pitchFamily="18" charset="0"/>
                <a:cs typeface="Times New Roman" pitchFamily="18" charset="0"/>
              </a:rPr>
              <a:t>:</a:t>
            </a:r>
          </a:p>
          <a:p>
            <a:pPr marL="1080">
              <a:lnSpc>
                <a:spcPct val="150000"/>
              </a:lnSpc>
            </a:pPr>
            <a:r>
              <a:rPr lang="fr-FR" dirty="0">
                <a:solidFill>
                  <a:srgbClr val="0033B3"/>
                </a:solidFill>
              </a:rPr>
              <a:t>class </a:t>
            </a:r>
            <a:r>
              <a:rPr lang="fr-FR" dirty="0">
                <a:solidFill>
                  <a:srgbClr val="000000"/>
                </a:solidFill>
              </a:rPr>
              <a:t>Cercle</a:t>
            </a:r>
            <a:r>
              <a:rPr lang="fr-FR" dirty="0"/>
              <a:t>:</a:t>
            </a:r>
            <a:br>
              <a:rPr lang="fr-FR" dirty="0"/>
            </a:br>
            <a:r>
              <a:rPr lang="fr-FR" dirty="0"/>
              <a:t>    </a:t>
            </a:r>
            <a:r>
              <a:rPr lang="fr-FR" dirty="0" err="1">
                <a:solidFill>
                  <a:srgbClr val="0033B3"/>
                </a:solidFill>
              </a:rPr>
              <a:t>pass</a:t>
            </a:r>
            <a:br>
              <a:rPr lang="fr-FR" dirty="0">
                <a:solidFill>
                  <a:srgbClr val="0033B3"/>
                </a:solidFill>
              </a:rPr>
            </a:br>
            <a:br>
              <a:rPr lang="fr-FR" dirty="0">
                <a:solidFill>
                  <a:srgbClr val="0033B3"/>
                </a:solidFill>
              </a:rPr>
            </a:br>
            <a:r>
              <a:rPr lang="fr-FR" dirty="0"/>
              <a:t>c1=Cercle()</a:t>
            </a:r>
            <a:br>
              <a:rPr lang="fr-FR" dirty="0"/>
            </a:br>
            <a:r>
              <a:rPr lang="fr-FR" dirty="0"/>
              <a:t>c1.rayon=</a:t>
            </a:r>
            <a:r>
              <a:rPr lang="fr-FR" dirty="0">
                <a:solidFill>
                  <a:srgbClr val="1750EB"/>
                </a:solidFill>
              </a:rPr>
              <a:t>2</a:t>
            </a:r>
            <a:br>
              <a:rPr lang="fr-FR" dirty="0">
                <a:solidFill>
                  <a:srgbClr val="1750EB"/>
                </a:solidFill>
              </a:rPr>
            </a:br>
            <a:r>
              <a:rPr lang="fr-FR" dirty="0" err="1">
                <a:solidFill>
                  <a:srgbClr val="000080"/>
                </a:solidFill>
              </a:rPr>
              <a:t>print</a:t>
            </a:r>
            <a:r>
              <a:rPr lang="fr-FR" dirty="0"/>
              <a:t>(c1.rayon) </a:t>
            </a:r>
            <a:r>
              <a:rPr lang="fr-FR" i="1" dirty="0">
                <a:solidFill>
                  <a:srgbClr val="8C8C8C"/>
                </a:solidFill>
              </a:rPr>
              <a:t>#2</a:t>
            </a:r>
            <a:br>
              <a:rPr lang="fr-FR" dirty="0"/>
            </a:br>
            <a:r>
              <a:rPr lang="fr-FR" dirty="0"/>
              <a:t>c2=Cercle()</a:t>
            </a:r>
            <a:br>
              <a:rPr lang="fr-FR" dirty="0"/>
            </a:br>
            <a:r>
              <a:rPr lang="fr-FR" dirty="0" err="1">
                <a:solidFill>
                  <a:srgbClr val="000080"/>
                </a:solidFill>
              </a:rPr>
              <a:t>print</a:t>
            </a:r>
            <a:r>
              <a:rPr lang="fr-FR" dirty="0"/>
              <a:t>(c2.rayon) </a:t>
            </a:r>
            <a:r>
              <a:rPr lang="fr-FR" i="1" dirty="0">
                <a:solidFill>
                  <a:srgbClr val="8C8C8C"/>
                </a:solidFill>
              </a:rPr>
              <a:t>#</a:t>
            </a:r>
            <a:r>
              <a:rPr lang="fr-FR" i="1" dirty="0" err="1">
                <a:solidFill>
                  <a:srgbClr val="8C8C8C"/>
                </a:solidFill>
              </a:rPr>
              <a:t>AttributeError</a:t>
            </a:r>
            <a:r>
              <a:rPr lang="fr-FR" i="1" dirty="0">
                <a:solidFill>
                  <a:srgbClr val="8C8C8C"/>
                </a:solidFill>
              </a:rPr>
              <a:t>: 'Cercle' </a:t>
            </a:r>
            <a:r>
              <a:rPr lang="fr-FR" i="1" dirty="0" err="1">
                <a:solidFill>
                  <a:srgbClr val="8C8C8C"/>
                </a:solidFill>
              </a:rPr>
              <a:t>object</a:t>
            </a:r>
            <a:r>
              <a:rPr lang="fr-FR" i="1" dirty="0">
                <a:solidFill>
                  <a:srgbClr val="8C8C8C"/>
                </a:solidFill>
              </a:rPr>
              <a:t> has no </a:t>
            </a:r>
            <a:r>
              <a:rPr lang="fr-FR" i="1" dirty="0" err="1">
                <a:solidFill>
                  <a:srgbClr val="8C8C8C"/>
                </a:solidFill>
              </a:rPr>
              <a:t>attribute</a:t>
            </a:r>
            <a:r>
              <a:rPr lang="fr-FR" i="1" dirty="0">
                <a:solidFill>
                  <a:srgbClr val="8C8C8C"/>
                </a:solidFill>
              </a:rPr>
              <a:t> 'rayon'</a:t>
            </a:r>
            <a:br>
              <a:rPr lang="fr-FR" i="1" dirty="0">
                <a:solidFill>
                  <a:srgbClr val="8C8C8C"/>
                </a:solidFill>
              </a:rPr>
            </a:br>
            <a:br>
              <a:rPr lang="fr-FR" i="1" dirty="0">
                <a:solidFill>
                  <a:srgbClr val="8C8C8C"/>
                </a:solidFill>
              </a:rPr>
            </a:br>
            <a:br>
              <a:rPr lang="fr-FR" dirty="0"/>
            </a:br>
            <a:br>
              <a:rPr lang="fr-FR" i="1" dirty="0">
                <a:solidFill>
                  <a:srgbClr val="8C8C8C"/>
                </a:solidFill>
              </a:rPr>
            </a:b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4"/>
              </a:buBlip>
            </a:pP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4"/>
              </a:buBlip>
            </a:pP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4"/>
              </a:buBlip>
            </a:pPr>
            <a:endParaRPr lang="fr-FR" spc="-1" dirty="0">
              <a:solidFill>
                <a:srgbClr val="000000"/>
              </a:solidFill>
              <a:uFill>
                <a:solidFill>
                  <a:srgbClr val="FFFFFF"/>
                </a:solidFill>
              </a:uFill>
              <a:latin typeface="Times New Roman" pitchFamily="18" charset="0"/>
              <a:cs typeface="Times New Roman" pitchFamily="18" charset="0"/>
            </a:endParaRPr>
          </a:p>
          <a:p>
            <a:pPr marL="1080" algn="just"/>
            <a:br>
              <a:rPr lang="fr-FR" spc="-1" dirty="0">
                <a:solidFill>
                  <a:srgbClr val="000000"/>
                </a:solidFill>
                <a:uFill>
                  <a:solidFill>
                    <a:srgbClr val="FFFFFF"/>
                  </a:solidFill>
                </a:uFill>
                <a:latin typeface="Times New Roman" pitchFamily="18" charset="0"/>
                <a:cs typeface="Times New Roman" pitchFamily="18" charset="0"/>
              </a:rPr>
            </a:b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4"/>
              </a:buBlip>
            </a:pPr>
            <a:endParaRPr lang="fr-FR" spc="-1" dirty="0">
              <a:solidFill>
                <a:srgbClr val="000000"/>
              </a:solidFill>
              <a:uFill>
                <a:solidFill>
                  <a:srgbClr val="FFFFFF"/>
                </a:solidFill>
              </a:uFill>
              <a:latin typeface="Times New Roman" pitchFamily="18" charset="0"/>
              <a:cs typeface="Times New Roman" pitchFamily="18" charset="0"/>
            </a:endParaRPr>
          </a:p>
        </p:txBody>
      </p:sp>
    </p:spTree>
    <p:extLst>
      <p:ext uri="{BB962C8B-B14F-4D97-AF65-F5344CB8AC3E}">
        <p14:creationId xmlns:p14="http://schemas.microsoft.com/office/powerpoint/2010/main" val="13329204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79640" y="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fr-FR" sz="4400" spc="-1" dirty="0">
                <a:solidFill>
                  <a:srgbClr val="0070C0"/>
                </a:solidFill>
                <a:uFill>
                  <a:solidFill>
                    <a:srgbClr val="FFFFFF"/>
                  </a:solidFill>
                </a:uFill>
                <a:latin typeface="Calibri"/>
              </a:rPr>
              <a:t>Déclarer une classe</a:t>
            </a:r>
          </a:p>
        </p:txBody>
      </p:sp>
      <p:sp>
        <p:nvSpPr>
          <p:cNvPr id="89" name="Line 2"/>
          <p:cNvSpPr/>
          <p:nvPr/>
        </p:nvSpPr>
        <p:spPr>
          <a:xfrm>
            <a:off x="0" y="1268640"/>
            <a:ext cx="2411640" cy="360"/>
          </a:xfrm>
          <a:prstGeom prst="line">
            <a:avLst/>
          </a:prstGeom>
          <a:ln>
            <a:solidFill>
              <a:srgbClr val="00B050"/>
            </a:solidFill>
            <a:round/>
          </a:ln>
        </p:spPr>
        <p:style>
          <a:lnRef idx="3">
            <a:schemeClr val="dk1"/>
          </a:lnRef>
          <a:fillRef idx="0">
            <a:schemeClr val="dk1"/>
          </a:fillRef>
          <a:effectRef idx="2">
            <a:schemeClr val="dk1"/>
          </a:effectRef>
          <a:fontRef idx="minor"/>
        </p:style>
      </p:sp>
      <p:sp>
        <p:nvSpPr>
          <p:cNvPr id="90" name="Line 3"/>
          <p:cNvSpPr/>
          <p:nvPr/>
        </p:nvSpPr>
        <p:spPr>
          <a:xfrm>
            <a:off x="2915640" y="1268640"/>
            <a:ext cx="2880360" cy="360"/>
          </a:xfrm>
          <a:prstGeom prst="line">
            <a:avLst/>
          </a:prstGeom>
          <a:ln>
            <a:solidFill>
              <a:schemeClr val="bg1">
                <a:lumMod val="65000"/>
              </a:schemeClr>
            </a:solidFill>
            <a:round/>
          </a:ln>
        </p:spPr>
        <p:style>
          <a:lnRef idx="3">
            <a:schemeClr val="dk1"/>
          </a:lnRef>
          <a:fillRef idx="0">
            <a:schemeClr val="dk1"/>
          </a:fillRef>
          <a:effectRef idx="2">
            <a:schemeClr val="dk1"/>
          </a:effectRef>
          <a:fontRef idx="minor"/>
        </p:style>
      </p:sp>
      <p:sp>
        <p:nvSpPr>
          <p:cNvPr id="91" name="Line 4"/>
          <p:cNvSpPr/>
          <p:nvPr/>
        </p:nvSpPr>
        <p:spPr>
          <a:xfrm>
            <a:off x="6732000" y="1268640"/>
            <a:ext cx="2412000" cy="360"/>
          </a:xfrm>
          <a:prstGeom prst="line">
            <a:avLst/>
          </a:prstGeom>
          <a:ln>
            <a:solidFill>
              <a:schemeClr val="tx2">
                <a:lumMod val="60000"/>
                <a:lumOff val="40000"/>
              </a:schemeClr>
            </a:solidFill>
            <a:round/>
          </a:ln>
        </p:spPr>
        <p:style>
          <a:lnRef idx="3">
            <a:schemeClr val="dk1"/>
          </a:lnRef>
          <a:fillRef idx="0">
            <a:schemeClr val="dk1"/>
          </a:fillRef>
          <a:effectRef idx="2">
            <a:schemeClr val="dk1"/>
          </a:effectRef>
          <a:fontRef idx="minor"/>
        </p:style>
      </p:sp>
      <p:sp>
        <p:nvSpPr>
          <p:cNvPr id="92" name="CustomShape 5"/>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sp>
      <p:sp>
        <p:nvSpPr>
          <p:cNvPr id="93" name="CustomShape 6"/>
          <p:cNvSpPr/>
          <p:nvPr/>
        </p:nvSpPr>
        <p:spPr>
          <a:xfrm>
            <a:off x="252900" y="1484784"/>
            <a:ext cx="8205840" cy="38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80" algn="just"/>
            <a:r>
              <a:rPr lang="fr-FR" b="1" spc="-1" dirty="0">
                <a:solidFill>
                  <a:srgbClr val="00B050"/>
                </a:solidFill>
                <a:uFill>
                  <a:solidFill>
                    <a:srgbClr val="FFFFFF"/>
                  </a:solidFill>
                </a:uFill>
                <a:latin typeface="Times New Roman" pitchFamily="18" charset="0"/>
                <a:cs typeface="Times New Roman" pitchFamily="18" charset="0"/>
              </a:rPr>
              <a:t>5. Les méthodes:</a:t>
            </a: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3"/>
              </a:buBlip>
            </a:pPr>
            <a:r>
              <a:rPr lang="fr-FR" spc="-1" dirty="0">
                <a:solidFill>
                  <a:srgbClr val="000000"/>
                </a:solidFill>
                <a:uFill>
                  <a:solidFill>
                    <a:srgbClr val="FFFFFF"/>
                  </a:solidFill>
                </a:uFill>
                <a:latin typeface="Times New Roman" pitchFamily="18" charset="0"/>
                <a:cs typeface="Times New Roman" pitchFamily="18" charset="0"/>
              </a:rPr>
              <a:t>Les méthodes sont des fonctions qui sont associées de manière explicite à une classe.</a:t>
            </a:r>
          </a:p>
          <a:p>
            <a:pPr marL="216000" indent="-214920" algn="just">
              <a:lnSpc>
                <a:spcPct val="150000"/>
              </a:lnSpc>
              <a:buBlip>
                <a:blip r:embed="rId3"/>
              </a:buBlip>
            </a:pPr>
            <a:r>
              <a:rPr lang="fr-FR" spc="-1" dirty="0">
                <a:solidFill>
                  <a:srgbClr val="000000"/>
                </a:solidFill>
                <a:uFill>
                  <a:solidFill>
                    <a:srgbClr val="FFFFFF"/>
                  </a:solidFill>
                </a:uFill>
                <a:latin typeface="Times New Roman" pitchFamily="18" charset="0"/>
                <a:cs typeface="Times New Roman" pitchFamily="18" charset="0"/>
              </a:rPr>
              <a:t> Elles ont comme particularité un accès privilégié aux attributs de la classe elle-même.</a:t>
            </a:r>
          </a:p>
          <a:p>
            <a:pPr marL="216000" indent="-214920" algn="just">
              <a:lnSpc>
                <a:spcPct val="150000"/>
              </a:lnSpc>
              <a:buBlip>
                <a:blip r:embed="rId3"/>
              </a:buBlip>
            </a:pPr>
            <a:r>
              <a:rPr lang="fr-FR" spc="-1" dirty="0">
                <a:solidFill>
                  <a:srgbClr val="000000"/>
                </a:solidFill>
                <a:uFill>
                  <a:solidFill>
                    <a:srgbClr val="FFFFFF"/>
                  </a:solidFill>
                </a:uFill>
                <a:latin typeface="Times New Roman" pitchFamily="18" charset="0"/>
                <a:cs typeface="Times New Roman" pitchFamily="18" charset="0"/>
              </a:rPr>
              <a:t>Les méthodes sont en fait des fonctions pour lesquelles la liste des paramètres contient obligatoirement un paramètre explicite qui est l’instance de la classe à laquelle cette méthode est associée. Ce paramètre est le moyen d’accéder aux données de la classe.</a:t>
            </a:r>
          </a:p>
          <a:p>
            <a:pPr marL="216000" indent="-214920" algn="just">
              <a:lnSpc>
                <a:spcPct val="150000"/>
              </a:lnSpc>
              <a:buBlip>
                <a:blip r:embed="rId3"/>
              </a:buBlip>
            </a:pPr>
            <a:r>
              <a:rPr lang="fr-FR" b="1" spc="-1" dirty="0">
                <a:solidFill>
                  <a:srgbClr val="000000"/>
                </a:solidFill>
                <a:uFill>
                  <a:solidFill>
                    <a:srgbClr val="FFFFFF"/>
                  </a:solidFill>
                </a:uFill>
                <a:latin typeface="Times New Roman" pitchFamily="18" charset="0"/>
                <a:cs typeface="Times New Roman" pitchFamily="18" charset="0"/>
              </a:rPr>
              <a:t>Syntaxe</a:t>
            </a:r>
            <a:r>
              <a:rPr lang="fr-FR" spc="-1" dirty="0">
                <a:solidFill>
                  <a:srgbClr val="000000"/>
                </a:solidFill>
                <a:uFill>
                  <a:solidFill>
                    <a:srgbClr val="FFFFFF"/>
                  </a:solidFill>
                </a:uFill>
                <a:latin typeface="Times New Roman" pitchFamily="18" charset="0"/>
                <a:cs typeface="Times New Roman" pitchFamily="18" charset="0"/>
              </a:rPr>
              <a:t>:</a:t>
            </a:r>
          </a:p>
          <a:p>
            <a:pPr marL="1080">
              <a:lnSpc>
                <a:spcPct val="150000"/>
              </a:lnSpc>
            </a:pPr>
            <a:r>
              <a:rPr lang="fr-FR" dirty="0">
                <a:solidFill>
                  <a:srgbClr val="0033B3"/>
                </a:solidFill>
              </a:rPr>
              <a:t>class </a:t>
            </a:r>
            <a:r>
              <a:rPr lang="fr-FR" dirty="0" err="1">
                <a:solidFill>
                  <a:srgbClr val="000000"/>
                </a:solidFill>
              </a:rPr>
              <a:t>nom_classe</a:t>
            </a:r>
            <a:r>
              <a:rPr lang="fr-FR" dirty="0">
                <a:solidFill>
                  <a:srgbClr val="000000"/>
                </a:solidFill>
              </a:rPr>
              <a:t> </a:t>
            </a:r>
            <a:r>
              <a:rPr lang="fr-FR" dirty="0"/>
              <a:t>:</a:t>
            </a:r>
            <a:br>
              <a:rPr lang="fr-FR" dirty="0"/>
            </a:br>
            <a:r>
              <a:rPr lang="fr-FR" dirty="0"/>
              <a:t>    </a:t>
            </a:r>
            <a:r>
              <a:rPr lang="fr-FR" dirty="0" err="1">
                <a:solidFill>
                  <a:srgbClr val="0033B3"/>
                </a:solidFill>
              </a:rPr>
              <a:t>def</a:t>
            </a:r>
            <a:r>
              <a:rPr lang="fr-FR" dirty="0">
                <a:solidFill>
                  <a:srgbClr val="0033B3"/>
                </a:solidFill>
              </a:rPr>
              <a:t> </a:t>
            </a:r>
            <a:r>
              <a:rPr lang="fr-FR" dirty="0" err="1">
                <a:solidFill>
                  <a:srgbClr val="000000"/>
                </a:solidFill>
              </a:rPr>
              <a:t>nom_methode</a:t>
            </a:r>
            <a:r>
              <a:rPr lang="fr-FR" dirty="0"/>
              <a:t>(</a:t>
            </a:r>
            <a:r>
              <a:rPr lang="fr-FR" dirty="0">
                <a:solidFill>
                  <a:srgbClr val="94558D"/>
                </a:solidFill>
              </a:rPr>
              <a:t>self</a:t>
            </a:r>
            <a:r>
              <a:rPr lang="fr-FR" dirty="0"/>
              <a:t>, param_1, ..., </a:t>
            </a:r>
            <a:r>
              <a:rPr lang="fr-FR" dirty="0" err="1"/>
              <a:t>param_n</a:t>
            </a:r>
            <a:r>
              <a:rPr lang="fr-FR" dirty="0"/>
              <a:t>):</a:t>
            </a:r>
            <a:br>
              <a:rPr lang="fr-FR" dirty="0"/>
            </a:br>
            <a:r>
              <a:rPr lang="fr-FR" dirty="0"/>
              <a:t>        </a:t>
            </a:r>
            <a:r>
              <a:rPr lang="fr-FR" i="1" dirty="0">
                <a:solidFill>
                  <a:srgbClr val="8C8C8C"/>
                </a:solidFill>
              </a:rPr>
              <a:t># corps de la méthode...</a:t>
            </a: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a:p>
            <a:pPr marL="1080" algn="just"/>
            <a:br>
              <a:rPr lang="fr-FR" spc="-1" dirty="0">
                <a:solidFill>
                  <a:srgbClr val="000000"/>
                </a:solidFill>
                <a:uFill>
                  <a:solidFill>
                    <a:srgbClr val="FFFFFF"/>
                  </a:solidFill>
                </a:uFill>
                <a:latin typeface="Times New Roman" pitchFamily="18" charset="0"/>
                <a:cs typeface="Times New Roman" pitchFamily="18" charset="0"/>
              </a:rPr>
            </a:b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p:txBody>
      </p:sp>
    </p:spTree>
    <p:extLst>
      <p:ext uri="{BB962C8B-B14F-4D97-AF65-F5344CB8AC3E}">
        <p14:creationId xmlns:p14="http://schemas.microsoft.com/office/powerpoint/2010/main" val="300787467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79640" y="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fr-FR" sz="4400" spc="-1" dirty="0">
                <a:solidFill>
                  <a:srgbClr val="0070C0"/>
                </a:solidFill>
                <a:uFill>
                  <a:solidFill>
                    <a:srgbClr val="FFFFFF"/>
                  </a:solidFill>
                </a:uFill>
                <a:latin typeface="Calibri"/>
              </a:rPr>
              <a:t>Déclarer une classe</a:t>
            </a:r>
          </a:p>
        </p:txBody>
      </p:sp>
      <p:sp>
        <p:nvSpPr>
          <p:cNvPr id="89" name="Line 2"/>
          <p:cNvSpPr/>
          <p:nvPr/>
        </p:nvSpPr>
        <p:spPr>
          <a:xfrm>
            <a:off x="0" y="1268640"/>
            <a:ext cx="2411640" cy="360"/>
          </a:xfrm>
          <a:prstGeom prst="line">
            <a:avLst/>
          </a:prstGeom>
          <a:ln>
            <a:solidFill>
              <a:srgbClr val="00B050"/>
            </a:solidFill>
            <a:round/>
          </a:ln>
        </p:spPr>
        <p:style>
          <a:lnRef idx="3">
            <a:schemeClr val="dk1"/>
          </a:lnRef>
          <a:fillRef idx="0">
            <a:schemeClr val="dk1"/>
          </a:fillRef>
          <a:effectRef idx="2">
            <a:schemeClr val="dk1"/>
          </a:effectRef>
          <a:fontRef idx="minor"/>
        </p:style>
      </p:sp>
      <p:sp>
        <p:nvSpPr>
          <p:cNvPr id="90" name="Line 3"/>
          <p:cNvSpPr/>
          <p:nvPr/>
        </p:nvSpPr>
        <p:spPr>
          <a:xfrm>
            <a:off x="2915640" y="1268640"/>
            <a:ext cx="2880360" cy="360"/>
          </a:xfrm>
          <a:prstGeom prst="line">
            <a:avLst/>
          </a:prstGeom>
          <a:ln>
            <a:solidFill>
              <a:schemeClr val="bg1">
                <a:lumMod val="65000"/>
              </a:schemeClr>
            </a:solidFill>
            <a:round/>
          </a:ln>
        </p:spPr>
        <p:style>
          <a:lnRef idx="3">
            <a:schemeClr val="dk1"/>
          </a:lnRef>
          <a:fillRef idx="0">
            <a:schemeClr val="dk1"/>
          </a:fillRef>
          <a:effectRef idx="2">
            <a:schemeClr val="dk1"/>
          </a:effectRef>
          <a:fontRef idx="minor"/>
        </p:style>
      </p:sp>
      <p:sp>
        <p:nvSpPr>
          <p:cNvPr id="91" name="Line 4"/>
          <p:cNvSpPr/>
          <p:nvPr/>
        </p:nvSpPr>
        <p:spPr>
          <a:xfrm>
            <a:off x="6732000" y="1268640"/>
            <a:ext cx="2412000" cy="360"/>
          </a:xfrm>
          <a:prstGeom prst="line">
            <a:avLst/>
          </a:prstGeom>
          <a:ln>
            <a:solidFill>
              <a:schemeClr val="tx2">
                <a:lumMod val="60000"/>
                <a:lumOff val="40000"/>
              </a:schemeClr>
            </a:solidFill>
            <a:round/>
          </a:ln>
        </p:spPr>
        <p:style>
          <a:lnRef idx="3">
            <a:schemeClr val="dk1"/>
          </a:lnRef>
          <a:fillRef idx="0">
            <a:schemeClr val="dk1"/>
          </a:fillRef>
          <a:effectRef idx="2">
            <a:schemeClr val="dk1"/>
          </a:effectRef>
          <a:fontRef idx="minor"/>
        </p:style>
      </p:sp>
      <p:sp>
        <p:nvSpPr>
          <p:cNvPr id="92" name="CustomShape 5"/>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sp>
      <p:sp>
        <p:nvSpPr>
          <p:cNvPr id="93" name="CustomShape 6"/>
          <p:cNvSpPr/>
          <p:nvPr/>
        </p:nvSpPr>
        <p:spPr>
          <a:xfrm>
            <a:off x="252900" y="1484784"/>
            <a:ext cx="8205840" cy="432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80" algn="just"/>
            <a:r>
              <a:rPr lang="fr-FR" b="1" spc="-1" dirty="0">
                <a:solidFill>
                  <a:srgbClr val="00B050"/>
                </a:solidFill>
                <a:uFill>
                  <a:solidFill>
                    <a:srgbClr val="FFFFFF"/>
                  </a:solidFill>
                </a:uFill>
                <a:latin typeface="Times New Roman" pitchFamily="18" charset="0"/>
                <a:cs typeface="Times New Roman" pitchFamily="18" charset="0"/>
              </a:rPr>
              <a:t>5. Les méthodes:</a:t>
            </a: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3"/>
              </a:buBlip>
            </a:pPr>
            <a:r>
              <a:rPr lang="fr-FR" spc="-1" dirty="0">
                <a:solidFill>
                  <a:srgbClr val="000000"/>
                </a:solidFill>
                <a:uFill>
                  <a:solidFill>
                    <a:srgbClr val="FFFFFF"/>
                  </a:solidFill>
                </a:uFill>
                <a:latin typeface="Times New Roman" pitchFamily="18" charset="0"/>
                <a:cs typeface="Times New Roman" pitchFamily="18" charset="0"/>
              </a:rPr>
              <a:t>A part le premier paramètre qui doit de préférence s’appeler self, la syntaxe de définition d’une méthode ressemble en tout point à celle d’une fonction. Le corps de la méthode est indenté par rapport à la déclaration de la méthode, elle-même indentée par rapport à la déclaration de la classe. </a:t>
            </a:r>
          </a:p>
          <a:p>
            <a:pPr marL="216000" indent="-214920" algn="just">
              <a:lnSpc>
                <a:spcPct val="150000"/>
              </a:lnSpc>
              <a:buBlip>
                <a:blip r:embed="rId3"/>
              </a:buBlip>
            </a:pPr>
            <a:r>
              <a:rPr lang="fr-FR" spc="-1" dirty="0">
                <a:solidFill>
                  <a:srgbClr val="000000"/>
                </a:solidFill>
                <a:uFill>
                  <a:solidFill>
                    <a:srgbClr val="FFFFFF"/>
                  </a:solidFill>
                </a:uFill>
                <a:latin typeface="Times New Roman" pitchFamily="18" charset="0"/>
                <a:cs typeface="Times New Roman" pitchFamily="18" charset="0"/>
              </a:rPr>
              <a:t>Comme une fonction, une méthode suppose que les arguments qu’elle reçoit existe, y compris </a:t>
            </a:r>
            <a:r>
              <a:rPr lang="fr-FR" b="1" spc="-1" dirty="0">
                <a:solidFill>
                  <a:srgbClr val="000000"/>
                </a:solidFill>
                <a:uFill>
                  <a:solidFill>
                    <a:srgbClr val="FFFFFF"/>
                  </a:solidFill>
                </a:uFill>
                <a:latin typeface="Times New Roman" pitchFamily="18" charset="0"/>
                <a:cs typeface="Times New Roman" pitchFamily="18" charset="0"/>
              </a:rPr>
              <a:t>self</a:t>
            </a:r>
            <a:r>
              <a:rPr lang="fr-FR" spc="-1" dirty="0">
                <a:solidFill>
                  <a:srgbClr val="000000"/>
                </a:solidFill>
                <a:uFill>
                  <a:solidFill>
                    <a:srgbClr val="FFFFFF"/>
                  </a:solidFill>
                </a:uFill>
                <a:latin typeface="Times New Roman" pitchFamily="18" charset="0"/>
                <a:cs typeface="Times New Roman" pitchFamily="18" charset="0"/>
              </a:rPr>
              <a:t>. On écrit la méthode en supposant qu’un objet existe qu’on nomme self. L’appel à cette méthode obéit à la syntaxe qui suit :</a:t>
            </a:r>
          </a:p>
          <a:p>
            <a:pPr marL="1080">
              <a:lnSpc>
                <a:spcPct val="150000"/>
              </a:lnSpc>
            </a:pPr>
            <a:r>
              <a:rPr lang="fr-FR" dirty="0"/>
              <a:t>cl = </a:t>
            </a:r>
            <a:r>
              <a:rPr lang="fr-FR" dirty="0" err="1"/>
              <a:t>nom_classe</a:t>
            </a:r>
            <a:r>
              <a:rPr lang="fr-FR" dirty="0"/>
              <a:t>()    </a:t>
            </a:r>
            <a:r>
              <a:rPr lang="fr-FR" i="1" dirty="0">
                <a:solidFill>
                  <a:srgbClr val="8C8C8C"/>
                </a:solidFill>
              </a:rPr>
              <a:t># variable de type </a:t>
            </a:r>
            <a:r>
              <a:rPr lang="fr-FR" i="1" dirty="0" err="1">
                <a:solidFill>
                  <a:srgbClr val="8C8C8C"/>
                </a:solidFill>
              </a:rPr>
              <a:t>nom_classe</a:t>
            </a:r>
            <a:br>
              <a:rPr lang="fr-FR" i="1" dirty="0">
                <a:solidFill>
                  <a:srgbClr val="8C8C8C"/>
                </a:solidFill>
              </a:rPr>
            </a:br>
            <a:r>
              <a:rPr lang="fr-FR" dirty="0" err="1"/>
              <a:t>cl.nom_methode</a:t>
            </a:r>
            <a:r>
              <a:rPr lang="fr-FR" dirty="0"/>
              <a:t> (valeur_1, ..., </a:t>
            </a:r>
            <a:r>
              <a:rPr lang="fr-FR" dirty="0" err="1"/>
              <a:t>valeur_n</a:t>
            </a:r>
            <a:r>
              <a:rPr lang="fr-FR" dirty="0"/>
              <a:t>)</a:t>
            </a:r>
          </a:p>
          <a:p>
            <a:pPr marL="216000" indent="-214920" algn="just">
              <a:lnSpc>
                <a:spcPct val="150000"/>
              </a:lnSpc>
              <a:buBlip>
                <a:blip r:embed="rId3"/>
              </a:buBlip>
            </a:pPr>
            <a:r>
              <a:rPr lang="fr-FR" spc="-1" dirty="0">
                <a:solidFill>
                  <a:srgbClr val="000000"/>
                </a:solidFill>
                <a:uFill>
                  <a:solidFill>
                    <a:srgbClr val="FFFFFF"/>
                  </a:solidFill>
                </a:uFill>
                <a:latin typeface="Times New Roman" pitchFamily="18" charset="0"/>
                <a:cs typeface="Times New Roman" pitchFamily="18" charset="0"/>
              </a:rPr>
              <a:t>L’appel d’une méthode nécessite tout d’abord la création d’une variable. Une fois cette variable créée, il suffit d’ajouter le symbole « . » pour exécuter la méthode. Le paramètre self est ici implicitement remplacé par cl lors de l’appel.</a:t>
            </a:r>
          </a:p>
          <a:p>
            <a:br>
              <a:rPr lang="fr-FR" dirty="0"/>
            </a:b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a:p>
            <a:pPr marL="1080" algn="just"/>
            <a:br>
              <a:rPr lang="fr-FR" spc="-1" dirty="0">
                <a:solidFill>
                  <a:srgbClr val="000000"/>
                </a:solidFill>
                <a:uFill>
                  <a:solidFill>
                    <a:srgbClr val="FFFFFF"/>
                  </a:solidFill>
                </a:uFill>
                <a:latin typeface="Times New Roman" pitchFamily="18" charset="0"/>
                <a:cs typeface="Times New Roman" pitchFamily="18" charset="0"/>
              </a:rPr>
            </a:b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p:txBody>
      </p:sp>
    </p:spTree>
    <p:extLst>
      <p:ext uri="{BB962C8B-B14F-4D97-AF65-F5344CB8AC3E}">
        <p14:creationId xmlns:p14="http://schemas.microsoft.com/office/powerpoint/2010/main" val="6058803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79640" y="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fr-FR" sz="4400" spc="-1" dirty="0">
                <a:solidFill>
                  <a:srgbClr val="0070C0"/>
                </a:solidFill>
                <a:uFill>
                  <a:solidFill>
                    <a:srgbClr val="FFFFFF"/>
                  </a:solidFill>
                </a:uFill>
                <a:latin typeface="Calibri"/>
              </a:rPr>
              <a:t>Déclarer une classe</a:t>
            </a:r>
          </a:p>
        </p:txBody>
      </p:sp>
      <p:sp>
        <p:nvSpPr>
          <p:cNvPr id="89" name="Line 2"/>
          <p:cNvSpPr/>
          <p:nvPr/>
        </p:nvSpPr>
        <p:spPr>
          <a:xfrm>
            <a:off x="0" y="1268640"/>
            <a:ext cx="2411640" cy="360"/>
          </a:xfrm>
          <a:prstGeom prst="line">
            <a:avLst/>
          </a:prstGeom>
          <a:ln>
            <a:solidFill>
              <a:srgbClr val="00B050"/>
            </a:solidFill>
            <a:round/>
          </a:ln>
        </p:spPr>
        <p:style>
          <a:lnRef idx="3">
            <a:schemeClr val="dk1"/>
          </a:lnRef>
          <a:fillRef idx="0">
            <a:schemeClr val="dk1"/>
          </a:fillRef>
          <a:effectRef idx="2">
            <a:schemeClr val="dk1"/>
          </a:effectRef>
          <a:fontRef idx="minor"/>
        </p:style>
      </p:sp>
      <p:sp>
        <p:nvSpPr>
          <p:cNvPr id="90" name="Line 3"/>
          <p:cNvSpPr/>
          <p:nvPr/>
        </p:nvSpPr>
        <p:spPr>
          <a:xfrm>
            <a:off x="2915640" y="1268640"/>
            <a:ext cx="2880360" cy="360"/>
          </a:xfrm>
          <a:prstGeom prst="line">
            <a:avLst/>
          </a:prstGeom>
          <a:ln>
            <a:solidFill>
              <a:schemeClr val="bg1">
                <a:lumMod val="65000"/>
              </a:schemeClr>
            </a:solidFill>
            <a:round/>
          </a:ln>
        </p:spPr>
        <p:style>
          <a:lnRef idx="3">
            <a:schemeClr val="dk1"/>
          </a:lnRef>
          <a:fillRef idx="0">
            <a:schemeClr val="dk1"/>
          </a:fillRef>
          <a:effectRef idx="2">
            <a:schemeClr val="dk1"/>
          </a:effectRef>
          <a:fontRef idx="minor"/>
        </p:style>
      </p:sp>
      <p:sp>
        <p:nvSpPr>
          <p:cNvPr id="91" name="Line 4"/>
          <p:cNvSpPr/>
          <p:nvPr/>
        </p:nvSpPr>
        <p:spPr>
          <a:xfrm>
            <a:off x="6732000" y="1268640"/>
            <a:ext cx="2412000" cy="360"/>
          </a:xfrm>
          <a:prstGeom prst="line">
            <a:avLst/>
          </a:prstGeom>
          <a:ln>
            <a:solidFill>
              <a:schemeClr val="tx2">
                <a:lumMod val="60000"/>
                <a:lumOff val="40000"/>
              </a:schemeClr>
            </a:solidFill>
            <a:round/>
          </a:ln>
        </p:spPr>
        <p:style>
          <a:lnRef idx="3">
            <a:schemeClr val="dk1"/>
          </a:lnRef>
          <a:fillRef idx="0">
            <a:schemeClr val="dk1"/>
          </a:fillRef>
          <a:effectRef idx="2">
            <a:schemeClr val="dk1"/>
          </a:effectRef>
          <a:fontRef idx="minor"/>
        </p:style>
      </p:sp>
      <p:sp>
        <p:nvSpPr>
          <p:cNvPr id="92" name="CustomShape 5"/>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sp>
      <p:sp>
        <p:nvSpPr>
          <p:cNvPr id="93" name="CustomShape 6"/>
          <p:cNvSpPr/>
          <p:nvPr/>
        </p:nvSpPr>
        <p:spPr>
          <a:xfrm>
            <a:off x="9296" y="1484784"/>
            <a:ext cx="5975284" cy="460851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80"/>
            <a:r>
              <a:rPr lang="fr-FR" b="1" spc="-1" dirty="0">
                <a:solidFill>
                  <a:srgbClr val="00B050"/>
                </a:solidFill>
                <a:uFill>
                  <a:solidFill>
                    <a:srgbClr val="FFFFFF"/>
                  </a:solidFill>
                </a:uFill>
                <a:latin typeface="Times New Roman" pitchFamily="18" charset="0"/>
                <a:cs typeface="Times New Roman" pitchFamily="18" charset="0"/>
              </a:rPr>
              <a:t>6. Exemple:</a:t>
            </a:r>
            <a:endParaRPr lang="fr-FR" spc="-1" dirty="0">
              <a:solidFill>
                <a:srgbClr val="000000"/>
              </a:solidFill>
              <a:uFill>
                <a:solidFill>
                  <a:srgbClr val="FFFFFF"/>
                </a:solidFill>
              </a:uFill>
              <a:latin typeface="Times New Roman" pitchFamily="18" charset="0"/>
              <a:cs typeface="Times New Roman" pitchFamily="18" charset="0"/>
            </a:endParaRPr>
          </a:p>
          <a:p>
            <a:pPr marL="1080"/>
            <a:r>
              <a:rPr lang="fr-FR" i="1" dirty="0">
                <a:solidFill>
                  <a:srgbClr val="8C8C8C"/>
                </a:solidFill>
              </a:rPr>
              <a:t>#déclaration de la classe</a:t>
            </a:r>
            <a:br>
              <a:rPr lang="fr-FR" i="1" dirty="0">
                <a:solidFill>
                  <a:srgbClr val="8C8C8C"/>
                </a:solidFill>
              </a:rPr>
            </a:br>
            <a:r>
              <a:rPr lang="fr-FR" dirty="0">
                <a:solidFill>
                  <a:srgbClr val="0033B3"/>
                </a:solidFill>
              </a:rPr>
              <a:t>class </a:t>
            </a:r>
            <a:r>
              <a:rPr lang="fr-FR" dirty="0">
                <a:solidFill>
                  <a:srgbClr val="000000"/>
                </a:solidFill>
              </a:rPr>
              <a:t>Personne</a:t>
            </a:r>
            <a:r>
              <a:rPr lang="fr-FR" dirty="0"/>
              <a:t>:</a:t>
            </a:r>
            <a:br>
              <a:rPr lang="fr-FR" dirty="0"/>
            </a:br>
            <a:r>
              <a:rPr lang="fr-FR" dirty="0"/>
              <a:t>    </a:t>
            </a:r>
            <a:r>
              <a:rPr lang="fr-FR" i="1" dirty="0">
                <a:solidFill>
                  <a:srgbClr val="8C8C8C"/>
                </a:solidFill>
              </a:rPr>
              <a:t>#déclaration des attributs</a:t>
            </a:r>
            <a:br>
              <a:rPr lang="fr-FR" i="1" dirty="0">
                <a:solidFill>
                  <a:srgbClr val="8C8C8C"/>
                </a:solidFill>
              </a:rPr>
            </a:br>
            <a:r>
              <a:rPr lang="fr-FR" i="1" dirty="0">
                <a:solidFill>
                  <a:srgbClr val="8C8C8C"/>
                </a:solidFill>
              </a:rPr>
              <a:t>    </a:t>
            </a:r>
            <a:r>
              <a:rPr lang="fr-FR" dirty="0"/>
              <a:t>nom=</a:t>
            </a:r>
            <a:r>
              <a:rPr lang="fr-FR" b="1" dirty="0">
                <a:solidFill>
                  <a:srgbClr val="008080"/>
                </a:solidFill>
              </a:rPr>
              <a:t>"</a:t>
            </a:r>
            <a:r>
              <a:rPr lang="fr-FR" b="1" dirty="0" err="1">
                <a:solidFill>
                  <a:srgbClr val="008080"/>
                </a:solidFill>
              </a:rPr>
              <a:t>Allali</a:t>
            </a:r>
            <a:r>
              <a:rPr lang="fr-FR" b="1" dirty="0">
                <a:solidFill>
                  <a:srgbClr val="008080"/>
                </a:solidFill>
              </a:rPr>
              <a:t>"</a:t>
            </a:r>
            <a:br>
              <a:rPr lang="fr-FR" b="1" dirty="0">
                <a:solidFill>
                  <a:srgbClr val="008080"/>
                </a:solidFill>
              </a:rPr>
            </a:br>
            <a:r>
              <a:rPr lang="fr-FR" b="1" dirty="0">
                <a:solidFill>
                  <a:srgbClr val="008080"/>
                </a:solidFill>
              </a:rPr>
              <a:t>    </a:t>
            </a:r>
            <a:r>
              <a:rPr lang="fr-FR" dirty="0" err="1"/>
              <a:t>prenom</a:t>
            </a:r>
            <a:r>
              <a:rPr lang="fr-FR" dirty="0"/>
              <a:t>=</a:t>
            </a:r>
            <a:r>
              <a:rPr lang="fr-FR" b="1" dirty="0">
                <a:solidFill>
                  <a:srgbClr val="008080"/>
                </a:solidFill>
              </a:rPr>
              <a:t>"Ahmed"</a:t>
            </a:r>
            <a:br>
              <a:rPr lang="fr-FR" b="1" dirty="0">
                <a:solidFill>
                  <a:srgbClr val="008080"/>
                </a:solidFill>
              </a:rPr>
            </a:br>
            <a:r>
              <a:rPr lang="fr-FR" b="1" dirty="0">
                <a:solidFill>
                  <a:srgbClr val="008080"/>
                </a:solidFill>
              </a:rPr>
              <a:t>    </a:t>
            </a:r>
            <a:r>
              <a:rPr lang="fr-FR" dirty="0" err="1"/>
              <a:t>age</a:t>
            </a:r>
            <a:r>
              <a:rPr lang="fr-FR" dirty="0"/>
              <a:t>=</a:t>
            </a:r>
            <a:r>
              <a:rPr lang="fr-FR" dirty="0">
                <a:solidFill>
                  <a:srgbClr val="1750EB"/>
                </a:solidFill>
              </a:rPr>
              <a:t>20</a:t>
            </a:r>
            <a:br>
              <a:rPr lang="fr-FR" dirty="0">
                <a:solidFill>
                  <a:srgbClr val="1750EB"/>
                </a:solidFill>
              </a:rPr>
            </a:br>
            <a:r>
              <a:rPr lang="fr-FR" dirty="0">
                <a:solidFill>
                  <a:srgbClr val="1750EB"/>
                </a:solidFill>
              </a:rPr>
              <a:t>    </a:t>
            </a:r>
            <a:r>
              <a:rPr lang="fr-FR" dirty="0" err="1"/>
              <a:t>estMarie</a:t>
            </a:r>
            <a:r>
              <a:rPr lang="fr-FR" dirty="0"/>
              <a:t>=</a:t>
            </a:r>
            <a:r>
              <a:rPr lang="fr-FR" dirty="0">
                <a:solidFill>
                  <a:srgbClr val="0033B3"/>
                </a:solidFill>
              </a:rPr>
              <a:t>False</a:t>
            </a:r>
            <a:br>
              <a:rPr lang="fr-FR" dirty="0">
                <a:solidFill>
                  <a:srgbClr val="0033B3"/>
                </a:solidFill>
              </a:rPr>
            </a:br>
            <a:r>
              <a:rPr lang="fr-FR" dirty="0">
                <a:solidFill>
                  <a:srgbClr val="0033B3"/>
                </a:solidFill>
              </a:rPr>
              <a:t>    </a:t>
            </a:r>
            <a:r>
              <a:rPr lang="fr-FR" i="1" dirty="0">
                <a:solidFill>
                  <a:srgbClr val="8C8C8C"/>
                </a:solidFill>
              </a:rPr>
              <a:t>#déclaration des méthodes</a:t>
            </a:r>
            <a:br>
              <a:rPr lang="fr-FR" i="1" dirty="0">
                <a:solidFill>
                  <a:srgbClr val="8C8C8C"/>
                </a:solidFill>
              </a:rPr>
            </a:br>
            <a:r>
              <a:rPr lang="fr-FR" i="1" dirty="0">
                <a:solidFill>
                  <a:srgbClr val="8C8C8C"/>
                </a:solidFill>
              </a:rPr>
              <a:t>    </a:t>
            </a:r>
            <a:r>
              <a:rPr lang="fr-FR" dirty="0" err="1">
                <a:solidFill>
                  <a:srgbClr val="0033B3"/>
                </a:solidFill>
              </a:rPr>
              <a:t>def</a:t>
            </a:r>
            <a:r>
              <a:rPr lang="fr-FR" dirty="0">
                <a:solidFill>
                  <a:srgbClr val="0033B3"/>
                </a:solidFill>
              </a:rPr>
              <a:t> </a:t>
            </a:r>
            <a:r>
              <a:rPr lang="fr-FR" dirty="0" err="1">
                <a:solidFill>
                  <a:srgbClr val="000000"/>
                </a:solidFill>
              </a:rPr>
              <a:t>bienVenue</a:t>
            </a:r>
            <a:r>
              <a:rPr lang="fr-FR" dirty="0"/>
              <a:t>(</a:t>
            </a:r>
            <a:r>
              <a:rPr lang="fr-FR" dirty="0">
                <a:solidFill>
                  <a:srgbClr val="94558D"/>
                </a:solidFill>
              </a:rPr>
              <a:t>self</a:t>
            </a:r>
            <a:r>
              <a:rPr lang="fr-FR" dirty="0"/>
              <a:t>):</a:t>
            </a:r>
            <a:br>
              <a:rPr lang="fr-FR" dirty="0"/>
            </a:br>
            <a:r>
              <a:rPr lang="fr-FR" dirty="0"/>
              <a:t>        </a:t>
            </a:r>
            <a:r>
              <a:rPr lang="fr-FR" dirty="0" err="1">
                <a:solidFill>
                  <a:srgbClr val="000080"/>
                </a:solidFill>
              </a:rPr>
              <a:t>print</a:t>
            </a:r>
            <a:r>
              <a:rPr lang="fr-FR" dirty="0"/>
              <a:t>(</a:t>
            </a:r>
            <a:r>
              <a:rPr lang="fr-FR" b="1" dirty="0">
                <a:solidFill>
                  <a:srgbClr val="008080"/>
                </a:solidFill>
              </a:rPr>
              <a:t>"Bonjour"</a:t>
            </a:r>
            <a:r>
              <a:rPr lang="fr-FR" dirty="0"/>
              <a:t>)</a:t>
            </a:r>
            <a:br>
              <a:rPr lang="fr-FR" dirty="0"/>
            </a:br>
            <a:r>
              <a:rPr lang="fr-FR" dirty="0"/>
              <a:t>    </a:t>
            </a:r>
            <a:r>
              <a:rPr lang="fr-FR" dirty="0" err="1">
                <a:solidFill>
                  <a:srgbClr val="0033B3"/>
                </a:solidFill>
              </a:rPr>
              <a:t>def</a:t>
            </a:r>
            <a:r>
              <a:rPr lang="fr-FR" dirty="0">
                <a:solidFill>
                  <a:srgbClr val="0033B3"/>
                </a:solidFill>
              </a:rPr>
              <a:t> </a:t>
            </a:r>
            <a:r>
              <a:rPr lang="fr-FR" dirty="0" err="1">
                <a:solidFill>
                  <a:srgbClr val="000000"/>
                </a:solidFill>
              </a:rPr>
              <a:t>nomComplet</a:t>
            </a:r>
            <a:r>
              <a:rPr lang="fr-FR" dirty="0"/>
              <a:t>(</a:t>
            </a:r>
            <a:r>
              <a:rPr lang="fr-FR" dirty="0">
                <a:solidFill>
                  <a:srgbClr val="94558D"/>
                </a:solidFill>
              </a:rPr>
              <a:t>self</a:t>
            </a:r>
            <a:r>
              <a:rPr lang="fr-FR" dirty="0"/>
              <a:t>):</a:t>
            </a:r>
            <a:br>
              <a:rPr lang="fr-FR" dirty="0"/>
            </a:br>
            <a:r>
              <a:rPr lang="fr-FR" dirty="0"/>
              <a:t>        </a:t>
            </a:r>
            <a:r>
              <a:rPr lang="fr-FR" dirty="0">
                <a:solidFill>
                  <a:srgbClr val="0033B3"/>
                </a:solidFill>
              </a:rPr>
              <a:t>return </a:t>
            </a:r>
            <a:r>
              <a:rPr lang="fr-FR" b="1" dirty="0">
                <a:solidFill>
                  <a:srgbClr val="008080"/>
                </a:solidFill>
              </a:rPr>
              <a:t>"Nom Complet:"</a:t>
            </a:r>
            <a:r>
              <a:rPr lang="fr-FR" dirty="0"/>
              <a:t>+</a:t>
            </a:r>
            <a:r>
              <a:rPr lang="fr-FR" dirty="0" err="1">
                <a:solidFill>
                  <a:srgbClr val="94558D"/>
                </a:solidFill>
              </a:rPr>
              <a:t>self</a:t>
            </a:r>
            <a:r>
              <a:rPr lang="fr-FR" dirty="0" err="1"/>
              <a:t>.nom</a:t>
            </a:r>
            <a:r>
              <a:rPr lang="fr-FR" dirty="0"/>
              <a:t> +</a:t>
            </a:r>
            <a:r>
              <a:rPr lang="fr-FR" b="1" dirty="0">
                <a:solidFill>
                  <a:srgbClr val="008080"/>
                </a:solidFill>
              </a:rPr>
              <a:t>" "</a:t>
            </a:r>
            <a:r>
              <a:rPr lang="fr-FR" dirty="0"/>
              <a:t>+</a:t>
            </a:r>
            <a:r>
              <a:rPr lang="fr-FR" dirty="0" err="1">
                <a:solidFill>
                  <a:srgbClr val="94558D"/>
                </a:solidFill>
              </a:rPr>
              <a:t>self</a:t>
            </a:r>
            <a:r>
              <a:rPr lang="fr-FR" dirty="0" err="1"/>
              <a:t>.prenom</a:t>
            </a:r>
            <a:br>
              <a:rPr lang="fr-FR" dirty="0"/>
            </a:br>
            <a:r>
              <a:rPr lang="fr-FR" dirty="0"/>
              <a:t>    </a:t>
            </a:r>
            <a:r>
              <a:rPr lang="fr-FR" dirty="0" err="1">
                <a:solidFill>
                  <a:srgbClr val="0033B3"/>
                </a:solidFill>
              </a:rPr>
              <a:t>def</a:t>
            </a:r>
            <a:r>
              <a:rPr lang="fr-FR" dirty="0">
                <a:solidFill>
                  <a:srgbClr val="0033B3"/>
                </a:solidFill>
              </a:rPr>
              <a:t> </a:t>
            </a:r>
            <a:r>
              <a:rPr lang="fr-FR" dirty="0" err="1">
                <a:solidFill>
                  <a:srgbClr val="000000"/>
                </a:solidFill>
              </a:rPr>
              <a:t>anneeNaissance</a:t>
            </a:r>
            <a:r>
              <a:rPr lang="fr-FR" dirty="0"/>
              <a:t>(</a:t>
            </a:r>
            <a:r>
              <a:rPr lang="fr-FR" dirty="0" err="1">
                <a:solidFill>
                  <a:srgbClr val="94558D"/>
                </a:solidFill>
              </a:rPr>
              <a:t>self</a:t>
            </a:r>
            <a:r>
              <a:rPr lang="fr-FR" dirty="0" err="1"/>
              <a:t>,anneeActuelle</a:t>
            </a:r>
            <a:r>
              <a:rPr lang="fr-FR" dirty="0"/>
              <a:t>):</a:t>
            </a:r>
            <a:br>
              <a:rPr lang="fr-FR" dirty="0"/>
            </a:br>
            <a:r>
              <a:rPr lang="fr-FR" dirty="0"/>
              <a:t>        </a:t>
            </a:r>
            <a:r>
              <a:rPr lang="fr-FR" dirty="0">
                <a:solidFill>
                  <a:srgbClr val="0033B3"/>
                </a:solidFill>
              </a:rPr>
              <a:t>return </a:t>
            </a:r>
            <a:r>
              <a:rPr lang="fr-FR" dirty="0" err="1"/>
              <a:t>anneeActuelle-</a:t>
            </a:r>
            <a:r>
              <a:rPr lang="fr-FR" dirty="0" err="1">
                <a:solidFill>
                  <a:srgbClr val="94558D"/>
                </a:solidFill>
              </a:rPr>
              <a:t>self</a:t>
            </a:r>
            <a:r>
              <a:rPr lang="fr-FR" dirty="0" err="1"/>
              <a:t>.age</a:t>
            </a:r>
            <a:endParaRPr lang="fr-FR" spc="-1" dirty="0">
              <a:solidFill>
                <a:srgbClr val="000000"/>
              </a:solidFill>
              <a:uFill>
                <a:solidFill>
                  <a:srgbClr val="FFFFFF"/>
                </a:solidFill>
              </a:uFill>
              <a:latin typeface="Times New Roman" pitchFamily="18" charset="0"/>
              <a:cs typeface="Times New Roman" pitchFamily="18" charset="0"/>
            </a:endParaRPr>
          </a:p>
          <a:p>
            <a:pPr marL="1080" algn="just"/>
            <a:br>
              <a:rPr lang="fr-FR" spc="-1" dirty="0">
                <a:solidFill>
                  <a:srgbClr val="000000"/>
                </a:solidFill>
                <a:uFill>
                  <a:solidFill>
                    <a:srgbClr val="FFFFFF"/>
                  </a:solidFill>
                </a:uFill>
                <a:latin typeface="Times New Roman" pitchFamily="18" charset="0"/>
                <a:cs typeface="Times New Roman" pitchFamily="18" charset="0"/>
              </a:rPr>
            </a:b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p:txBody>
      </p:sp>
      <p:cxnSp>
        <p:nvCxnSpPr>
          <p:cNvPr id="9" name="Connecteur droit 8"/>
          <p:cNvCxnSpPr/>
          <p:nvPr/>
        </p:nvCxnSpPr>
        <p:spPr>
          <a:xfrm>
            <a:off x="5724128" y="1700808"/>
            <a:ext cx="0" cy="2808312"/>
          </a:xfrm>
          <a:prstGeom prst="line">
            <a:avLst/>
          </a:prstGeom>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5977417" y="1484784"/>
            <a:ext cx="2775928" cy="3139321"/>
          </a:xfrm>
          <a:prstGeom prst="rect">
            <a:avLst/>
          </a:prstGeom>
          <a:noFill/>
        </p:spPr>
        <p:txBody>
          <a:bodyPr wrap="square" rtlCol="0">
            <a:spAutoFit/>
          </a:bodyPr>
          <a:lstStyle/>
          <a:p>
            <a:r>
              <a:rPr lang="fr-FR" i="1" dirty="0">
                <a:solidFill>
                  <a:srgbClr val="8C8C8C"/>
                </a:solidFill>
              </a:rPr>
              <a:t>#création des objets</a:t>
            </a:r>
            <a:br>
              <a:rPr lang="fr-FR" i="1" dirty="0">
                <a:solidFill>
                  <a:srgbClr val="8C8C8C"/>
                </a:solidFill>
              </a:rPr>
            </a:br>
            <a:r>
              <a:rPr lang="fr-FR" dirty="0"/>
              <a:t>p1=Personne()</a:t>
            </a:r>
            <a:br>
              <a:rPr lang="fr-FR" dirty="0"/>
            </a:br>
            <a:r>
              <a:rPr lang="fr-FR" dirty="0" err="1">
                <a:solidFill>
                  <a:srgbClr val="000080"/>
                </a:solidFill>
              </a:rPr>
              <a:t>print</a:t>
            </a:r>
            <a:r>
              <a:rPr lang="fr-FR" dirty="0"/>
              <a:t>(p1.nom)</a:t>
            </a:r>
            <a:br>
              <a:rPr lang="fr-FR" dirty="0"/>
            </a:br>
            <a:r>
              <a:rPr lang="fr-FR" dirty="0"/>
              <a:t>p1.nom=</a:t>
            </a:r>
            <a:r>
              <a:rPr lang="fr-FR" b="1" dirty="0">
                <a:solidFill>
                  <a:srgbClr val="008080"/>
                </a:solidFill>
              </a:rPr>
              <a:t>"Kadiri"</a:t>
            </a:r>
            <a:br>
              <a:rPr lang="fr-FR" b="1" dirty="0">
                <a:solidFill>
                  <a:srgbClr val="008080"/>
                </a:solidFill>
              </a:rPr>
            </a:br>
            <a:r>
              <a:rPr lang="fr-FR" dirty="0"/>
              <a:t>p1.bienVenue()</a:t>
            </a:r>
            <a:br>
              <a:rPr lang="fr-FR" dirty="0"/>
            </a:br>
            <a:r>
              <a:rPr lang="fr-FR" dirty="0" err="1"/>
              <a:t>nomC</a:t>
            </a:r>
            <a:r>
              <a:rPr lang="fr-FR" dirty="0"/>
              <a:t>=p1.nomComplet()</a:t>
            </a:r>
            <a:br>
              <a:rPr lang="fr-FR" dirty="0"/>
            </a:br>
            <a:r>
              <a:rPr lang="fr-FR" dirty="0" err="1">
                <a:solidFill>
                  <a:srgbClr val="000080"/>
                </a:solidFill>
              </a:rPr>
              <a:t>print</a:t>
            </a:r>
            <a:r>
              <a:rPr lang="fr-FR" dirty="0"/>
              <a:t>(</a:t>
            </a:r>
            <a:r>
              <a:rPr lang="fr-FR" dirty="0" err="1"/>
              <a:t>nomC</a:t>
            </a:r>
            <a:r>
              <a:rPr lang="fr-FR" dirty="0"/>
              <a:t>)</a:t>
            </a:r>
            <a:br>
              <a:rPr lang="fr-FR" dirty="0"/>
            </a:br>
            <a:r>
              <a:rPr lang="fr-FR" dirty="0" err="1"/>
              <a:t>anneN</a:t>
            </a:r>
            <a:r>
              <a:rPr lang="fr-FR" dirty="0"/>
              <a:t>=p1.anneeNaissance(</a:t>
            </a:r>
            <a:r>
              <a:rPr lang="fr-FR" dirty="0">
                <a:solidFill>
                  <a:srgbClr val="1750EB"/>
                </a:solidFill>
              </a:rPr>
              <a:t>2022</a:t>
            </a:r>
            <a:r>
              <a:rPr lang="fr-FR" dirty="0"/>
              <a:t>)</a:t>
            </a:r>
            <a:br>
              <a:rPr lang="fr-FR" dirty="0"/>
            </a:br>
            <a:r>
              <a:rPr lang="fr-FR" dirty="0" err="1">
                <a:solidFill>
                  <a:srgbClr val="000080"/>
                </a:solidFill>
              </a:rPr>
              <a:t>print</a:t>
            </a:r>
            <a:r>
              <a:rPr lang="fr-FR" dirty="0"/>
              <a:t>(</a:t>
            </a:r>
            <a:r>
              <a:rPr lang="fr-FR" dirty="0" err="1"/>
              <a:t>anneN</a:t>
            </a:r>
            <a:r>
              <a:rPr lang="fr-FR" dirty="0"/>
              <a:t>)</a:t>
            </a:r>
            <a:br>
              <a:rPr lang="fr-FR" dirty="0"/>
            </a:br>
            <a:endParaRPr lang="en-US" dirty="0"/>
          </a:p>
        </p:txBody>
      </p:sp>
    </p:spTree>
    <p:extLst>
      <p:ext uri="{BB962C8B-B14F-4D97-AF65-F5344CB8AC3E}">
        <p14:creationId xmlns:p14="http://schemas.microsoft.com/office/powerpoint/2010/main" val="19665702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79640" y="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fr-FR" sz="4400" spc="-1" dirty="0">
                <a:solidFill>
                  <a:srgbClr val="0070C0"/>
                </a:solidFill>
                <a:uFill>
                  <a:solidFill>
                    <a:srgbClr val="FFFFFF"/>
                  </a:solidFill>
                </a:uFill>
                <a:latin typeface="Calibri"/>
              </a:rPr>
              <a:t>Déclarer une classe</a:t>
            </a:r>
          </a:p>
        </p:txBody>
      </p:sp>
      <p:sp>
        <p:nvSpPr>
          <p:cNvPr id="89" name="Line 2"/>
          <p:cNvSpPr/>
          <p:nvPr/>
        </p:nvSpPr>
        <p:spPr>
          <a:xfrm>
            <a:off x="0" y="1268640"/>
            <a:ext cx="2411640" cy="360"/>
          </a:xfrm>
          <a:prstGeom prst="line">
            <a:avLst/>
          </a:prstGeom>
          <a:ln>
            <a:solidFill>
              <a:srgbClr val="00B050"/>
            </a:solidFill>
            <a:round/>
          </a:ln>
        </p:spPr>
        <p:style>
          <a:lnRef idx="3">
            <a:schemeClr val="dk1"/>
          </a:lnRef>
          <a:fillRef idx="0">
            <a:schemeClr val="dk1"/>
          </a:fillRef>
          <a:effectRef idx="2">
            <a:schemeClr val="dk1"/>
          </a:effectRef>
          <a:fontRef idx="minor"/>
        </p:style>
      </p:sp>
      <p:sp>
        <p:nvSpPr>
          <p:cNvPr id="90" name="Line 3"/>
          <p:cNvSpPr/>
          <p:nvPr/>
        </p:nvSpPr>
        <p:spPr>
          <a:xfrm>
            <a:off x="2915640" y="1268640"/>
            <a:ext cx="2880360" cy="360"/>
          </a:xfrm>
          <a:prstGeom prst="line">
            <a:avLst/>
          </a:prstGeom>
          <a:ln>
            <a:solidFill>
              <a:schemeClr val="bg1">
                <a:lumMod val="65000"/>
              </a:schemeClr>
            </a:solidFill>
            <a:round/>
          </a:ln>
        </p:spPr>
        <p:style>
          <a:lnRef idx="3">
            <a:schemeClr val="dk1"/>
          </a:lnRef>
          <a:fillRef idx="0">
            <a:schemeClr val="dk1"/>
          </a:fillRef>
          <a:effectRef idx="2">
            <a:schemeClr val="dk1"/>
          </a:effectRef>
          <a:fontRef idx="minor"/>
        </p:style>
      </p:sp>
      <p:sp>
        <p:nvSpPr>
          <p:cNvPr id="91" name="Line 4"/>
          <p:cNvSpPr/>
          <p:nvPr/>
        </p:nvSpPr>
        <p:spPr>
          <a:xfrm>
            <a:off x="6732000" y="1268640"/>
            <a:ext cx="2412000" cy="360"/>
          </a:xfrm>
          <a:prstGeom prst="line">
            <a:avLst/>
          </a:prstGeom>
          <a:ln>
            <a:solidFill>
              <a:schemeClr val="tx2">
                <a:lumMod val="60000"/>
                <a:lumOff val="40000"/>
              </a:schemeClr>
            </a:solidFill>
            <a:round/>
          </a:ln>
        </p:spPr>
        <p:style>
          <a:lnRef idx="3">
            <a:schemeClr val="dk1"/>
          </a:lnRef>
          <a:fillRef idx="0">
            <a:schemeClr val="dk1"/>
          </a:fillRef>
          <a:effectRef idx="2">
            <a:schemeClr val="dk1"/>
          </a:effectRef>
          <a:fontRef idx="minor"/>
        </p:style>
      </p:sp>
      <p:sp>
        <p:nvSpPr>
          <p:cNvPr id="92" name="CustomShape 5"/>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sp>
      <p:sp>
        <p:nvSpPr>
          <p:cNvPr id="93" name="CustomShape 6"/>
          <p:cNvSpPr/>
          <p:nvPr/>
        </p:nvSpPr>
        <p:spPr>
          <a:xfrm>
            <a:off x="252900" y="1484784"/>
            <a:ext cx="8205840" cy="432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80" algn="just"/>
            <a:r>
              <a:rPr lang="fr-FR" b="1" spc="-1" dirty="0">
                <a:solidFill>
                  <a:srgbClr val="00B050"/>
                </a:solidFill>
                <a:uFill>
                  <a:solidFill>
                    <a:srgbClr val="FFFFFF"/>
                  </a:solidFill>
                </a:uFill>
                <a:latin typeface="Times New Roman" pitchFamily="18" charset="0"/>
                <a:cs typeface="Times New Roman" pitchFamily="18" charset="0"/>
              </a:rPr>
              <a:t>7. Constructeur:</a:t>
            </a: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r>
              <a:rPr lang="fr-FR" spc="-1" dirty="0">
                <a:solidFill>
                  <a:srgbClr val="000000"/>
                </a:solidFill>
                <a:uFill>
                  <a:solidFill>
                    <a:srgbClr val="FFFFFF"/>
                  </a:solidFill>
                </a:uFill>
                <a:latin typeface="Times New Roman" pitchFamily="18" charset="0"/>
                <a:cs typeface="Times New Roman" pitchFamily="18" charset="0"/>
              </a:rPr>
              <a:t>Les constructeurs sont généralement utilisés pour instancier un objet. La tâche des constructeurs consiste à initialiser (attribuer des valeurs) aux attributs de la classe lorsqu'un objet de la classe est créé.</a:t>
            </a:r>
          </a:p>
          <a:p>
            <a:pPr marL="216000" indent="-214920" algn="just">
              <a:buBlip>
                <a:blip r:embed="rId3"/>
              </a:buBlip>
            </a:pPr>
            <a:r>
              <a:rPr lang="fr-FR" spc="-1" dirty="0">
                <a:solidFill>
                  <a:srgbClr val="000000"/>
                </a:solidFill>
                <a:uFill>
                  <a:solidFill>
                    <a:srgbClr val="FFFFFF"/>
                  </a:solidFill>
                </a:uFill>
                <a:latin typeface="Times New Roman" pitchFamily="18" charset="0"/>
                <a:cs typeface="Times New Roman" pitchFamily="18" charset="0"/>
              </a:rPr>
              <a:t>En Python, la méthode </a:t>
            </a:r>
            <a:r>
              <a:rPr lang="fr-FR" b="1" spc="-1" dirty="0">
                <a:solidFill>
                  <a:srgbClr val="000000"/>
                </a:solidFill>
                <a:uFill>
                  <a:solidFill>
                    <a:srgbClr val="FFFFFF"/>
                  </a:solidFill>
                </a:uFill>
                <a:latin typeface="Times New Roman" pitchFamily="18" charset="0"/>
                <a:cs typeface="Times New Roman" pitchFamily="18" charset="0"/>
              </a:rPr>
              <a:t>__</a:t>
            </a:r>
            <a:r>
              <a:rPr lang="fr-FR" b="1" spc="-1" dirty="0" err="1">
                <a:solidFill>
                  <a:srgbClr val="000000"/>
                </a:solidFill>
                <a:uFill>
                  <a:solidFill>
                    <a:srgbClr val="FFFFFF"/>
                  </a:solidFill>
                </a:uFill>
                <a:latin typeface="Times New Roman" pitchFamily="18" charset="0"/>
                <a:cs typeface="Times New Roman" pitchFamily="18" charset="0"/>
              </a:rPr>
              <a:t>init</a:t>
            </a:r>
            <a:r>
              <a:rPr lang="fr-FR" b="1" spc="-1" dirty="0">
                <a:solidFill>
                  <a:srgbClr val="000000"/>
                </a:solidFill>
                <a:uFill>
                  <a:solidFill>
                    <a:srgbClr val="FFFFFF"/>
                  </a:solidFill>
                </a:uFill>
                <a:latin typeface="Times New Roman" pitchFamily="18" charset="0"/>
                <a:cs typeface="Times New Roman" pitchFamily="18" charset="0"/>
              </a:rPr>
              <a:t> __ () </a:t>
            </a:r>
            <a:r>
              <a:rPr lang="fr-FR" spc="-1" dirty="0">
                <a:solidFill>
                  <a:srgbClr val="000000"/>
                </a:solidFill>
                <a:uFill>
                  <a:solidFill>
                    <a:srgbClr val="FFFFFF"/>
                  </a:solidFill>
                </a:uFill>
                <a:latin typeface="Times New Roman" pitchFamily="18" charset="0"/>
                <a:cs typeface="Times New Roman" pitchFamily="18" charset="0"/>
              </a:rPr>
              <a:t>est appelée le constructeur et est toujours appelée. quand un objet est créé.</a:t>
            </a:r>
          </a:p>
          <a:p>
            <a:pPr marL="216000" indent="-214920" algn="just">
              <a:buBlip>
                <a:blip r:embed="rId3"/>
              </a:buBlip>
            </a:pPr>
            <a:r>
              <a:rPr lang="fr-FR" b="1" spc="-1" dirty="0">
                <a:solidFill>
                  <a:srgbClr val="000000"/>
                </a:solidFill>
                <a:uFill>
                  <a:solidFill>
                    <a:srgbClr val="FFFFFF"/>
                  </a:solidFill>
                </a:uFill>
                <a:latin typeface="Times New Roman" pitchFamily="18" charset="0"/>
                <a:cs typeface="Times New Roman" pitchFamily="18" charset="0"/>
              </a:rPr>
              <a:t>Syntaxe</a:t>
            </a:r>
            <a:r>
              <a:rPr lang="fr-FR" spc="-1" dirty="0">
                <a:solidFill>
                  <a:srgbClr val="000000"/>
                </a:solidFill>
                <a:uFill>
                  <a:solidFill>
                    <a:srgbClr val="FFFFFF"/>
                  </a:solidFill>
                </a:uFill>
                <a:latin typeface="Times New Roman" pitchFamily="18" charset="0"/>
                <a:cs typeface="Times New Roman" pitchFamily="18" charset="0"/>
              </a:rPr>
              <a:t>:</a:t>
            </a:r>
          </a:p>
          <a:p>
            <a:pPr marL="1080"/>
            <a:r>
              <a:rPr lang="fr-FR" dirty="0" err="1">
                <a:solidFill>
                  <a:srgbClr val="0033B3"/>
                </a:solidFill>
              </a:rPr>
              <a:t>def</a:t>
            </a:r>
            <a:r>
              <a:rPr lang="fr-FR" dirty="0">
                <a:solidFill>
                  <a:srgbClr val="0033B3"/>
                </a:solidFill>
              </a:rPr>
              <a:t> </a:t>
            </a:r>
            <a:r>
              <a:rPr lang="fr-FR" dirty="0">
                <a:solidFill>
                  <a:srgbClr val="B200B2"/>
                </a:solidFill>
              </a:rPr>
              <a:t>__</a:t>
            </a:r>
            <a:r>
              <a:rPr lang="fr-FR" dirty="0" err="1">
                <a:solidFill>
                  <a:srgbClr val="B200B2"/>
                </a:solidFill>
              </a:rPr>
              <a:t>init</a:t>
            </a:r>
            <a:r>
              <a:rPr lang="fr-FR" dirty="0">
                <a:solidFill>
                  <a:srgbClr val="B200B2"/>
                </a:solidFill>
              </a:rPr>
              <a:t>__</a:t>
            </a:r>
            <a:r>
              <a:rPr lang="fr-FR" dirty="0"/>
              <a:t>(</a:t>
            </a:r>
            <a:r>
              <a:rPr lang="fr-FR" dirty="0">
                <a:solidFill>
                  <a:srgbClr val="808080"/>
                </a:solidFill>
              </a:rPr>
              <a:t>self</a:t>
            </a:r>
            <a:r>
              <a:rPr lang="fr-FR" dirty="0"/>
              <a:t>, </a:t>
            </a:r>
            <a:r>
              <a:rPr lang="fr-FR" dirty="0" err="1">
                <a:solidFill>
                  <a:srgbClr val="808080"/>
                </a:solidFill>
              </a:rPr>
              <a:t>liste_parameters</a:t>
            </a:r>
            <a:r>
              <a:rPr lang="fr-FR" dirty="0"/>
              <a:t>):</a:t>
            </a:r>
            <a:br>
              <a:rPr lang="fr-FR" dirty="0"/>
            </a:br>
            <a:r>
              <a:rPr lang="fr-FR" dirty="0"/>
              <a:t>    </a:t>
            </a:r>
            <a:r>
              <a:rPr lang="fr-FR" i="1" dirty="0">
                <a:solidFill>
                  <a:srgbClr val="8C8C8C"/>
                </a:solidFill>
              </a:rPr>
              <a:t># </a:t>
            </a:r>
            <a:r>
              <a:rPr lang="fr-FR" i="1" dirty="0" err="1">
                <a:solidFill>
                  <a:srgbClr val="8C8C8C"/>
                </a:solidFill>
              </a:rPr>
              <a:t>Initialisiation</a:t>
            </a: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r>
              <a:rPr lang="fr-FR" b="1" spc="-1" dirty="0">
                <a:solidFill>
                  <a:srgbClr val="000000"/>
                </a:solidFill>
                <a:uFill>
                  <a:solidFill>
                    <a:srgbClr val="FFFFFF"/>
                  </a:solidFill>
                </a:uFill>
                <a:latin typeface="Times New Roman" pitchFamily="18" charset="0"/>
                <a:cs typeface="Times New Roman" pitchFamily="18" charset="0"/>
              </a:rPr>
              <a:t>Types de constructeurs:</a:t>
            </a:r>
          </a:p>
          <a:p>
            <a:pPr marL="452438" indent="-277813" algn="just">
              <a:buBlip>
                <a:blip r:embed="rId4"/>
              </a:buBlip>
            </a:pPr>
            <a:r>
              <a:rPr lang="fr-FR" b="1" spc="-1" dirty="0">
                <a:solidFill>
                  <a:srgbClr val="000000"/>
                </a:solidFill>
                <a:uFill>
                  <a:solidFill>
                    <a:srgbClr val="FFFFFF"/>
                  </a:solidFill>
                </a:uFill>
                <a:latin typeface="Times New Roman" pitchFamily="18" charset="0"/>
                <a:cs typeface="Times New Roman" pitchFamily="18" charset="0"/>
              </a:rPr>
              <a:t>constructeur par défaut</a:t>
            </a:r>
            <a:r>
              <a:rPr lang="fr-FR" spc="-1" dirty="0">
                <a:solidFill>
                  <a:srgbClr val="000000"/>
                </a:solidFill>
                <a:uFill>
                  <a:solidFill>
                    <a:srgbClr val="FFFFFF"/>
                  </a:solidFill>
                </a:uFill>
                <a:latin typeface="Times New Roman" pitchFamily="18" charset="0"/>
                <a:cs typeface="Times New Roman" pitchFamily="18" charset="0"/>
              </a:rPr>
              <a:t>: le constructeur par défaut est un constructeur simple qui n’accepte aucun argument. Sa définition n’a qu’un seul argument qui soit une référence à l’instance en cours de construction.</a:t>
            </a:r>
          </a:p>
          <a:p>
            <a:pPr marL="452438" indent="-277813" algn="just">
              <a:buBlip>
                <a:blip r:embed="rId4"/>
              </a:buBlip>
            </a:pPr>
            <a:r>
              <a:rPr lang="fr-FR" b="1" spc="-1" dirty="0">
                <a:solidFill>
                  <a:srgbClr val="000000"/>
                </a:solidFill>
                <a:uFill>
                  <a:solidFill>
                    <a:srgbClr val="FFFFFF"/>
                  </a:solidFill>
                </a:uFill>
                <a:latin typeface="Times New Roman" pitchFamily="18" charset="0"/>
                <a:cs typeface="Times New Roman" pitchFamily="18" charset="0"/>
              </a:rPr>
              <a:t>constructeur paramétré</a:t>
            </a:r>
            <a:r>
              <a:rPr lang="fr-FR" spc="-1" dirty="0">
                <a:solidFill>
                  <a:srgbClr val="000000"/>
                </a:solidFill>
                <a:uFill>
                  <a:solidFill>
                    <a:srgbClr val="FFFFFF"/>
                  </a:solidFill>
                </a:uFill>
                <a:latin typeface="Times New Roman" pitchFamily="18" charset="0"/>
                <a:cs typeface="Times New Roman" pitchFamily="18" charset="0"/>
              </a:rPr>
              <a:t>: Le constructeur paramétré prend son premier argument en tant que référence à l'instance en cours de construction, appelée self, et le reste des arguments est fourni par le programmeur</a:t>
            </a:r>
            <a:r>
              <a:rPr lang="fr-FR" dirty="0"/>
              <a:t>.</a:t>
            </a:r>
          </a:p>
          <a:p>
            <a:br>
              <a:rPr lang="fr-FR" dirty="0"/>
            </a:b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a:p>
            <a:pPr marL="1080" algn="just"/>
            <a:br>
              <a:rPr lang="fr-FR" spc="-1" dirty="0">
                <a:solidFill>
                  <a:srgbClr val="000000"/>
                </a:solidFill>
                <a:uFill>
                  <a:solidFill>
                    <a:srgbClr val="FFFFFF"/>
                  </a:solidFill>
                </a:uFill>
                <a:latin typeface="Times New Roman" pitchFamily="18" charset="0"/>
                <a:cs typeface="Times New Roman" pitchFamily="18" charset="0"/>
              </a:rPr>
            </a:b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p:txBody>
      </p:sp>
    </p:spTree>
    <p:extLst>
      <p:ext uri="{BB962C8B-B14F-4D97-AF65-F5344CB8AC3E}">
        <p14:creationId xmlns:p14="http://schemas.microsoft.com/office/powerpoint/2010/main" val="28263460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79640" y="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fr-FR" sz="4400" spc="-1" dirty="0">
                <a:solidFill>
                  <a:srgbClr val="0070C0"/>
                </a:solidFill>
                <a:uFill>
                  <a:solidFill>
                    <a:srgbClr val="FFFFFF"/>
                  </a:solidFill>
                </a:uFill>
                <a:latin typeface="Calibri"/>
              </a:rPr>
              <a:t>Déclarer une classe</a:t>
            </a:r>
          </a:p>
        </p:txBody>
      </p:sp>
      <p:sp>
        <p:nvSpPr>
          <p:cNvPr id="89" name="Line 2"/>
          <p:cNvSpPr/>
          <p:nvPr/>
        </p:nvSpPr>
        <p:spPr>
          <a:xfrm>
            <a:off x="0" y="1268640"/>
            <a:ext cx="2411640" cy="360"/>
          </a:xfrm>
          <a:prstGeom prst="line">
            <a:avLst/>
          </a:prstGeom>
          <a:ln>
            <a:solidFill>
              <a:srgbClr val="00B050"/>
            </a:solidFill>
            <a:round/>
          </a:ln>
        </p:spPr>
        <p:style>
          <a:lnRef idx="3">
            <a:schemeClr val="dk1"/>
          </a:lnRef>
          <a:fillRef idx="0">
            <a:schemeClr val="dk1"/>
          </a:fillRef>
          <a:effectRef idx="2">
            <a:schemeClr val="dk1"/>
          </a:effectRef>
          <a:fontRef idx="minor"/>
        </p:style>
      </p:sp>
      <p:sp>
        <p:nvSpPr>
          <p:cNvPr id="90" name="Line 3"/>
          <p:cNvSpPr/>
          <p:nvPr/>
        </p:nvSpPr>
        <p:spPr>
          <a:xfrm>
            <a:off x="2915640" y="1268640"/>
            <a:ext cx="2880360" cy="360"/>
          </a:xfrm>
          <a:prstGeom prst="line">
            <a:avLst/>
          </a:prstGeom>
          <a:ln>
            <a:solidFill>
              <a:schemeClr val="bg1">
                <a:lumMod val="65000"/>
              </a:schemeClr>
            </a:solidFill>
            <a:round/>
          </a:ln>
        </p:spPr>
        <p:style>
          <a:lnRef idx="3">
            <a:schemeClr val="dk1"/>
          </a:lnRef>
          <a:fillRef idx="0">
            <a:schemeClr val="dk1"/>
          </a:fillRef>
          <a:effectRef idx="2">
            <a:schemeClr val="dk1"/>
          </a:effectRef>
          <a:fontRef idx="minor"/>
        </p:style>
      </p:sp>
      <p:sp>
        <p:nvSpPr>
          <p:cNvPr id="91" name="Line 4"/>
          <p:cNvSpPr/>
          <p:nvPr/>
        </p:nvSpPr>
        <p:spPr>
          <a:xfrm>
            <a:off x="6732000" y="1268640"/>
            <a:ext cx="2412000" cy="360"/>
          </a:xfrm>
          <a:prstGeom prst="line">
            <a:avLst/>
          </a:prstGeom>
          <a:ln>
            <a:solidFill>
              <a:schemeClr val="tx2">
                <a:lumMod val="60000"/>
                <a:lumOff val="40000"/>
              </a:schemeClr>
            </a:solidFill>
            <a:round/>
          </a:ln>
        </p:spPr>
        <p:style>
          <a:lnRef idx="3">
            <a:schemeClr val="dk1"/>
          </a:lnRef>
          <a:fillRef idx="0">
            <a:schemeClr val="dk1"/>
          </a:fillRef>
          <a:effectRef idx="2">
            <a:schemeClr val="dk1"/>
          </a:effectRef>
          <a:fontRef idx="minor"/>
        </p:style>
      </p:sp>
      <p:sp>
        <p:nvSpPr>
          <p:cNvPr id="92" name="CustomShape 5"/>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sp>
      <p:sp>
        <p:nvSpPr>
          <p:cNvPr id="93" name="CustomShape 6"/>
          <p:cNvSpPr/>
          <p:nvPr/>
        </p:nvSpPr>
        <p:spPr>
          <a:xfrm>
            <a:off x="252900" y="1484784"/>
            <a:ext cx="8205840" cy="432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80" algn="just"/>
            <a:r>
              <a:rPr lang="fr-FR" b="1" spc="-1" dirty="0">
                <a:solidFill>
                  <a:srgbClr val="00B050"/>
                </a:solidFill>
                <a:uFill>
                  <a:solidFill>
                    <a:srgbClr val="FFFFFF"/>
                  </a:solidFill>
                </a:uFill>
                <a:latin typeface="Times New Roman" pitchFamily="18" charset="0"/>
                <a:cs typeface="Times New Roman" pitchFamily="18" charset="0"/>
              </a:rPr>
              <a:t>7. Constructeur:</a:t>
            </a: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r>
              <a:rPr lang="fr-FR" b="1" spc="-1" dirty="0">
                <a:solidFill>
                  <a:srgbClr val="000000"/>
                </a:solidFill>
                <a:uFill>
                  <a:solidFill>
                    <a:srgbClr val="FFFFFF"/>
                  </a:solidFill>
                </a:uFill>
                <a:latin typeface="Times New Roman" pitchFamily="18" charset="0"/>
                <a:cs typeface="Times New Roman" pitchFamily="18" charset="0"/>
              </a:rPr>
              <a:t>Exemple</a:t>
            </a:r>
            <a:r>
              <a:rPr lang="fr-FR" dirty="0"/>
              <a:t>:</a:t>
            </a:r>
          </a:p>
          <a:p>
            <a:pPr marL="1080"/>
            <a:r>
              <a:rPr lang="fr-FR" dirty="0">
                <a:solidFill>
                  <a:srgbClr val="0033B3"/>
                </a:solidFill>
              </a:rPr>
              <a:t>class </a:t>
            </a:r>
            <a:r>
              <a:rPr lang="fr-FR" dirty="0">
                <a:solidFill>
                  <a:srgbClr val="000000"/>
                </a:solidFill>
              </a:rPr>
              <a:t>Personne</a:t>
            </a:r>
            <a:r>
              <a:rPr lang="fr-FR" dirty="0"/>
              <a:t>:</a:t>
            </a:r>
            <a:br>
              <a:rPr lang="fr-FR" dirty="0"/>
            </a:br>
            <a:r>
              <a:rPr lang="fr-FR" dirty="0"/>
              <a:t>    </a:t>
            </a:r>
            <a:r>
              <a:rPr lang="fr-FR" dirty="0" err="1">
                <a:solidFill>
                  <a:srgbClr val="0033B3"/>
                </a:solidFill>
              </a:rPr>
              <a:t>def</a:t>
            </a:r>
            <a:r>
              <a:rPr lang="fr-FR" dirty="0">
                <a:solidFill>
                  <a:srgbClr val="0033B3"/>
                </a:solidFill>
              </a:rPr>
              <a:t> </a:t>
            </a:r>
            <a:r>
              <a:rPr lang="fr-FR" dirty="0">
                <a:solidFill>
                  <a:srgbClr val="B200B2"/>
                </a:solidFill>
              </a:rPr>
              <a:t>__</a:t>
            </a:r>
            <a:r>
              <a:rPr lang="fr-FR" dirty="0" err="1">
                <a:solidFill>
                  <a:srgbClr val="B200B2"/>
                </a:solidFill>
              </a:rPr>
              <a:t>init</a:t>
            </a:r>
            <a:r>
              <a:rPr lang="fr-FR" dirty="0">
                <a:solidFill>
                  <a:srgbClr val="B200B2"/>
                </a:solidFill>
              </a:rPr>
              <a:t>__</a:t>
            </a:r>
            <a:r>
              <a:rPr lang="fr-FR" dirty="0"/>
              <a:t>(</a:t>
            </a:r>
            <a:r>
              <a:rPr lang="fr-FR" dirty="0" err="1">
                <a:solidFill>
                  <a:srgbClr val="94558D"/>
                </a:solidFill>
              </a:rPr>
              <a:t>self</a:t>
            </a:r>
            <a:r>
              <a:rPr lang="fr-FR" dirty="0" err="1"/>
              <a:t>,nomIn,ageIn</a:t>
            </a:r>
            <a:r>
              <a:rPr lang="fr-FR" dirty="0"/>
              <a:t>):</a:t>
            </a:r>
            <a:br>
              <a:rPr lang="fr-FR" dirty="0"/>
            </a:br>
            <a:r>
              <a:rPr lang="fr-FR" dirty="0"/>
              <a:t>        </a:t>
            </a:r>
            <a:r>
              <a:rPr lang="fr-FR" dirty="0" err="1">
                <a:solidFill>
                  <a:srgbClr val="94558D"/>
                </a:solidFill>
              </a:rPr>
              <a:t>self</a:t>
            </a:r>
            <a:r>
              <a:rPr lang="fr-FR" dirty="0" err="1"/>
              <a:t>.nom</a:t>
            </a:r>
            <a:r>
              <a:rPr lang="fr-FR" dirty="0"/>
              <a:t>=</a:t>
            </a:r>
            <a:r>
              <a:rPr lang="fr-FR" dirty="0" err="1"/>
              <a:t>nomIn</a:t>
            </a:r>
            <a:br>
              <a:rPr lang="fr-FR" dirty="0"/>
            </a:br>
            <a:r>
              <a:rPr lang="fr-FR" dirty="0"/>
              <a:t>        </a:t>
            </a:r>
            <a:r>
              <a:rPr lang="fr-FR" dirty="0" err="1">
                <a:solidFill>
                  <a:srgbClr val="94558D"/>
                </a:solidFill>
              </a:rPr>
              <a:t>self</a:t>
            </a:r>
            <a:r>
              <a:rPr lang="fr-FR" dirty="0" err="1"/>
              <a:t>.age</a:t>
            </a:r>
            <a:r>
              <a:rPr lang="fr-FR" dirty="0"/>
              <a:t>=</a:t>
            </a:r>
            <a:r>
              <a:rPr lang="fr-FR" dirty="0" err="1"/>
              <a:t>ageIn</a:t>
            </a:r>
            <a:br>
              <a:rPr lang="fr-FR" dirty="0"/>
            </a:br>
            <a:br>
              <a:rPr lang="fr-FR" dirty="0"/>
            </a:br>
            <a:r>
              <a:rPr lang="fr-FR" dirty="0"/>
              <a:t>p1=Personne(</a:t>
            </a:r>
            <a:r>
              <a:rPr lang="fr-FR" b="1" dirty="0">
                <a:solidFill>
                  <a:srgbClr val="008080"/>
                </a:solidFill>
              </a:rPr>
              <a:t>"Allali"</a:t>
            </a:r>
            <a:r>
              <a:rPr lang="fr-FR" dirty="0"/>
              <a:t>,</a:t>
            </a:r>
            <a:r>
              <a:rPr lang="fr-FR" dirty="0">
                <a:solidFill>
                  <a:srgbClr val="1750EB"/>
                </a:solidFill>
              </a:rPr>
              <a:t>20</a:t>
            </a:r>
            <a:r>
              <a:rPr lang="fr-FR" dirty="0"/>
              <a:t>)</a:t>
            </a:r>
            <a:br>
              <a:rPr lang="fr-FR" dirty="0"/>
            </a:br>
            <a:r>
              <a:rPr lang="fr-FR" dirty="0"/>
              <a:t>p2=Personne(</a:t>
            </a:r>
            <a:r>
              <a:rPr lang="fr-FR" b="1" dirty="0">
                <a:solidFill>
                  <a:srgbClr val="008080"/>
                </a:solidFill>
              </a:rPr>
              <a:t>"Kadiri"</a:t>
            </a:r>
            <a:r>
              <a:rPr lang="fr-FR" dirty="0"/>
              <a:t>,</a:t>
            </a:r>
            <a:r>
              <a:rPr lang="fr-FR" dirty="0">
                <a:solidFill>
                  <a:srgbClr val="1750EB"/>
                </a:solidFill>
              </a:rPr>
              <a:t>22</a:t>
            </a:r>
            <a:r>
              <a:rPr lang="fr-FR" dirty="0"/>
              <a:t>)</a:t>
            </a:r>
            <a:br>
              <a:rPr lang="fr-FR" dirty="0"/>
            </a:br>
            <a:r>
              <a:rPr lang="fr-FR" dirty="0" err="1">
                <a:solidFill>
                  <a:srgbClr val="000080"/>
                </a:solidFill>
              </a:rPr>
              <a:t>print</a:t>
            </a:r>
            <a:r>
              <a:rPr lang="fr-FR" dirty="0"/>
              <a:t>(p1.nom,</a:t>
            </a:r>
            <a:r>
              <a:rPr lang="fr-FR" b="1" dirty="0">
                <a:solidFill>
                  <a:srgbClr val="008080"/>
                </a:solidFill>
              </a:rPr>
              <a:t>"a "</a:t>
            </a:r>
            <a:r>
              <a:rPr lang="fr-FR" dirty="0"/>
              <a:t>,p1.age,</a:t>
            </a:r>
            <a:r>
              <a:rPr lang="fr-FR" b="1" dirty="0">
                <a:solidFill>
                  <a:srgbClr val="008080"/>
                </a:solidFill>
              </a:rPr>
              <a:t>"ans"</a:t>
            </a:r>
            <a:r>
              <a:rPr lang="fr-FR" dirty="0"/>
              <a:t>) #</a:t>
            </a:r>
            <a:r>
              <a:rPr lang="fr-FR" dirty="0" err="1"/>
              <a:t>Allali</a:t>
            </a:r>
            <a:r>
              <a:rPr lang="fr-FR" dirty="0"/>
              <a:t> a  20 ans</a:t>
            </a:r>
            <a:br>
              <a:rPr lang="fr-FR" dirty="0"/>
            </a:br>
            <a:r>
              <a:rPr lang="fr-FR" dirty="0" err="1">
                <a:solidFill>
                  <a:srgbClr val="000080"/>
                </a:solidFill>
              </a:rPr>
              <a:t>print</a:t>
            </a:r>
            <a:r>
              <a:rPr lang="fr-FR" dirty="0"/>
              <a:t>(p2.nom,</a:t>
            </a:r>
            <a:r>
              <a:rPr lang="fr-FR" b="1" dirty="0">
                <a:solidFill>
                  <a:srgbClr val="008080"/>
                </a:solidFill>
              </a:rPr>
              <a:t>"a "</a:t>
            </a:r>
            <a:r>
              <a:rPr lang="fr-FR" dirty="0"/>
              <a:t>,p2.age,</a:t>
            </a:r>
            <a:r>
              <a:rPr lang="fr-FR" b="1" dirty="0">
                <a:solidFill>
                  <a:srgbClr val="008080"/>
                </a:solidFill>
              </a:rPr>
              <a:t>"ans"</a:t>
            </a:r>
            <a:r>
              <a:rPr lang="fr-FR" dirty="0"/>
              <a:t>) #Kadiri a  22 ans</a:t>
            </a:r>
            <a:br>
              <a:rPr lang="fr-FR" dirty="0"/>
            </a:br>
            <a:endParaRPr lang="fr-FR" dirty="0"/>
          </a:p>
          <a:p>
            <a:br>
              <a:rPr lang="fr-FR" dirty="0"/>
            </a:b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a:p>
            <a:pPr marL="1080" algn="just"/>
            <a:br>
              <a:rPr lang="fr-FR" spc="-1" dirty="0">
                <a:solidFill>
                  <a:srgbClr val="000000"/>
                </a:solidFill>
                <a:uFill>
                  <a:solidFill>
                    <a:srgbClr val="FFFFFF"/>
                  </a:solidFill>
                </a:uFill>
                <a:latin typeface="Times New Roman" pitchFamily="18" charset="0"/>
                <a:cs typeface="Times New Roman" pitchFamily="18" charset="0"/>
              </a:rPr>
            </a:b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p:txBody>
      </p:sp>
    </p:spTree>
    <p:extLst>
      <p:ext uri="{BB962C8B-B14F-4D97-AF65-F5344CB8AC3E}">
        <p14:creationId xmlns:p14="http://schemas.microsoft.com/office/powerpoint/2010/main" val="28650323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79640" y="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fr-FR" sz="4400" spc="-1" dirty="0">
                <a:solidFill>
                  <a:srgbClr val="0070C0"/>
                </a:solidFill>
                <a:uFill>
                  <a:solidFill>
                    <a:srgbClr val="FFFFFF"/>
                  </a:solidFill>
                </a:uFill>
                <a:latin typeface="Calibri"/>
              </a:rPr>
              <a:t>Déclarer une classe</a:t>
            </a:r>
          </a:p>
        </p:txBody>
      </p:sp>
      <p:sp>
        <p:nvSpPr>
          <p:cNvPr id="89" name="Line 2"/>
          <p:cNvSpPr/>
          <p:nvPr/>
        </p:nvSpPr>
        <p:spPr>
          <a:xfrm>
            <a:off x="0" y="1268640"/>
            <a:ext cx="2411640" cy="360"/>
          </a:xfrm>
          <a:prstGeom prst="line">
            <a:avLst/>
          </a:prstGeom>
          <a:ln>
            <a:solidFill>
              <a:srgbClr val="00B050"/>
            </a:solidFill>
            <a:round/>
          </a:ln>
        </p:spPr>
        <p:style>
          <a:lnRef idx="3">
            <a:schemeClr val="dk1"/>
          </a:lnRef>
          <a:fillRef idx="0">
            <a:schemeClr val="dk1"/>
          </a:fillRef>
          <a:effectRef idx="2">
            <a:schemeClr val="dk1"/>
          </a:effectRef>
          <a:fontRef idx="minor"/>
        </p:style>
      </p:sp>
      <p:sp>
        <p:nvSpPr>
          <p:cNvPr id="90" name="Line 3"/>
          <p:cNvSpPr/>
          <p:nvPr/>
        </p:nvSpPr>
        <p:spPr>
          <a:xfrm>
            <a:off x="2915640" y="1268640"/>
            <a:ext cx="2880360" cy="360"/>
          </a:xfrm>
          <a:prstGeom prst="line">
            <a:avLst/>
          </a:prstGeom>
          <a:ln>
            <a:solidFill>
              <a:schemeClr val="bg1">
                <a:lumMod val="65000"/>
              </a:schemeClr>
            </a:solidFill>
            <a:round/>
          </a:ln>
        </p:spPr>
        <p:style>
          <a:lnRef idx="3">
            <a:schemeClr val="dk1"/>
          </a:lnRef>
          <a:fillRef idx="0">
            <a:schemeClr val="dk1"/>
          </a:fillRef>
          <a:effectRef idx="2">
            <a:schemeClr val="dk1"/>
          </a:effectRef>
          <a:fontRef idx="minor"/>
        </p:style>
      </p:sp>
      <p:sp>
        <p:nvSpPr>
          <p:cNvPr id="91" name="Line 4"/>
          <p:cNvSpPr/>
          <p:nvPr/>
        </p:nvSpPr>
        <p:spPr>
          <a:xfrm>
            <a:off x="6732000" y="1268640"/>
            <a:ext cx="2412000" cy="360"/>
          </a:xfrm>
          <a:prstGeom prst="line">
            <a:avLst/>
          </a:prstGeom>
          <a:ln>
            <a:solidFill>
              <a:schemeClr val="tx2">
                <a:lumMod val="60000"/>
                <a:lumOff val="40000"/>
              </a:schemeClr>
            </a:solidFill>
            <a:round/>
          </a:ln>
        </p:spPr>
        <p:style>
          <a:lnRef idx="3">
            <a:schemeClr val="dk1"/>
          </a:lnRef>
          <a:fillRef idx="0">
            <a:schemeClr val="dk1"/>
          </a:fillRef>
          <a:effectRef idx="2">
            <a:schemeClr val="dk1"/>
          </a:effectRef>
          <a:fontRef idx="minor"/>
        </p:style>
      </p:sp>
      <p:sp>
        <p:nvSpPr>
          <p:cNvPr id="92" name="CustomShape 5"/>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sp>
      <p:sp>
        <p:nvSpPr>
          <p:cNvPr id="93" name="CustomShape 6"/>
          <p:cNvSpPr/>
          <p:nvPr/>
        </p:nvSpPr>
        <p:spPr>
          <a:xfrm>
            <a:off x="252900" y="1284580"/>
            <a:ext cx="8430660" cy="432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80" algn="just"/>
            <a:r>
              <a:rPr lang="fr-FR" b="1" spc="-1" dirty="0">
                <a:solidFill>
                  <a:srgbClr val="00B050"/>
                </a:solidFill>
                <a:uFill>
                  <a:solidFill>
                    <a:srgbClr val="FFFFFF"/>
                  </a:solidFill>
                </a:uFill>
                <a:latin typeface="Times New Roman" pitchFamily="18" charset="0"/>
                <a:cs typeface="Times New Roman" pitchFamily="18" charset="0"/>
              </a:rPr>
              <a:t>8. Destructeur:</a:t>
            </a: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r>
              <a:rPr lang="fr-FR" spc="-1" dirty="0">
                <a:solidFill>
                  <a:srgbClr val="000000"/>
                </a:solidFill>
                <a:uFill>
                  <a:solidFill>
                    <a:srgbClr val="FFFFFF"/>
                  </a:solidFill>
                </a:uFill>
                <a:latin typeface="Times New Roman" pitchFamily="18" charset="0"/>
                <a:cs typeface="Times New Roman" pitchFamily="18" charset="0"/>
              </a:rPr>
              <a:t>Les destructeurs sont appelés lorsqu'un objet est détruit. En Python, les destructeurs ne sont pas aussi nécessaires que en C++, car Python dispose d'un ramasse-miettes qui gère automatiquement la gestion de la mémoire.</a:t>
            </a:r>
          </a:p>
          <a:p>
            <a:pPr marL="216000" indent="-214920">
              <a:buBlip>
                <a:blip r:embed="rId3"/>
              </a:buBlip>
            </a:pPr>
            <a:r>
              <a:rPr lang="fr-FR" spc="-1" dirty="0">
                <a:solidFill>
                  <a:srgbClr val="000000"/>
                </a:solidFill>
                <a:uFill>
                  <a:solidFill>
                    <a:srgbClr val="FFFFFF"/>
                  </a:solidFill>
                </a:uFill>
                <a:latin typeface="Times New Roman" pitchFamily="18" charset="0"/>
                <a:cs typeface="Times New Roman" pitchFamily="18" charset="0"/>
              </a:rPr>
              <a:t>La méthode</a:t>
            </a:r>
            <a:r>
              <a:rPr lang="fr-FR" b="1" spc="-1" dirty="0">
                <a:solidFill>
                  <a:srgbClr val="000000"/>
                </a:solidFill>
                <a:uFill>
                  <a:solidFill>
                    <a:srgbClr val="FFFFFF"/>
                  </a:solidFill>
                </a:uFill>
                <a:latin typeface="Times New Roman" pitchFamily="18" charset="0"/>
                <a:cs typeface="Times New Roman" pitchFamily="18" charset="0"/>
              </a:rPr>
              <a:t> __</a:t>
            </a:r>
            <a:r>
              <a:rPr lang="fr-FR" b="1" spc="-1" dirty="0" err="1">
                <a:solidFill>
                  <a:srgbClr val="000000"/>
                </a:solidFill>
                <a:uFill>
                  <a:solidFill>
                    <a:srgbClr val="FFFFFF"/>
                  </a:solidFill>
                </a:uFill>
                <a:latin typeface="Times New Roman" pitchFamily="18" charset="0"/>
                <a:cs typeface="Times New Roman" pitchFamily="18" charset="0"/>
              </a:rPr>
              <a:t>del</a:t>
            </a:r>
            <a:r>
              <a:rPr lang="fr-FR" b="1" spc="-1" dirty="0">
                <a:solidFill>
                  <a:srgbClr val="000000"/>
                </a:solidFill>
                <a:uFill>
                  <a:solidFill>
                    <a:srgbClr val="FFFFFF"/>
                  </a:solidFill>
                </a:uFill>
                <a:latin typeface="Times New Roman" pitchFamily="18" charset="0"/>
                <a:cs typeface="Times New Roman" pitchFamily="18" charset="0"/>
              </a:rPr>
              <a:t> __ () </a:t>
            </a:r>
            <a:r>
              <a:rPr lang="fr-FR" spc="-1" dirty="0">
                <a:solidFill>
                  <a:srgbClr val="000000"/>
                </a:solidFill>
                <a:uFill>
                  <a:solidFill>
                    <a:srgbClr val="FFFFFF"/>
                  </a:solidFill>
                </a:uFill>
                <a:latin typeface="Times New Roman" pitchFamily="18" charset="0"/>
                <a:cs typeface="Times New Roman" pitchFamily="18" charset="0"/>
              </a:rPr>
              <a:t>est une méthode appelée destructeur en Python. Il est appelé lorsque toutes les références à l’objet ont été supprimées, c’est-à-dire lorsqu’un objet est nettoyé.</a:t>
            </a:r>
          </a:p>
          <a:p>
            <a:pPr marL="216000" indent="-214920">
              <a:buBlip>
                <a:blip r:embed="rId3"/>
              </a:buBlip>
            </a:pPr>
            <a:r>
              <a:rPr lang="fr-FR" b="1" spc="-1" dirty="0">
                <a:solidFill>
                  <a:srgbClr val="000000"/>
                </a:solidFill>
                <a:uFill>
                  <a:solidFill>
                    <a:srgbClr val="FFFFFF"/>
                  </a:solidFill>
                </a:uFill>
                <a:latin typeface="Times New Roman" pitchFamily="18" charset="0"/>
                <a:cs typeface="Times New Roman" pitchFamily="18" charset="0"/>
              </a:rPr>
              <a:t>Syntaxe</a:t>
            </a:r>
            <a:r>
              <a:rPr lang="fr-FR" spc="-1" dirty="0">
                <a:solidFill>
                  <a:srgbClr val="000000"/>
                </a:solidFill>
                <a:uFill>
                  <a:solidFill>
                    <a:srgbClr val="FFFFFF"/>
                  </a:solidFill>
                </a:uFill>
                <a:latin typeface="Times New Roman" pitchFamily="18" charset="0"/>
                <a:cs typeface="Times New Roman" pitchFamily="18" charset="0"/>
              </a:rPr>
              <a:t>:</a:t>
            </a:r>
          </a:p>
          <a:p>
            <a:pPr marL="1080"/>
            <a:r>
              <a:rPr lang="fr-FR" dirty="0" err="1">
                <a:solidFill>
                  <a:srgbClr val="0033B3"/>
                </a:solidFill>
              </a:rPr>
              <a:t>def</a:t>
            </a:r>
            <a:r>
              <a:rPr lang="fr-FR" dirty="0">
                <a:solidFill>
                  <a:srgbClr val="0033B3"/>
                </a:solidFill>
              </a:rPr>
              <a:t> </a:t>
            </a:r>
            <a:r>
              <a:rPr lang="fr-FR" dirty="0">
                <a:solidFill>
                  <a:srgbClr val="B200B2"/>
                </a:solidFill>
              </a:rPr>
              <a:t>__</a:t>
            </a:r>
            <a:r>
              <a:rPr lang="fr-FR" dirty="0" err="1">
                <a:solidFill>
                  <a:srgbClr val="B200B2"/>
                </a:solidFill>
              </a:rPr>
              <a:t>del</a:t>
            </a:r>
            <a:r>
              <a:rPr lang="fr-FR" dirty="0">
                <a:solidFill>
                  <a:srgbClr val="B200B2"/>
                </a:solidFill>
              </a:rPr>
              <a:t>__</a:t>
            </a:r>
            <a:r>
              <a:rPr lang="fr-FR" dirty="0"/>
              <a:t>(</a:t>
            </a:r>
            <a:r>
              <a:rPr lang="fr-FR" dirty="0">
                <a:solidFill>
                  <a:srgbClr val="94558D"/>
                </a:solidFill>
              </a:rPr>
              <a:t>self</a:t>
            </a:r>
            <a:r>
              <a:rPr lang="fr-FR" dirty="0"/>
              <a:t>):</a:t>
            </a:r>
            <a:br>
              <a:rPr lang="fr-FR" dirty="0"/>
            </a:br>
            <a:r>
              <a:rPr lang="fr-FR" dirty="0"/>
              <a:t>    </a:t>
            </a:r>
            <a:r>
              <a:rPr lang="fr-FR" i="1" dirty="0">
                <a:solidFill>
                  <a:srgbClr val="8C8C8C"/>
                </a:solidFill>
              </a:rPr>
              <a:t># actions</a:t>
            </a:r>
          </a:p>
          <a:p>
            <a:pPr marL="216000" indent="-214920">
              <a:buBlip>
                <a:blip r:embed="rId3"/>
              </a:buBlip>
            </a:pPr>
            <a:r>
              <a:rPr lang="fr-FR" b="1" spc="-1" dirty="0">
                <a:solidFill>
                  <a:srgbClr val="000000"/>
                </a:solidFill>
                <a:uFill>
                  <a:solidFill>
                    <a:srgbClr val="FFFFFF"/>
                  </a:solidFill>
                </a:uFill>
                <a:latin typeface="Times New Roman" pitchFamily="18" charset="0"/>
                <a:cs typeface="Times New Roman" pitchFamily="18" charset="0"/>
              </a:rPr>
              <a:t>Exemple:</a:t>
            </a:r>
          </a:p>
          <a:p>
            <a:pPr marL="1080"/>
            <a:r>
              <a:rPr lang="fr-FR" sz="1600" dirty="0">
                <a:solidFill>
                  <a:srgbClr val="0033B3"/>
                </a:solidFill>
              </a:rPr>
              <a:t>class </a:t>
            </a:r>
            <a:r>
              <a:rPr lang="fr-FR" sz="1600" dirty="0">
                <a:solidFill>
                  <a:srgbClr val="000000"/>
                </a:solidFill>
              </a:rPr>
              <a:t>Personne</a:t>
            </a:r>
            <a:r>
              <a:rPr lang="fr-FR" sz="1600" dirty="0"/>
              <a:t>:</a:t>
            </a:r>
            <a:br>
              <a:rPr lang="fr-FR" sz="1600" dirty="0"/>
            </a:br>
            <a:r>
              <a:rPr lang="fr-FR" sz="1600" dirty="0"/>
              <a:t>    </a:t>
            </a:r>
            <a:r>
              <a:rPr lang="fr-FR" sz="1600" dirty="0" err="1">
                <a:solidFill>
                  <a:srgbClr val="0033B3"/>
                </a:solidFill>
              </a:rPr>
              <a:t>def</a:t>
            </a:r>
            <a:r>
              <a:rPr lang="fr-FR" sz="1600" dirty="0">
                <a:solidFill>
                  <a:srgbClr val="0033B3"/>
                </a:solidFill>
              </a:rPr>
              <a:t> </a:t>
            </a:r>
            <a:r>
              <a:rPr lang="fr-FR" sz="1600" dirty="0">
                <a:solidFill>
                  <a:srgbClr val="B200B2"/>
                </a:solidFill>
              </a:rPr>
              <a:t>__</a:t>
            </a:r>
            <a:r>
              <a:rPr lang="fr-FR" sz="1600" dirty="0" err="1">
                <a:solidFill>
                  <a:srgbClr val="B200B2"/>
                </a:solidFill>
              </a:rPr>
              <a:t>init</a:t>
            </a:r>
            <a:r>
              <a:rPr lang="fr-FR" sz="1600" dirty="0">
                <a:solidFill>
                  <a:srgbClr val="B200B2"/>
                </a:solidFill>
              </a:rPr>
              <a:t>__</a:t>
            </a:r>
            <a:r>
              <a:rPr lang="fr-FR" sz="1600" dirty="0"/>
              <a:t>(</a:t>
            </a:r>
            <a:r>
              <a:rPr lang="fr-FR" sz="1600" dirty="0" err="1">
                <a:solidFill>
                  <a:srgbClr val="94558D"/>
                </a:solidFill>
              </a:rPr>
              <a:t>self</a:t>
            </a:r>
            <a:r>
              <a:rPr lang="fr-FR" sz="1600" dirty="0" err="1"/>
              <a:t>,nomIn,ageIn</a:t>
            </a:r>
            <a:r>
              <a:rPr lang="fr-FR" sz="1600" dirty="0"/>
              <a:t>):</a:t>
            </a:r>
            <a:br>
              <a:rPr lang="fr-FR" sz="1600" dirty="0"/>
            </a:br>
            <a:r>
              <a:rPr lang="fr-FR" sz="1600" dirty="0"/>
              <a:t>        </a:t>
            </a:r>
            <a:r>
              <a:rPr lang="fr-FR" sz="1600" dirty="0" err="1">
                <a:solidFill>
                  <a:srgbClr val="94558D"/>
                </a:solidFill>
              </a:rPr>
              <a:t>self</a:t>
            </a:r>
            <a:r>
              <a:rPr lang="fr-FR" sz="1600" dirty="0" err="1"/>
              <a:t>.nom</a:t>
            </a:r>
            <a:r>
              <a:rPr lang="fr-FR" sz="1600" dirty="0"/>
              <a:t>=</a:t>
            </a:r>
            <a:r>
              <a:rPr lang="fr-FR" sz="1600" dirty="0" err="1"/>
              <a:t>nomIn</a:t>
            </a:r>
            <a:br>
              <a:rPr lang="fr-FR" sz="1600" dirty="0"/>
            </a:br>
            <a:r>
              <a:rPr lang="fr-FR" sz="1600" dirty="0"/>
              <a:t>        </a:t>
            </a:r>
            <a:r>
              <a:rPr lang="fr-FR" sz="1600" dirty="0" err="1">
                <a:solidFill>
                  <a:srgbClr val="94558D"/>
                </a:solidFill>
              </a:rPr>
              <a:t>self</a:t>
            </a:r>
            <a:r>
              <a:rPr lang="fr-FR" sz="1600" dirty="0" err="1"/>
              <a:t>.age</a:t>
            </a:r>
            <a:r>
              <a:rPr lang="fr-FR" sz="1600" dirty="0"/>
              <a:t>=</a:t>
            </a:r>
            <a:r>
              <a:rPr lang="fr-FR" sz="1600" dirty="0" err="1"/>
              <a:t>ageIn</a:t>
            </a:r>
            <a:br>
              <a:rPr lang="fr-FR" sz="1600" dirty="0"/>
            </a:br>
            <a:r>
              <a:rPr lang="fr-FR" sz="1600" dirty="0"/>
              <a:t>    </a:t>
            </a:r>
            <a:r>
              <a:rPr lang="fr-FR" sz="1600" dirty="0" err="1">
                <a:solidFill>
                  <a:srgbClr val="0033B3"/>
                </a:solidFill>
              </a:rPr>
              <a:t>def</a:t>
            </a:r>
            <a:r>
              <a:rPr lang="fr-FR" sz="1600" dirty="0">
                <a:solidFill>
                  <a:srgbClr val="0033B3"/>
                </a:solidFill>
              </a:rPr>
              <a:t> </a:t>
            </a:r>
            <a:r>
              <a:rPr lang="fr-FR" sz="1600" dirty="0">
                <a:solidFill>
                  <a:srgbClr val="B200B2"/>
                </a:solidFill>
              </a:rPr>
              <a:t>__</a:t>
            </a:r>
            <a:r>
              <a:rPr lang="fr-FR" sz="1600" dirty="0" err="1">
                <a:solidFill>
                  <a:srgbClr val="B200B2"/>
                </a:solidFill>
              </a:rPr>
              <a:t>del</a:t>
            </a:r>
            <a:r>
              <a:rPr lang="fr-FR" sz="1600" dirty="0">
                <a:solidFill>
                  <a:srgbClr val="B200B2"/>
                </a:solidFill>
              </a:rPr>
              <a:t>__</a:t>
            </a:r>
            <a:r>
              <a:rPr lang="fr-FR" sz="1600" dirty="0"/>
              <a:t>(</a:t>
            </a:r>
            <a:r>
              <a:rPr lang="fr-FR" sz="1600" dirty="0">
                <a:solidFill>
                  <a:srgbClr val="94558D"/>
                </a:solidFill>
              </a:rPr>
              <a:t>self</a:t>
            </a:r>
            <a:r>
              <a:rPr lang="fr-FR" sz="1600" dirty="0"/>
              <a:t>):</a:t>
            </a:r>
            <a:br>
              <a:rPr lang="fr-FR" sz="1600" dirty="0"/>
            </a:br>
            <a:r>
              <a:rPr lang="fr-FR" sz="1600" dirty="0"/>
              <a:t>        </a:t>
            </a:r>
            <a:r>
              <a:rPr lang="fr-FR" sz="1600" dirty="0" err="1">
                <a:solidFill>
                  <a:srgbClr val="000080"/>
                </a:solidFill>
              </a:rPr>
              <a:t>print</a:t>
            </a:r>
            <a:r>
              <a:rPr lang="fr-FR" sz="1600" dirty="0"/>
              <a:t>(</a:t>
            </a:r>
            <a:r>
              <a:rPr lang="fr-FR" sz="1600" b="1" dirty="0">
                <a:solidFill>
                  <a:srgbClr val="008080"/>
                </a:solidFill>
              </a:rPr>
              <a:t>"je suis le destructeur"</a:t>
            </a:r>
            <a:r>
              <a:rPr lang="fr-FR" sz="1600" dirty="0"/>
              <a:t>)</a:t>
            </a:r>
            <a:br>
              <a:rPr lang="fr-FR" sz="1600" dirty="0"/>
            </a:br>
            <a:r>
              <a:rPr lang="fr-FR" sz="1600" dirty="0"/>
              <a:t>p1=Personne(</a:t>
            </a:r>
            <a:r>
              <a:rPr lang="fr-FR" sz="1600" b="1" dirty="0">
                <a:solidFill>
                  <a:srgbClr val="008080"/>
                </a:solidFill>
              </a:rPr>
              <a:t>"Allali"</a:t>
            </a:r>
            <a:r>
              <a:rPr lang="fr-FR" sz="1600" dirty="0"/>
              <a:t>,</a:t>
            </a:r>
            <a:r>
              <a:rPr lang="fr-FR" sz="1600" dirty="0">
                <a:solidFill>
                  <a:srgbClr val="1750EB"/>
                </a:solidFill>
              </a:rPr>
              <a:t>20</a:t>
            </a:r>
            <a:r>
              <a:rPr lang="fr-FR" sz="1600" dirty="0"/>
              <a:t>)</a:t>
            </a:r>
            <a:br>
              <a:rPr lang="fr-FR" sz="1600" dirty="0"/>
            </a:br>
            <a:r>
              <a:rPr lang="fr-FR" sz="1600" dirty="0" err="1">
                <a:solidFill>
                  <a:srgbClr val="000080"/>
                </a:solidFill>
              </a:rPr>
              <a:t>print</a:t>
            </a:r>
            <a:r>
              <a:rPr lang="fr-FR" sz="1600" dirty="0"/>
              <a:t>(p1.nom) </a:t>
            </a:r>
            <a:r>
              <a:rPr lang="fr-FR" sz="1600" i="1" dirty="0">
                <a:solidFill>
                  <a:srgbClr val="8C8C8C"/>
                </a:solidFill>
              </a:rPr>
              <a:t>#</a:t>
            </a:r>
            <a:r>
              <a:rPr lang="fr-FR" sz="1600" i="1" dirty="0" err="1">
                <a:solidFill>
                  <a:srgbClr val="8C8C8C"/>
                </a:solidFill>
              </a:rPr>
              <a:t>Allali</a:t>
            </a:r>
            <a:br>
              <a:rPr lang="fr-FR" sz="1600" i="1" dirty="0">
                <a:solidFill>
                  <a:srgbClr val="8C8C8C"/>
                </a:solidFill>
              </a:rPr>
            </a:br>
            <a:r>
              <a:rPr lang="fr-FR" sz="1600" dirty="0" err="1">
                <a:solidFill>
                  <a:srgbClr val="0033B3"/>
                </a:solidFill>
              </a:rPr>
              <a:t>del</a:t>
            </a:r>
            <a:r>
              <a:rPr lang="fr-FR" sz="1600" dirty="0">
                <a:solidFill>
                  <a:srgbClr val="0033B3"/>
                </a:solidFill>
              </a:rPr>
              <a:t> </a:t>
            </a:r>
            <a:r>
              <a:rPr lang="fr-FR" sz="1600" dirty="0"/>
              <a:t>p1       </a:t>
            </a:r>
            <a:r>
              <a:rPr lang="fr-FR" sz="1600" i="1" dirty="0">
                <a:solidFill>
                  <a:srgbClr val="8C8C8C"/>
                </a:solidFill>
              </a:rPr>
              <a:t>#je suis le destructeur</a:t>
            </a:r>
            <a:br>
              <a:rPr lang="fr-FR" sz="1600" i="1" dirty="0">
                <a:solidFill>
                  <a:srgbClr val="8C8C8C"/>
                </a:solidFill>
              </a:rPr>
            </a:br>
            <a:r>
              <a:rPr lang="fr-FR" sz="1600" dirty="0" err="1">
                <a:solidFill>
                  <a:srgbClr val="000080"/>
                </a:solidFill>
              </a:rPr>
              <a:t>print</a:t>
            </a:r>
            <a:r>
              <a:rPr lang="fr-FR" sz="1600" dirty="0"/>
              <a:t>(p1.nom) </a:t>
            </a:r>
            <a:r>
              <a:rPr lang="fr-FR" sz="1600" i="1" dirty="0">
                <a:solidFill>
                  <a:srgbClr val="8C8C8C"/>
                </a:solidFill>
              </a:rPr>
              <a:t>#</a:t>
            </a:r>
            <a:r>
              <a:rPr lang="fr-FR" sz="1600" i="1" dirty="0" err="1">
                <a:solidFill>
                  <a:srgbClr val="8C8C8C"/>
                </a:solidFill>
              </a:rPr>
              <a:t>NameError</a:t>
            </a:r>
            <a:r>
              <a:rPr lang="fr-FR" sz="1600" i="1" dirty="0">
                <a:solidFill>
                  <a:srgbClr val="8C8C8C"/>
                </a:solidFill>
              </a:rPr>
              <a:t>: </a:t>
            </a:r>
            <a:r>
              <a:rPr lang="fr-FR" sz="1600" i="1" dirty="0" err="1">
                <a:solidFill>
                  <a:srgbClr val="8C8C8C"/>
                </a:solidFill>
              </a:rPr>
              <a:t>name</a:t>
            </a:r>
            <a:r>
              <a:rPr lang="fr-FR" sz="1600" i="1" dirty="0">
                <a:solidFill>
                  <a:srgbClr val="8C8C8C"/>
                </a:solidFill>
              </a:rPr>
              <a:t> 'p1' </a:t>
            </a:r>
            <a:r>
              <a:rPr lang="fr-FR" sz="1600" i="1" dirty="0" err="1">
                <a:solidFill>
                  <a:srgbClr val="8C8C8C"/>
                </a:solidFill>
              </a:rPr>
              <a:t>is</a:t>
            </a:r>
            <a:r>
              <a:rPr lang="fr-FR" sz="1600" i="1" dirty="0">
                <a:solidFill>
                  <a:srgbClr val="8C8C8C"/>
                </a:solidFill>
              </a:rPr>
              <a:t> not </a:t>
            </a:r>
            <a:r>
              <a:rPr lang="fr-FR" sz="1600" i="1" dirty="0" err="1">
                <a:solidFill>
                  <a:srgbClr val="8C8C8C"/>
                </a:solidFill>
              </a:rPr>
              <a:t>defined</a:t>
            </a:r>
            <a:br>
              <a:rPr lang="fr-FR" dirty="0"/>
            </a:b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a:p>
            <a:pPr marL="1080" algn="just"/>
            <a:br>
              <a:rPr lang="fr-FR" spc="-1" dirty="0">
                <a:solidFill>
                  <a:srgbClr val="000000"/>
                </a:solidFill>
                <a:uFill>
                  <a:solidFill>
                    <a:srgbClr val="FFFFFF"/>
                  </a:solidFill>
                </a:uFill>
                <a:latin typeface="Times New Roman" pitchFamily="18" charset="0"/>
                <a:cs typeface="Times New Roman" pitchFamily="18" charset="0"/>
              </a:rPr>
            </a:b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p:txBody>
      </p:sp>
    </p:spTree>
    <p:extLst>
      <p:ext uri="{BB962C8B-B14F-4D97-AF65-F5344CB8AC3E}">
        <p14:creationId xmlns:p14="http://schemas.microsoft.com/office/powerpoint/2010/main" val="38204553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79640" y="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fr-FR" sz="4400" spc="-1" dirty="0">
                <a:solidFill>
                  <a:srgbClr val="0070C0"/>
                </a:solidFill>
                <a:uFill>
                  <a:solidFill>
                    <a:srgbClr val="FFFFFF"/>
                  </a:solidFill>
                </a:uFill>
                <a:latin typeface="Calibri"/>
              </a:rPr>
              <a:t>Déclarer une classe</a:t>
            </a:r>
          </a:p>
        </p:txBody>
      </p:sp>
      <p:sp>
        <p:nvSpPr>
          <p:cNvPr id="89" name="Line 2"/>
          <p:cNvSpPr/>
          <p:nvPr/>
        </p:nvSpPr>
        <p:spPr>
          <a:xfrm>
            <a:off x="0" y="1268640"/>
            <a:ext cx="2411640" cy="360"/>
          </a:xfrm>
          <a:prstGeom prst="line">
            <a:avLst/>
          </a:prstGeom>
          <a:ln>
            <a:solidFill>
              <a:srgbClr val="00B050"/>
            </a:solidFill>
            <a:round/>
          </a:ln>
        </p:spPr>
        <p:style>
          <a:lnRef idx="3">
            <a:schemeClr val="dk1"/>
          </a:lnRef>
          <a:fillRef idx="0">
            <a:schemeClr val="dk1"/>
          </a:fillRef>
          <a:effectRef idx="2">
            <a:schemeClr val="dk1"/>
          </a:effectRef>
          <a:fontRef idx="minor"/>
        </p:style>
      </p:sp>
      <p:sp>
        <p:nvSpPr>
          <p:cNvPr id="90" name="Line 3"/>
          <p:cNvSpPr/>
          <p:nvPr/>
        </p:nvSpPr>
        <p:spPr>
          <a:xfrm>
            <a:off x="2915640" y="1268640"/>
            <a:ext cx="2880360" cy="360"/>
          </a:xfrm>
          <a:prstGeom prst="line">
            <a:avLst/>
          </a:prstGeom>
          <a:ln>
            <a:solidFill>
              <a:schemeClr val="bg1">
                <a:lumMod val="65000"/>
              </a:schemeClr>
            </a:solidFill>
            <a:round/>
          </a:ln>
        </p:spPr>
        <p:style>
          <a:lnRef idx="3">
            <a:schemeClr val="dk1"/>
          </a:lnRef>
          <a:fillRef idx="0">
            <a:schemeClr val="dk1"/>
          </a:fillRef>
          <a:effectRef idx="2">
            <a:schemeClr val="dk1"/>
          </a:effectRef>
          <a:fontRef idx="minor"/>
        </p:style>
      </p:sp>
      <p:sp>
        <p:nvSpPr>
          <p:cNvPr id="91" name="Line 4"/>
          <p:cNvSpPr/>
          <p:nvPr/>
        </p:nvSpPr>
        <p:spPr>
          <a:xfrm>
            <a:off x="6732000" y="1268640"/>
            <a:ext cx="2412000" cy="360"/>
          </a:xfrm>
          <a:prstGeom prst="line">
            <a:avLst/>
          </a:prstGeom>
          <a:ln>
            <a:solidFill>
              <a:schemeClr val="tx2">
                <a:lumMod val="60000"/>
                <a:lumOff val="40000"/>
              </a:schemeClr>
            </a:solidFill>
            <a:round/>
          </a:ln>
        </p:spPr>
        <p:style>
          <a:lnRef idx="3">
            <a:schemeClr val="dk1"/>
          </a:lnRef>
          <a:fillRef idx="0">
            <a:schemeClr val="dk1"/>
          </a:fillRef>
          <a:effectRef idx="2">
            <a:schemeClr val="dk1"/>
          </a:effectRef>
          <a:fontRef idx="minor"/>
        </p:style>
      </p:sp>
      <p:sp>
        <p:nvSpPr>
          <p:cNvPr id="92" name="CustomShape 5"/>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sp>
      <p:sp>
        <p:nvSpPr>
          <p:cNvPr id="93" name="CustomShape 6"/>
          <p:cNvSpPr/>
          <p:nvPr/>
        </p:nvSpPr>
        <p:spPr>
          <a:xfrm>
            <a:off x="252900" y="1284580"/>
            <a:ext cx="8430660" cy="432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80" algn="just"/>
            <a:r>
              <a:rPr lang="fr-FR" b="1" spc="-1" dirty="0">
                <a:solidFill>
                  <a:srgbClr val="00B050"/>
                </a:solidFill>
                <a:uFill>
                  <a:solidFill>
                    <a:srgbClr val="FFFFFF"/>
                  </a:solidFill>
                </a:uFill>
                <a:latin typeface="Times New Roman" pitchFamily="18" charset="0"/>
                <a:cs typeface="Times New Roman" pitchFamily="18" charset="0"/>
              </a:rPr>
              <a:t>9. Exercice d’application:</a:t>
            </a: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r>
              <a:rPr lang="fr-FR" spc="-1" dirty="0">
                <a:solidFill>
                  <a:srgbClr val="000000"/>
                </a:solidFill>
                <a:uFill>
                  <a:solidFill>
                    <a:srgbClr val="FFFFFF"/>
                  </a:solidFill>
                </a:uFill>
                <a:latin typeface="Times New Roman" pitchFamily="18" charset="0"/>
                <a:cs typeface="Times New Roman" pitchFamily="18" charset="0"/>
              </a:rPr>
              <a:t>Réaliser une classe </a:t>
            </a:r>
            <a:r>
              <a:rPr lang="fr-FR" b="1" spc="-1" dirty="0">
                <a:solidFill>
                  <a:srgbClr val="000000"/>
                </a:solidFill>
                <a:uFill>
                  <a:solidFill>
                    <a:srgbClr val="FFFFFF"/>
                  </a:solidFill>
                </a:uFill>
                <a:latin typeface="Times New Roman" pitchFamily="18" charset="0"/>
                <a:cs typeface="Times New Roman" pitchFamily="18" charset="0"/>
              </a:rPr>
              <a:t>Point </a:t>
            </a:r>
            <a:r>
              <a:rPr lang="fr-FR" spc="-1" dirty="0">
                <a:solidFill>
                  <a:srgbClr val="000000"/>
                </a:solidFill>
                <a:uFill>
                  <a:solidFill>
                    <a:srgbClr val="FFFFFF"/>
                  </a:solidFill>
                </a:uFill>
                <a:latin typeface="Times New Roman" pitchFamily="18" charset="0"/>
                <a:cs typeface="Times New Roman" pitchFamily="18" charset="0"/>
              </a:rPr>
              <a:t>permettant de manipuler un point d'un plan. On prévoira :</a:t>
            </a:r>
          </a:p>
          <a:p>
            <a:pPr marL="216000" indent="-214920" algn="just">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a:p>
            <a:pPr marL="343980" indent="-342900" algn="just">
              <a:lnSpc>
                <a:spcPct val="200000"/>
              </a:lnSpc>
              <a:buFont typeface="+mj-lt"/>
              <a:buAutoNum type="arabicPeriod"/>
            </a:pPr>
            <a:r>
              <a:rPr lang="fr-FR" spc="-1" dirty="0">
                <a:solidFill>
                  <a:srgbClr val="000000"/>
                </a:solidFill>
                <a:uFill>
                  <a:solidFill>
                    <a:srgbClr val="FFFFFF"/>
                  </a:solidFill>
                </a:uFill>
                <a:latin typeface="Times New Roman" pitchFamily="18" charset="0"/>
                <a:cs typeface="Times New Roman" pitchFamily="18" charset="0"/>
              </a:rPr>
              <a:t>un point est défini par ses coordonnées x et y</a:t>
            </a:r>
          </a:p>
          <a:p>
            <a:pPr marL="343980" indent="-342900" algn="just">
              <a:lnSpc>
                <a:spcPct val="200000"/>
              </a:lnSpc>
              <a:buFont typeface="+mj-lt"/>
              <a:buAutoNum type="arabicPeriod"/>
            </a:pPr>
            <a:r>
              <a:rPr lang="fr-FR" spc="-1" dirty="0">
                <a:solidFill>
                  <a:srgbClr val="000000"/>
                </a:solidFill>
                <a:uFill>
                  <a:solidFill>
                    <a:srgbClr val="FFFFFF"/>
                  </a:solidFill>
                </a:uFill>
                <a:latin typeface="Times New Roman" pitchFamily="18" charset="0"/>
                <a:cs typeface="Times New Roman" pitchFamily="18" charset="0"/>
              </a:rPr>
              <a:t>un constructeur d’initialisation qui </a:t>
            </a:r>
            <a:r>
              <a:rPr lang="fr-FR" spc="-1">
                <a:solidFill>
                  <a:srgbClr val="000000"/>
                </a:solidFill>
                <a:uFill>
                  <a:solidFill>
                    <a:srgbClr val="FFFFFF"/>
                  </a:solidFill>
                </a:uFill>
                <a:latin typeface="Times New Roman" pitchFamily="18" charset="0"/>
                <a:cs typeface="Times New Roman" pitchFamily="18" charset="0"/>
              </a:rPr>
              <a:t>permet d’initialiser </a:t>
            </a:r>
            <a:r>
              <a:rPr lang="fr-FR" spc="-1" dirty="0">
                <a:solidFill>
                  <a:srgbClr val="000000"/>
                </a:solidFill>
                <a:uFill>
                  <a:solidFill>
                    <a:srgbClr val="FFFFFF"/>
                  </a:solidFill>
                </a:uFill>
                <a:latin typeface="Times New Roman" pitchFamily="18" charset="0"/>
                <a:cs typeface="Times New Roman" pitchFamily="18" charset="0"/>
              </a:rPr>
              <a:t>x et y.</a:t>
            </a:r>
          </a:p>
          <a:p>
            <a:pPr marL="343980" indent="-342900" algn="just">
              <a:lnSpc>
                <a:spcPct val="200000"/>
              </a:lnSpc>
              <a:buFont typeface="+mj-lt"/>
              <a:buAutoNum type="arabicPeriod"/>
            </a:pPr>
            <a:r>
              <a:rPr lang="fr-FR" spc="-1" dirty="0">
                <a:solidFill>
                  <a:srgbClr val="000000"/>
                </a:solidFill>
                <a:uFill>
                  <a:solidFill>
                    <a:srgbClr val="FFFFFF"/>
                  </a:solidFill>
                </a:uFill>
                <a:latin typeface="Times New Roman" pitchFamily="18" charset="0"/>
                <a:cs typeface="Times New Roman" pitchFamily="18" charset="0"/>
              </a:rPr>
              <a:t>une fonction membre </a:t>
            </a:r>
            <a:r>
              <a:rPr lang="fr-FR" b="1" spc="-1" dirty="0">
                <a:solidFill>
                  <a:srgbClr val="000000"/>
                </a:solidFill>
                <a:uFill>
                  <a:solidFill>
                    <a:srgbClr val="FFFFFF"/>
                  </a:solidFill>
                </a:uFill>
                <a:latin typeface="Times New Roman" pitchFamily="18" charset="0"/>
                <a:cs typeface="Times New Roman" pitchFamily="18" charset="0"/>
              </a:rPr>
              <a:t>déplace</a:t>
            </a:r>
            <a:r>
              <a:rPr lang="fr-FR" spc="-1" dirty="0">
                <a:solidFill>
                  <a:srgbClr val="000000"/>
                </a:solidFill>
                <a:uFill>
                  <a:solidFill>
                    <a:srgbClr val="FFFFFF"/>
                  </a:solidFill>
                </a:uFill>
                <a:latin typeface="Times New Roman" pitchFamily="18" charset="0"/>
                <a:cs typeface="Times New Roman" pitchFamily="18" charset="0"/>
              </a:rPr>
              <a:t> effectuant une translation définie par ses deux arguments dx et </a:t>
            </a:r>
            <a:r>
              <a:rPr lang="fr-FR" spc="-1" dirty="0" err="1">
                <a:solidFill>
                  <a:srgbClr val="000000"/>
                </a:solidFill>
                <a:uFill>
                  <a:solidFill>
                    <a:srgbClr val="FFFFFF"/>
                  </a:solidFill>
                </a:uFill>
                <a:latin typeface="Times New Roman" pitchFamily="18" charset="0"/>
                <a:cs typeface="Times New Roman" pitchFamily="18" charset="0"/>
              </a:rPr>
              <a:t>dy</a:t>
            </a:r>
            <a:r>
              <a:rPr lang="fr-FR" spc="-1" dirty="0">
                <a:solidFill>
                  <a:srgbClr val="000000"/>
                </a:solidFill>
                <a:uFill>
                  <a:solidFill>
                    <a:srgbClr val="FFFFFF"/>
                  </a:solidFill>
                </a:uFill>
                <a:latin typeface="Times New Roman" pitchFamily="18" charset="0"/>
                <a:cs typeface="Times New Roman" pitchFamily="18" charset="0"/>
              </a:rPr>
              <a:t>.</a:t>
            </a:r>
          </a:p>
          <a:p>
            <a:pPr marL="343980" indent="-342900" algn="just">
              <a:lnSpc>
                <a:spcPct val="200000"/>
              </a:lnSpc>
              <a:buFont typeface="+mj-lt"/>
              <a:buAutoNum type="arabicPeriod"/>
            </a:pPr>
            <a:r>
              <a:rPr lang="fr-FR" spc="-1" dirty="0">
                <a:solidFill>
                  <a:srgbClr val="000000"/>
                </a:solidFill>
                <a:uFill>
                  <a:solidFill>
                    <a:srgbClr val="FFFFFF"/>
                  </a:solidFill>
                </a:uFill>
                <a:latin typeface="Times New Roman" pitchFamily="18" charset="0"/>
                <a:cs typeface="Times New Roman" pitchFamily="18" charset="0"/>
              </a:rPr>
              <a:t>une procédure membre </a:t>
            </a:r>
            <a:r>
              <a:rPr lang="fr-FR" b="1" spc="-1" dirty="0">
                <a:solidFill>
                  <a:srgbClr val="000000"/>
                </a:solidFill>
                <a:uFill>
                  <a:solidFill>
                    <a:srgbClr val="FFFFFF"/>
                  </a:solidFill>
                </a:uFill>
                <a:latin typeface="Times New Roman" pitchFamily="18" charset="0"/>
                <a:cs typeface="Times New Roman" pitchFamily="18" charset="0"/>
              </a:rPr>
              <a:t>affiche</a:t>
            </a:r>
            <a:r>
              <a:rPr lang="fr-FR" spc="-1" dirty="0">
                <a:solidFill>
                  <a:srgbClr val="000000"/>
                </a:solidFill>
                <a:uFill>
                  <a:solidFill>
                    <a:srgbClr val="FFFFFF"/>
                  </a:solidFill>
                </a:uFill>
                <a:latin typeface="Times New Roman" pitchFamily="18" charset="0"/>
                <a:cs typeface="Times New Roman" pitchFamily="18" charset="0"/>
              </a:rPr>
              <a:t> se contentant d'afficher les coordonnées cartésiennes du point.</a:t>
            </a:r>
          </a:p>
          <a:p>
            <a:pPr marL="1080" algn="just"/>
            <a:br>
              <a:rPr lang="fr-FR" dirty="0"/>
            </a:b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a:p>
            <a:pPr marL="1080" algn="just"/>
            <a:br>
              <a:rPr lang="fr-FR" spc="-1" dirty="0">
                <a:solidFill>
                  <a:srgbClr val="000000"/>
                </a:solidFill>
                <a:uFill>
                  <a:solidFill>
                    <a:srgbClr val="FFFFFF"/>
                  </a:solidFill>
                </a:uFill>
                <a:latin typeface="Times New Roman" pitchFamily="18" charset="0"/>
                <a:cs typeface="Times New Roman" pitchFamily="18" charset="0"/>
              </a:rPr>
            </a:b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p:txBody>
      </p:sp>
    </p:spTree>
    <p:extLst>
      <p:ext uri="{BB962C8B-B14F-4D97-AF65-F5344CB8AC3E}">
        <p14:creationId xmlns:p14="http://schemas.microsoft.com/office/powerpoint/2010/main" val="145430119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79640" y="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fr-FR" sz="4400" spc="-1" dirty="0">
                <a:solidFill>
                  <a:srgbClr val="0070C0"/>
                </a:solidFill>
                <a:uFill>
                  <a:solidFill>
                    <a:srgbClr val="FFFFFF"/>
                  </a:solidFill>
                </a:uFill>
                <a:latin typeface="Calibri"/>
              </a:rPr>
              <a:t>Déclarer une classe</a:t>
            </a:r>
          </a:p>
        </p:txBody>
      </p:sp>
      <p:sp>
        <p:nvSpPr>
          <p:cNvPr id="89" name="Line 2"/>
          <p:cNvSpPr/>
          <p:nvPr/>
        </p:nvSpPr>
        <p:spPr>
          <a:xfrm>
            <a:off x="0" y="1268640"/>
            <a:ext cx="2411640" cy="360"/>
          </a:xfrm>
          <a:prstGeom prst="line">
            <a:avLst/>
          </a:prstGeom>
          <a:ln>
            <a:solidFill>
              <a:srgbClr val="00B050"/>
            </a:solidFill>
            <a:round/>
          </a:ln>
        </p:spPr>
        <p:style>
          <a:lnRef idx="3">
            <a:schemeClr val="dk1"/>
          </a:lnRef>
          <a:fillRef idx="0">
            <a:schemeClr val="dk1"/>
          </a:fillRef>
          <a:effectRef idx="2">
            <a:schemeClr val="dk1"/>
          </a:effectRef>
          <a:fontRef idx="minor"/>
        </p:style>
      </p:sp>
      <p:sp>
        <p:nvSpPr>
          <p:cNvPr id="90" name="Line 3"/>
          <p:cNvSpPr/>
          <p:nvPr/>
        </p:nvSpPr>
        <p:spPr>
          <a:xfrm>
            <a:off x="2915640" y="1268640"/>
            <a:ext cx="2880360" cy="360"/>
          </a:xfrm>
          <a:prstGeom prst="line">
            <a:avLst/>
          </a:prstGeom>
          <a:ln>
            <a:solidFill>
              <a:schemeClr val="bg1">
                <a:lumMod val="65000"/>
              </a:schemeClr>
            </a:solidFill>
            <a:round/>
          </a:ln>
        </p:spPr>
        <p:style>
          <a:lnRef idx="3">
            <a:schemeClr val="dk1"/>
          </a:lnRef>
          <a:fillRef idx="0">
            <a:schemeClr val="dk1"/>
          </a:fillRef>
          <a:effectRef idx="2">
            <a:schemeClr val="dk1"/>
          </a:effectRef>
          <a:fontRef idx="minor"/>
        </p:style>
      </p:sp>
      <p:sp>
        <p:nvSpPr>
          <p:cNvPr id="91" name="Line 4"/>
          <p:cNvSpPr/>
          <p:nvPr/>
        </p:nvSpPr>
        <p:spPr>
          <a:xfrm>
            <a:off x="6732000" y="1268640"/>
            <a:ext cx="2412000" cy="360"/>
          </a:xfrm>
          <a:prstGeom prst="line">
            <a:avLst/>
          </a:prstGeom>
          <a:ln>
            <a:solidFill>
              <a:schemeClr val="tx2">
                <a:lumMod val="60000"/>
                <a:lumOff val="40000"/>
              </a:schemeClr>
            </a:solidFill>
            <a:round/>
          </a:ln>
        </p:spPr>
        <p:style>
          <a:lnRef idx="3">
            <a:schemeClr val="dk1"/>
          </a:lnRef>
          <a:fillRef idx="0">
            <a:schemeClr val="dk1"/>
          </a:fillRef>
          <a:effectRef idx="2">
            <a:schemeClr val="dk1"/>
          </a:effectRef>
          <a:fontRef idx="minor"/>
        </p:style>
      </p:sp>
      <p:sp>
        <p:nvSpPr>
          <p:cNvPr id="92" name="CustomShape 5"/>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sp>
      <p:sp>
        <p:nvSpPr>
          <p:cNvPr id="93" name="CustomShape 6"/>
          <p:cNvSpPr/>
          <p:nvPr/>
        </p:nvSpPr>
        <p:spPr>
          <a:xfrm>
            <a:off x="252900" y="1284580"/>
            <a:ext cx="8430660" cy="432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80" algn="just"/>
            <a:r>
              <a:rPr lang="fr-FR" b="1" spc="-1" dirty="0">
                <a:solidFill>
                  <a:srgbClr val="00B050"/>
                </a:solidFill>
                <a:uFill>
                  <a:solidFill>
                    <a:srgbClr val="FFFFFF"/>
                  </a:solidFill>
                </a:uFill>
                <a:latin typeface="Times New Roman" pitchFamily="18" charset="0"/>
                <a:cs typeface="Times New Roman" pitchFamily="18" charset="0"/>
              </a:rPr>
              <a:t>10. Principe d’encapsulation:</a:t>
            </a: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r>
              <a:rPr lang="fr-FR" spc="-1" dirty="0">
                <a:solidFill>
                  <a:srgbClr val="000000"/>
                </a:solidFill>
                <a:uFill>
                  <a:solidFill>
                    <a:srgbClr val="FFFFFF"/>
                  </a:solidFill>
                </a:uFill>
                <a:latin typeface="Times New Roman" pitchFamily="18" charset="0"/>
                <a:cs typeface="Times New Roman" pitchFamily="18" charset="0"/>
              </a:rPr>
              <a:t>L'encapsulation consiste à masquer des données de l'état interne pour protéger l'intégrité de l'objet.</a:t>
            </a:r>
          </a:p>
          <a:p>
            <a:pPr marL="216000" indent="-214920" algn="just">
              <a:buBlip>
                <a:blip r:embed="rId3"/>
              </a:buBlip>
            </a:pPr>
            <a:r>
              <a:rPr lang="fr-FR" dirty="0">
                <a:latin typeface="Times New Roman" pitchFamily="18" charset="0"/>
                <a:cs typeface="Times New Roman" pitchFamily="18" charset="0"/>
              </a:rPr>
              <a:t>Un </a:t>
            </a:r>
            <a:r>
              <a:rPr lang="fr-FR" b="1" dirty="0">
                <a:latin typeface="Times New Roman" pitchFamily="18" charset="0"/>
                <a:cs typeface="Times New Roman" pitchFamily="18" charset="0"/>
              </a:rPr>
              <a:t>membre</a:t>
            </a:r>
            <a:r>
              <a:rPr lang="fr-FR" dirty="0">
                <a:latin typeface="Times New Roman" pitchFamily="18" charset="0"/>
                <a:cs typeface="Times New Roman" pitchFamily="18" charset="0"/>
              </a:rPr>
              <a:t> d'une classe désigne un attribut ou une méthode définie dans cette classe.</a:t>
            </a:r>
          </a:p>
          <a:p>
            <a:pPr marL="216000" indent="-214920" algn="just">
              <a:buBlip>
                <a:blip r:embed="rId3"/>
              </a:buBlip>
            </a:pPr>
            <a:r>
              <a:rPr lang="fr-FR" dirty="0">
                <a:latin typeface="Times New Roman" pitchFamily="18" charset="0"/>
                <a:cs typeface="Times New Roman" pitchFamily="18" charset="0"/>
              </a:rPr>
              <a:t>La </a:t>
            </a:r>
            <a:r>
              <a:rPr lang="fr-FR" b="1" dirty="0">
                <a:latin typeface="Times New Roman" pitchFamily="18" charset="0"/>
                <a:cs typeface="Times New Roman" pitchFamily="18" charset="0"/>
              </a:rPr>
              <a:t>visibilité</a:t>
            </a:r>
            <a:r>
              <a:rPr lang="fr-FR" dirty="0">
                <a:latin typeface="Times New Roman" pitchFamily="18" charset="0"/>
                <a:cs typeface="Times New Roman" pitchFamily="18" charset="0"/>
              </a:rPr>
              <a:t> des membres d'une classe définit les endroits d'où ils peuvent être utilisés. Dans cette partie du cours, nous allons voir deux sortes de visibilité: la visibilité </a:t>
            </a:r>
            <a:r>
              <a:rPr lang="fr-FR" b="1" dirty="0">
                <a:latin typeface="Times New Roman" pitchFamily="18" charset="0"/>
                <a:cs typeface="Times New Roman" pitchFamily="18" charset="0"/>
              </a:rPr>
              <a:t>publique</a:t>
            </a:r>
            <a:r>
              <a:rPr lang="fr-FR" dirty="0">
                <a:latin typeface="Times New Roman" pitchFamily="18" charset="0"/>
                <a:cs typeface="Times New Roman" pitchFamily="18" charset="0"/>
              </a:rPr>
              <a:t> et la visibilité </a:t>
            </a:r>
            <a:r>
              <a:rPr lang="fr-FR" b="1" dirty="0">
                <a:latin typeface="Times New Roman" pitchFamily="18" charset="0"/>
                <a:cs typeface="Times New Roman" pitchFamily="18" charset="0"/>
              </a:rPr>
              <a:t>privée</a:t>
            </a:r>
            <a:r>
              <a:rPr lang="fr-FR" dirty="0">
                <a:latin typeface="Times New Roman" pitchFamily="18" charset="0"/>
                <a:cs typeface="Times New Roman" pitchFamily="18" charset="0"/>
              </a:rPr>
              <a:t>.</a:t>
            </a:r>
          </a:p>
          <a:p>
            <a:pPr marL="216000" indent="-214920" algn="just">
              <a:buBlip>
                <a:blip r:embed="rId3"/>
              </a:buBlip>
            </a:pPr>
            <a:r>
              <a:rPr lang="fr-FR" dirty="0">
                <a:latin typeface="Times New Roman" pitchFamily="18" charset="0"/>
                <a:cs typeface="Times New Roman" pitchFamily="18" charset="0"/>
              </a:rPr>
              <a:t>Les </a:t>
            </a:r>
            <a:r>
              <a:rPr lang="fr-FR" b="1" dirty="0">
                <a:latin typeface="Times New Roman" pitchFamily="18" charset="0"/>
                <a:cs typeface="Times New Roman" pitchFamily="18" charset="0"/>
              </a:rPr>
              <a:t>membres privés</a:t>
            </a:r>
            <a:r>
              <a:rPr lang="fr-FR" dirty="0">
                <a:latin typeface="Times New Roman" pitchFamily="18" charset="0"/>
                <a:cs typeface="Times New Roman" pitchFamily="18" charset="0"/>
              </a:rPr>
              <a:t> d'une classe ne sont accessibles que par les méthodes de la classe:</a:t>
            </a:r>
          </a:p>
          <a:p>
            <a:pPr marL="533400" indent="-285750">
              <a:buBlip>
                <a:blip r:embed="rId4"/>
              </a:buBlip>
            </a:pPr>
            <a:r>
              <a:rPr lang="fr-FR" dirty="0">
                <a:latin typeface="Times New Roman" pitchFamily="18" charset="0"/>
                <a:cs typeface="Times New Roman" pitchFamily="18" charset="0"/>
              </a:rPr>
              <a:t>Les </a:t>
            </a:r>
            <a:r>
              <a:rPr lang="fr-FR" b="1" dirty="0">
                <a:latin typeface="Times New Roman" pitchFamily="18" charset="0"/>
                <a:cs typeface="Times New Roman" pitchFamily="18" charset="0"/>
              </a:rPr>
              <a:t>attributs privés</a:t>
            </a:r>
            <a:r>
              <a:rPr lang="fr-FR" dirty="0">
                <a:latin typeface="Times New Roman" pitchFamily="18" charset="0"/>
                <a:cs typeface="Times New Roman" pitchFamily="18" charset="0"/>
              </a:rPr>
              <a:t> d'une classe ne peuvent être utilisés que par les méthodes de cette classe.</a:t>
            </a:r>
          </a:p>
          <a:p>
            <a:pPr marL="533400" indent="-285750">
              <a:buBlip>
                <a:blip r:embed="rId4"/>
              </a:buBlip>
            </a:pPr>
            <a:r>
              <a:rPr lang="fr-FR" dirty="0">
                <a:latin typeface="Times New Roman" pitchFamily="18" charset="0"/>
                <a:cs typeface="Times New Roman" pitchFamily="18" charset="0"/>
              </a:rPr>
              <a:t>Les </a:t>
            </a:r>
            <a:r>
              <a:rPr lang="fr-FR" b="1" dirty="0">
                <a:latin typeface="Times New Roman" pitchFamily="18" charset="0"/>
                <a:cs typeface="Times New Roman" pitchFamily="18" charset="0"/>
              </a:rPr>
              <a:t>méthodes privées</a:t>
            </a:r>
            <a:r>
              <a:rPr lang="fr-FR" dirty="0">
                <a:latin typeface="Times New Roman" pitchFamily="18" charset="0"/>
                <a:cs typeface="Times New Roman" pitchFamily="18" charset="0"/>
              </a:rPr>
              <a:t> d'une classe ne peuvent être appelées que par les méthodes de cette classe.</a:t>
            </a:r>
          </a:p>
          <a:p>
            <a:pPr marL="216000" indent="-214920" algn="just">
              <a:buBlip>
                <a:blip r:embed="rId3"/>
              </a:buBlip>
            </a:pPr>
            <a:r>
              <a:rPr lang="fr-FR" dirty="0">
                <a:latin typeface="Times New Roman" pitchFamily="18" charset="0"/>
                <a:cs typeface="Times New Roman" pitchFamily="18" charset="0"/>
              </a:rPr>
              <a:t>Les membres publics d'une classe sont accessibles de l'intérieur et de l'extérieur de la classe, par conséquent:</a:t>
            </a:r>
          </a:p>
          <a:p>
            <a:pPr marL="533400" indent="-285750">
              <a:buBlip>
                <a:blip r:embed="rId4"/>
              </a:buBlip>
            </a:pPr>
            <a:r>
              <a:rPr lang="fr-FR" dirty="0">
                <a:latin typeface="Times New Roman" pitchFamily="18" charset="0"/>
                <a:cs typeface="Times New Roman" pitchFamily="18" charset="0"/>
              </a:rPr>
              <a:t>Les attributs </a:t>
            </a:r>
            <a:r>
              <a:rPr lang="fr-FR" b="1" dirty="0">
                <a:latin typeface="Times New Roman" pitchFamily="18" charset="0"/>
                <a:cs typeface="Times New Roman" pitchFamily="18" charset="0"/>
              </a:rPr>
              <a:t>publiques</a:t>
            </a:r>
            <a:r>
              <a:rPr lang="fr-FR" dirty="0">
                <a:latin typeface="Times New Roman" pitchFamily="18" charset="0"/>
                <a:cs typeface="Times New Roman" pitchFamily="18" charset="0"/>
              </a:rPr>
              <a:t> d'une classe sont donc accessibles (en lecture ou en écriture) depuis n'importe quelle méthode.</a:t>
            </a:r>
          </a:p>
          <a:p>
            <a:pPr marL="533400" indent="-285750">
              <a:buBlip>
                <a:blip r:embed="rId4"/>
              </a:buBlip>
            </a:pPr>
            <a:r>
              <a:rPr lang="fr-FR" dirty="0">
                <a:latin typeface="Times New Roman" pitchFamily="18" charset="0"/>
                <a:cs typeface="Times New Roman" pitchFamily="18" charset="0"/>
              </a:rPr>
              <a:t>Les méthodes </a:t>
            </a:r>
            <a:r>
              <a:rPr lang="fr-FR" b="1" dirty="0">
                <a:latin typeface="Times New Roman" pitchFamily="18" charset="0"/>
                <a:cs typeface="Times New Roman" pitchFamily="18" charset="0"/>
              </a:rPr>
              <a:t>publiques</a:t>
            </a:r>
            <a:r>
              <a:rPr lang="fr-FR" dirty="0">
                <a:latin typeface="Times New Roman" pitchFamily="18" charset="0"/>
                <a:cs typeface="Times New Roman" pitchFamily="18" charset="0"/>
              </a:rPr>
              <a:t> d'une classe peuvent être appelées par n'importe quelle méthode.</a:t>
            </a:r>
          </a:p>
          <a:p>
            <a:pPr marL="216000" indent="-214920" algn="just">
              <a:buBlip>
                <a:blip r:embed="rId3"/>
              </a:buBlip>
            </a:pPr>
            <a:br>
              <a:rPr lang="fr-FR" i="1" dirty="0">
                <a:solidFill>
                  <a:srgbClr val="8C8C8C"/>
                </a:solidFill>
              </a:rPr>
            </a:br>
            <a:br>
              <a:rPr lang="fr-FR" i="1" dirty="0">
                <a:solidFill>
                  <a:srgbClr val="8C8C8C"/>
                </a:solidFill>
              </a:rPr>
            </a:br>
            <a:br>
              <a:rPr lang="fr-FR" i="1" dirty="0">
                <a:solidFill>
                  <a:srgbClr val="8C8C8C"/>
                </a:solidFill>
              </a:rPr>
            </a:br>
            <a:br>
              <a:rPr lang="fr-FR" i="1" dirty="0">
                <a:solidFill>
                  <a:srgbClr val="8C8C8C"/>
                </a:solidFill>
              </a:rPr>
            </a:br>
            <a:endParaRPr lang="fr-FR" spc="-1" dirty="0">
              <a:solidFill>
                <a:srgbClr val="000000"/>
              </a:solidFill>
              <a:uFill>
                <a:solidFill>
                  <a:srgbClr val="FFFFFF"/>
                </a:solidFill>
              </a:uFill>
              <a:latin typeface="Times New Roman" pitchFamily="18" charset="0"/>
              <a:cs typeface="Times New Roman" pitchFamily="18" charset="0"/>
            </a:endParaRPr>
          </a:p>
        </p:txBody>
      </p:sp>
    </p:spTree>
    <p:extLst>
      <p:ext uri="{BB962C8B-B14F-4D97-AF65-F5344CB8AC3E}">
        <p14:creationId xmlns:p14="http://schemas.microsoft.com/office/powerpoint/2010/main" val="376771101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79640" y="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fr-FR" sz="4400" spc="-1" dirty="0">
                <a:solidFill>
                  <a:srgbClr val="0070C0"/>
                </a:solidFill>
                <a:uFill>
                  <a:solidFill>
                    <a:srgbClr val="FFFFFF"/>
                  </a:solidFill>
                </a:uFill>
                <a:latin typeface="Calibri"/>
              </a:rPr>
              <a:t>Déclarer une classe</a:t>
            </a:r>
          </a:p>
        </p:txBody>
      </p:sp>
      <p:sp>
        <p:nvSpPr>
          <p:cNvPr id="89" name="Line 2"/>
          <p:cNvSpPr/>
          <p:nvPr/>
        </p:nvSpPr>
        <p:spPr>
          <a:xfrm>
            <a:off x="0" y="1268640"/>
            <a:ext cx="2411640" cy="360"/>
          </a:xfrm>
          <a:prstGeom prst="line">
            <a:avLst/>
          </a:prstGeom>
          <a:ln>
            <a:solidFill>
              <a:srgbClr val="00B050"/>
            </a:solidFill>
            <a:round/>
          </a:ln>
        </p:spPr>
        <p:style>
          <a:lnRef idx="3">
            <a:schemeClr val="dk1"/>
          </a:lnRef>
          <a:fillRef idx="0">
            <a:schemeClr val="dk1"/>
          </a:fillRef>
          <a:effectRef idx="2">
            <a:schemeClr val="dk1"/>
          </a:effectRef>
          <a:fontRef idx="minor"/>
        </p:style>
      </p:sp>
      <p:sp>
        <p:nvSpPr>
          <p:cNvPr id="90" name="Line 3"/>
          <p:cNvSpPr/>
          <p:nvPr/>
        </p:nvSpPr>
        <p:spPr>
          <a:xfrm>
            <a:off x="2915640" y="1268640"/>
            <a:ext cx="2880360" cy="360"/>
          </a:xfrm>
          <a:prstGeom prst="line">
            <a:avLst/>
          </a:prstGeom>
          <a:ln>
            <a:solidFill>
              <a:schemeClr val="bg1">
                <a:lumMod val="65000"/>
              </a:schemeClr>
            </a:solidFill>
            <a:round/>
          </a:ln>
        </p:spPr>
        <p:style>
          <a:lnRef idx="3">
            <a:schemeClr val="dk1"/>
          </a:lnRef>
          <a:fillRef idx="0">
            <a:schemeClr val="dk1"/>
          </a:fillRef>
          <a:effectRef idx="2">
            <a:schemeClr val="dk1"/>
          </a:effectRef>
          <a:fontRef idx="minor"/>
        </p:style>
      </p:sp>
      <p:sp>
        <p:nvSpPr>
          <p:cNvPr id="91" name="Line 4"/>
          <p:cNvSpPr/>
          <p:nvPr/>
        </p:nvSpPr>
        <p:spPr>
          <a:xfrm>
            <a:off x="6732000" y="1268640"/>
            <a:ext cx="2412000" cy="360"/>
          </a:xfrm>
          <a:prstGeom prst="line">
            <a:avLst/>
          </a:prstGeom>
          <a:ln>
            <a:solidFill>
              <a:schemeClr val="tx2">
                <a:lumMod val="60000"/>
                <a:lumOff val="40000"/>
              </a:schemeClr>
            </a:solidFill>
            <a:round/>
          </a:ln>
        </p:spPr>
        <p:style>
          <a:lnRef idx="3">
            <a:schemeClr val="dk1"/>
          </a:lnRef>
          <a:fillRef idx="0">
            <a:schemeClr val="dk1"/>
          </a:fillRef>
          <a:effectRef idx="2">
            <a:schemeClr val="dk1"/>
          </a:effectRef>
          <a:fontRef idx="minor"/>
        </p:style>
      </p:sp>
      <p:sp>
        <p:nvSpPr>
          <p:cNvPr id="92" name="CustomShape 5"/>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sp>
      <p:sp>
        <p:nvSpPr>
          <p:cNvPr id="93" name="CustomShape 6"/>
          <p:cNvSpPr/>
          <p:nvPr/>
        </p:nvSpPr>
        <p:spPr>
          <a:xfrm>
            <a:off x="252900" y="1284580"/>
            <a:ext cx="8430660" cy="432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80" algn="just"/>
            <a:r>
              <a:rPr lang="fr-FR" b="1" spc="-1" dirty="0">
                <a:solidFill>
                  <a:srgbClr val="00B050"/>
                </a:solidFill>
                <a:uFill>
                  <a:solidFill>
                    <a:srgbClr val="FFFFFF"/>
                  </a:solidFill>
                </a:uFill>
                <a:latin typeface="Times New Roman" pitchFamily="18" charset="0"/>
                <a:cs typeface="Times New Roman" pitchFamily="18" charset="0"/>
              </a:rPr>
              <a:t>10. Principe d’encapsulation:</a:t>
            </a: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r>
              <a:rPr lang="fr-FR" spc="-1" dirty="0">
                <a:solidFill>
                  <a:srgbClr val="000000"/>
                </a:solidFill>
                <a:uFill>
                  <a:solidFill>
                    <a:srgbClr val="FFFFFF"/>
                  </a:solidFill>
                </a:uFill>
                <a:latin typeface="Times New Roman" pitchFamily="18" charset="0"/>
                <a:cs typeface="Times New Roman" pitchFamily="18" charset="0"/>
              </a:rPr>
              <a:t>En Python, il n’existe pas de mécanisme dans le langage qui nous permettrait de gérer la visibilité. Par contre, il existe une convention dans le nommage. </a:t>
            </a:r>
          </a:p>
          <a:p>
            <a:pPr marL="216000" indent="-214920" algn="just">
              <a:buBlip>
                <a:blip r:embed="rId3"/>
              </a:buBlip>
            </a:pPr>
            <a:r>
              <a:rPr lang="fr-FR" spc="-1" dirty="0">
                <a:solidFill>
                  <a:srgbClr val="000000"/>
                </a:solidFill>
                <a:uFill>
                  <a:solidFill>
                    <a:srgbClr val="FFFFFF"/>
                  </a:solidFill>
                </a:uFill>
                <a:latin typeface="Times New Roman" pitchFamily="18" charset="0"/>
                <a:cs typeface="Times New Roman" pitchFamily="18" charset="0"/>
              </a:rPr>
              <a:t>Une méthode ou un attribut dont le nom commence par __ (</a:t>
            </a:r>
            <a:r>
              <a:rPr lang="fr-FR" spc="-1" dirty="0" err="1">
                <a:solidFill>
                  <a:srgbClr val="000000"/>
                </a:solidFill>
                <a:uFill>
                  <a:solidFill>
                    <a:srgbClr val="FFFFFF"/>
                  </a:solidFill>
                </a:uFill>
                <a:latin typeface="Times New Roman" pitchFamily="18" charset="0"/>
                <a:cs typeface="Times New Roman" pitchFamily="18" charset="0"/>
              </a:rPr>
              <a:t>underscore</a:t>
            </a:r>
            <a:r>
              <a:rPr lang="fr-FR" spc="-1" dirty="0">
                <a:solidFill>
                  <a:srgbClr val="000000"/>
                </a:solidFill>
                <a:uFill>
                  <a:solidFill>
                    <a:srgbClr val="FFFFFF"/>
                  </a:solidFill>
                </a:uFill>
                <a:latin typeface="Times New Roman" pitchFamily="18" charset="0"/>
                <a:cs typeface="Times New Roman" pitchFamily="18" charset="0"/>
              </a:rPr>
              <a:t>) est considéré comme privé. Il est donc déconseillé d’accéder à un tel attribut ou d’appeler une telle méthode depuis l’extérieur de l’objet.</a:t>
            </a:r>
          </a:p>
          <a:p>
            <a:pPr marL="216000" indent="-214920" algn="just">
              <a:buBlip>
                <a:blip r:embed="rId3"/>
              </a:buBlip>
            </a:pPr>
            <a:r>
              <a:rPr lang="fr-FR" spc="-1" dirty="0">
                <a:solidFill>
                  <a:srgbClr val="000000"/>
                </a:solidFill>
                <a:uFill>
                  <a:solidFill>
                    <a:srgbClr val="FFFFFF"/>
                  </a:solidFill>
                </a:uFill>
                <a:latin typeface="Times New Roman" pitchFamily="18" charset="0"/>
                <a:cs typeface="Times New Roman" pitchFamily="18" charset="0"/>
              </a:rPr>
              <a:t>Les attributs privés d'une classe ne peuvent être utilisés que par les méthodes de cette classe. Les méthodes privées d'une classe ne peuvent être appelées que par les méthodes de cette classe.</a:t>
            </a:r>
          </a:p>
          <a:p>
            <a:pPr marL="216000" indent="-214920">
              <a:buBlip>
                <a:blip r:embed="rId3"/>
              </a:buBlip>
            </a:pPr>
            <a:r>
              <a:rPr lang="fr-FR" spc="-1" dirty="0">
                <a:solidFill>
                  <a:srgbClr val="000000"/>
                </a:solidFill>
                <a:uFill>
                  <a:solidFill>
                    <a:srgbClr val="FFFFFF"/>
                  </a:solidFill>
                </a:uFill>
                <a:latin typeface="Times New Roman" pitchFamily="18" charset="0"/>
                <a:cs typeface="Times New Roman" pitchFamily="18" charset="0"/>
              </a:rPr>
              <a:t>Exemple:</a:t>
            </a:r>
          </a:p>
          <a:p>
            <a:pPr marL="1080"/>
            <a:r>
              <a:rPr lang="fr-FR" dirty="0">
                <a:solidFill>
                  <a:srgbClr val="0033B3"/>
                </a:solidFill>
              </a:rPr>
              <a:t>class </a:t>
            </a:r>
            <a:r>
              <a:rPr lang="fr-FR" dirty="0">
                <a:solidFill>
                  <a:srgbClr val="000000"/>
                </a:solidFill>
              </a:rPr>
              <a:t>Personne</a:t>
            </a:r>
            <a:r>
              <a:rPr lang="fr-FR" dirty="0"/>
              <a:t>:</a:t>
            </a:r>
            <a:br>
              <a:rPr lang="fr-FR" dirty="0"/>
            </a:br>
            <a:r>
              <a:rPr lang="fr-FR" dirty="0"/>
              <a:t>    </a:t>
            </a:r>
            <a:r>
              <a:rPr lang="fr-FR" dirty="0" err="1">
                <a:solidFill>
                  <a:srgbClr val="0033B3"/>
                </a:solidFill>
              </a:rPr>
              <a:t>def</a:t>
            </a:r>
            <a:r>
              <a:rPr lang="fr-FR" dirty="0">
                <a:solidFill>
                  <a:srgbClr val="0033B3"/>
                </a:solidFill>
              </a:rPr>
              <a:t> </a:t>
            </a:r>
            <a:r>
              <a:rPr lang="fr-FR" dirty="0">
                <a:solidFill>
                  <a:srgbClr val="B200B2"/>
                </a:solidFill>
              </a:rPr>
              <a:t>__</a:t>
            </a:r>
            <a:r>
              <a:rPr lang="fr-FR" dirty="0" err="1">
                <a:solidFill>
                  <a:srgbClr val="B200B2"/>
                </a:solidFill>
              </a:rPr>
              <a:t>init</a:t>
            </a:r>
            <a:r>
              <a:rPr lang="fr-FR" dirty="0">
                <a:solidFill>
                  <a:srgbClr val="B200B2"/>
                </a:solidFill>
              </a:rPr>
              <a:t>__</a:t>
            </a:r>
            <a:r>
              <a:rPr lang="fr-FR" dirty="0"/>
              <a:t>(</a:t>
            </a:r>
            <a:r>
              <a:rPr lang="fr-FR" dirty="0" err="1">
                <a:solidFill>
                  <a:srgbClr val="94558D"/>
                </a:solidFill>
              </a:rPr>
              <a:t>self</a:t>
            </a:r>
            <a:r>
              <a:rPr lang="fr-FR" dirty="0" err="1"/>
              <a:t>,nom</a:t>
            </a:r>
            <a:r>
              <a:rPr lang="fr-FR" dirty="0"/>
              <a:t>):</a:t>
            </a:r>
            <a:br>
              <a:rPr lang="fr-FR" dirty="0"/>
            </a:br>
            <a:r>
              <a:rPr lang="fr-FR" dirty="0"/>
              <a:t>        </a:t>
            </a:r>
            <a:r>
              <a:rPr lang="fr-FR" dirty="0" err="1">
                <a:solidFill>
                  <a:srgbClr val="94558D"/>
                </a:solidFill>
              </a:rPr>
              <a:t>self</a:t>
            </a:r>
            <a:r>
              <a:rPr lang="fr-FR" dirty="0" err="1"/>
              <a:t>.nom</a:t>
            </a:r>
            <a:r>
              <a:rPr lang="fr-FR" dirty="0"/>
              <a:t>=nom</a:t>
            </a:r>
            <a:br>
              <a:rPr lang="fr-FR" dirty="0"/>
            </a:br>
            <a:r>
              <a:rPr lang="fr-FR" dirty="0"/>
              <a:t>        </a:t>
            </a:r>
            <a:r>
              <a:rPr lang="fr-FR" dirty="0">
                <a:solidFill>
                  <a:srgbClr val="94558D"/>
                </a:solidFill>
              </a:rPr>
              <a:t>self</a:t>
            </a:r>
            <a:r>
              <a:rPr lang="fr-FR" dirty="0"/>
              <a:t>.__</a:t>
            </a:r>
            <a:r>
              <a:rPr lang="fr-FR" dirty="0" err="1"/>
              <a:t>age</a:t>
            </a:r>
            <a:r>
              <a:rPr lang="fr-FR" dirty="0"/>
              <a:t>=</a:t>
            </a:r>
            <a:r>
              <a:rPr lang="fr-FR" dirty="0">
                <a:solidFill>
                  <a:srgbClr val="1750EB"/>
                </a:solidFill>
              </a:rPr>
              <a:t>20</a:t>
            </a:r>
            <a:br>
              <a:rPr lang="fr-FR" dirty="0">
                <a:solidFill>
                  <a:srgbClr val="1750EB"/>
                </a:solidFill>
              </a:rPr>
            </a:br>
            <a:r>
              <a:rPr lang="fr-FR" dirty="0">
                <a:solidFill>
                  <a:srgbClr val="1750EB"/>
                </a:solidFill>
              </a:rPr>
              <a:t>        </a:t>
            </a:r>
            <a:br>
              <a:rPr lang="fr-FR" dirty="0">
                <a:solidFill>
                  <a:srgbClr val="1750EB"/>
                </a:solidFill>
              </a:rPr>
            </a:br>
            <a:r>
              <a:rPr lang="fr-FR" dirty="0"/>
              <a:t>p1=Personne(</a:t>
            </a:r>
            <a:r>
              <a:rPr lang="fr-FR" b="1" dirty="0">
                <a:solidFill>
                  <a:srgbClr val="008080"/>
                </a:solidFill>
              </a:rPr>
              <a:t>"</a:t>
            </a:r>
            <a:r>
              <a:rPr lang="fr-FR" b="1" dirty="0" err="1">
                <a:solidFill>
                  <a:srgbClr val="008080"/>
                </a:solidFill>
              </a:rPr>
              <a:t>Allali</a:t>
            </a:r>
            <a:r>
              <a:rPr lang="fr-FR" b="1" dirty="0">
                <a:solidFill>
                  <a:srgbClr val="008080"/>
                </a:solidFill>
              </a:rPr>
              <a:t>"</a:t>
            </a:r>
            <a:r>
              <a:rPr lang="fr-FR" dirty="0"/>
              <a:t>)</a:t>
            </a:r>
            <a:br>
              <a:rPr lang="fr-FR" dirty="0"/>
            </a:br>
            <a:r>
              <a:rPr lang="fr-FR" dirty="0" err="1">
                <a:solidFill>
                  <a:srgbClr val="000080"/>
                </a:solidFill>
              </a:rPr>
              <a:t>print</a:t>
            </a:r>
            <a:r>
              <a:rPr lang="fr-FR" dirty="0"/>
              <a:t>(p1.__age) </a:t>
            </a:r>
            <a:r>
              <a:rPr lang="fr-FR" i="1" dirty="0">
                <a:solidFill>
                  <a:srgbClr val="8C8C8C"/>
                </a:solidFill>
              </a:rPr>
              <a:t>#</a:t>
            </a:r>
            <a:r>
              <a:rPr lang="fr-FR" i="1" dirty="0" err="1">
                <a:solidFill>
                  <a:srgbClr val="8C8C8C"/>
                </a:solidFill>
              </a:rPr>
              <a:t>AttributeError</a:t>
            </a:r>
            <a:r>
              <a:rPr lang="fr-FR" i="1" dirty="0">
                <a:solidFill>
                  <a:srgbClr val="8C8C8C"/>
                </a:solidFill>
              </a:rPr>
              <a:t>: 'Personne' </a:t>
            </a:r>
            <a:r>
              <a:rPr lang="fr-FR" i="1" dirty="0" err="1">
                <a:solidFill>
                  <a:srgbClr val="8C8C8C"/>
                </a:solidFill>
              </a:rPr>
              <a:t>object</a:t>
            </a:r>
            <a:r>
              <a:rPr lang="fr-FR" i="1" dirty="0">
                <a:solidFill>
                  <a:srgbClr val="8C8C8C"/>
                </a:solidFill>
              </a:rPr>
              <a:t> has no </a:t>
            </a:r>
            <a:r>
              <a:rPr lang="fr-FR" i="1" dirty="0" err="1">
                <a:solidFill>
                  <a:srgbClr val="8C8C8C"/>
                </a:solidFill>
              </a:rPr>
              <a:t>attribute</a:t>
            </a:r>
            <a:r>
              <a:rPr lang="fr-FR" i="1" dirty="0">
                <a:solidFill>
                  <a:srgbClr val="8C8C8C"/>
                </a:solidFill>
              </a:rPr>
              <a:t> '__</a:t>
            </a:r>
            <a:r>
              <a:rPr lang="fr-FR" i="1" dirty="0" err="1">
                <a:solidFill>
                  <a:srgbClr val="8C8C8C"/>
                </a:solidFill>
              </a:rPr>
              <a:t>age</a:t>
            </a:r>
            <a:r>
              <a:rPr lang="fr-FR" i="1" dirty="0">
                <a:solidFill>
                  <a:srgbClr val="8C8C8C"/>
                </a:solidFill>
              </a:rPr>
              <a:t>'</a:t>
            </a:r>
            <a:br>
              <a:rPr lang="fr-FR" i="1" dirty="0">
                <a:solidFill>
                  <a:srgbClr val="8C8C8C"/>
                </a:solidFill>
              </a:rPr>
            </a:br>
            <a:br>
              <a:rPr lang="fr-FR" i="1" dirty="0">
                <a:solidFill>
                  <a:srgbClr val="8C8C8C"/>
                </a:solidFill>
              </a:rPr>
            </a:br>
            <a:br>
              <a:rPr lang="fr-FR" i="1" dirty="0">
                <a:solidFill>
                  <a:srgbClr val="8C8C8C"/>
                </a:solidFill>
              </a:rPr>
            </a:br>
            <a:br>
              <a:rPr lang="fr-FR" i="1" dirty="0">
                <a:solidFill>
                  <a:srgbClr val="8C8C8C"/>
                </a:solidFill>
              </a:rPr>
            </a:br>
            <a:endParaRPr lang="fr-FR" spc="-1" dirty="0">
              <a:solidFill>
                <a:srgbClr val="000000"/>
              </a:solidFill>
              <a:uFill>
                <a:solidFill>
                  <a:srgbClr val="FFFFFF"/>
                </a:solidFill>
              </a:uFill>
              <a:latin typeface="Times New Roman" pitchFamily="18" charset="0"/>
              <a:cs typeface="Times New Roman" pitchFamily="18" charset="0"/>
            </a:endParaRPr>
          </a:p>
        </p:txBody>
      </p:sp>
    </p:spTree>
    <p:extLst>
      <p:ext uri="{BB962C8B-B14F-4D97-AF65-F5344CB8AC3E}">
        <p14:creationId xmlns:p14="http://schemas.microsoft.com/office/powerpoint/2010/main" val="305086599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79640" y="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fr-FR" sz="4400" b="0" strike="noStrike" spc="-1" dirty="0">
                <a:solidFill>
                  <a:srgbClr val="0070C0"/>
                </a:solidFill>
                <a:uFill>
                  <a:solidFill>
                    <a:srgbClr val="FFFFFF"/>
                  </a:solidFill>
                </a:uFill>
                <a:latin typeface="Calibri"/>
                <a:ea typeface="DejaVu Sans"/>
              </a:rPr>
              <a:t>Introduction</a:t>
            </a:r>
            <a:endParaRPr lang="fr-FR" sz="1800" b="0" strike="noStrike" spc="-1" dirty="0">
              <a:solidFill>
                <a:srgbClr val="000000"/>
              </a:solidFill>
              <a:uFill>
                <a:solidFill>
                  <a:srgbClr val="FFFFFF"/>
                </a:solidFill>
              </a:uFill>
              <a:latin typeface="Arial"/>
            </a:endParaRPr>
          </a:p>
        </p:txBody>
      </p:sp>
      <p:sp>
        <p:nvSpPr>
          <p:cNvPr id="89" name="Line 2"/>
          <p:cNvSpPr/>
          <p:nvPr/>
        </p:nvSpPr>
        <p:spPr>
          <a:xfrm>
            <a:off x="0" y="1268640"/>
            <a:ext cx="2411640" cy="360"/>
          </a:xfrm>
          <a:prstGeom prst="line">
            <a:avLst/>
          </a:prstGeom>
          <a:ln>
            <a:solidFill>
              <a:srgbClr val="00B050"/>
            </a:solidFill>
            <a:round/>
          </a:ln>
        </p:spPr>
        <p:style>
          <a:lnRef idx="3">
            <a:schemeClr val="dk1"/>
          </a:lnRef>
          <a:fillRef idx="0">
            <a:schemeClr val="dk1"/>
          </a:fillRef>
          <a:effectRef idx="2">
            <a:schemeClr val="dk1"/>
          </a:effectRef>
          <a:fontRef idx="minor"/>
        </p:style>
      </p:sp>
      <p:sp>
        <p:nvSpPr>
          <p:cNvPr id="90" name="Line 3"/>
          <p:cNvSpPr/>
          <p:nvPr/>
        </p:nvSpPr>
        <p:spPr>
          <a:xfrm>
            <a:off x="2915640" y="1268640"/>
            <a:ext cx="2880360" cy="360"/>
          </a:xfrm>
          <a:prstGeom prst="line">
            <a:avLst/>
          </a:prstGeom>
          <a:ln>
            <a:solidFill>
              <a:schemeClr val="bg1">
                <a:lumMod val="65000"/>
              </a:schemeClr>
            </a:solidFill>
            <a:round/>
          </a:ln>
        </p:spPr>
        <p:style>
          <a:lnRef idx="3">
            <a:schemeClr val="dk1"/>
          </a:lnRef>
          <a:fillRef idx="0">
            <a:schemeClr val="dk1"/>
          </a:fillRef>
          <a:effectRef idx="2">
            <a:schemeClr val="dk1"/>
          </a:effectRef>
          <a:fontRef idx="minor"/>
        </p:style>
      </p:sp>
      <p:sp>
        <p:nvSpPr>
          <p:cNvPr id="91" name="Line 4"/>
          <p:cNvSpPr/>
          <p:nvPr/>
        </p:nvSpPr>
        <p:spPr>
          <a:xfrm>
            <a:off x="6732000" y="1268640"/>
            <a:ext cx="2412000" cy="360"/>
          </a:xfrm>
          <a:prstGeom prst="line">
            <a:avLst/>
          </a:prstGeom>
          <a:ln>
            <a:solidFill>
              <a:schemeClr val="tx2">
                <a:lumMod val="60000"/>
                <a:lumOff val="40000"/>
              </a:schemeClr>
            </a:solidFill>
            <a:round/>
          </a:ln>
        </p:spPr>
        <p:style>
          <a:lnRef idx="3">
            <a:schemeClr val="dk1"/>
          </a:lnRef>
          <a:fillRef idx="0">
            <a:schemeClr val="dk1"/>
          </a:fillRef>
          <a:effectRef idx="2">
            <a:schemeClr val="dk1"/>
          </a:effectRef>
          <a:fontRef idx="minor"/>
        </p:style>
      </p:sp>
      <p:sp>
        <p:nvSpPr>
          <p:cNvPr id="92" name="CustomShape 5"/>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sp>
      <p:sp>
        <p:nvSpPr>
          <p:cNvPr id="93" name="CustomShape 6"/>
          <p:cNvSpPr/>
          <p:nvPr/>
        </p:nvSpPr>
        <p:spPr>
          <a:xfrm>
            <a:off x="683640" y="1269000"/>
            <a:ext cx="8205840" cy="468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gn="just">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r>
              <a:rPr lang="fr-FR" sz="2000" spc="-1" dirty="0">
                <a:solidFill>
                  <a:srgbClr val="000000"/>
                </a:solidFill>
                <a:uFill>
                  <a:solidFill>
                    <a:srgbClr val="FFFFFF"/>
                  </a:solidFill>
                </a:uFill>
                <a:latin typeface="Times New Roman" pitchFamily="18" charset="0"/>
                <a:cs typeface="Times New Roman" pitchFamily="18" charset="0"/>
              </a:rPr>
              <a:t>La programmation orientée objet, souvent abrégée POO, permet de concevoir une application sous la forme d'un ensemble de briques logicielles appelées des objets. </a:t>
            </a:r>
          </a:p>
          <a:p>
            <a:pPr marL="1080" algn="just"/>
            <a:endParaRPr lang="fr-FR" sz="2000"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r>
              <a:rPr lang="fr-FR" sz="2000" spc="-1" dirty="0">
                <a:solidFill>
                  <a:srgbClr val="000000"/>
                </a:solidFill>
                <a:uFill>
                  <a:solidFill>
                    <a:srgbClr val="FFFFFF"/>
                  </a:solidFill>
                </a:uFill>
                <a:latin typeface="Times New Roman" pitchFamily="18" charset="0"/>
                <a:cs typeface="Times New Roman" pitchFamily="18" charset="0"/>
              </a:rPr>
              <a:t>Chaque objet joue un rôle précis et peut communiquer avec les autres objets. Les interactions entre les différents objets vont permettre à l'application de réaliser les fonctionnalités attendues.</a:t>
            </a:r>
          </a:p>
          <a:p>
            <a:pPr marL="1080" algn="just"/>
            <a:endParaRPr lang="fr-FR" sz="2000"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r>
              <a:rPr lang="fr-FR" sz="2000" spc="-1" dirty="0">
                <a:solidFill>
                  <a:srgbClr val="000000"/>
                </a:solidFill>
                <a:uFill>
                  <a:solidFill>
                    <a:srgbClr val="FFFFFF"/>
                  </a:solidFill>
                </a:uFill>
                <a:latin typeface="Times New Roman" pitchFamily="18" charset="0"/>
                <a:cs typeface="Times New Roman" pitchFamily="18" charset="0"/>
              </a:rPr>
              <a:t>La POO facilite la conception de programmes par réutilisation de composants existants, avec tous les avantages évoqués plus haut. Elle constitue le standard actuel (on parle de paradigme) en matière de développement de logiciels.</a:t>
            </a:r>
          </a:p>
          <a:p>
            <a:pPr marL="216000" indent="-214920" algn="just">
              <a:buBlip>
                <a:blip r:embed="rId3"/>
              </a:buBlip>
            </a:pPr>
            <a:endParaRPr lang="fr-FR" sz="2000" spc="-1" dirty="0">
              <a:solidFill>
                <a:srgbClr val="000000"/>
              </a:solidFill>
              <a:uFill>
                <a:solidFill>
                  <a:srgbClr val="FFFFFF"/>
                </a:solidFill>
              </a:uFill>
              <a:latin typeface="Times New Roman" pitchFamily="18" charset="0"/>
              <a:cs typeface="Times New Roman" pitchFamily="18" charset="0"/>
            </a:endParaRPr>
          </a:p>
          <a:p>
            <a:pPr marL="1080" algn="just"/>
            <a:endParaRPr lang="fr-FR" sz="2000"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a:p>
            <a:pPr marL="1080" algn="just"/>
            <a:endParaRPr lang="fr-FR" spc="-1" dirty="0">
              <a:solidFill>
                <a:srgbClr val="000000"/>
              </a:solidFill>
              <a:uFill>
                <a:solidFill>
                  <a:srgbClr val="FFFFFF"/>
                </a:solidFill>
              </a:uFill>
              <a:latin typeface="Times New Roman" pitchFamily="18" charset="0"/>
              <a:cs typeface="Times New Roman" pitchFamily="18" charset="0"/>
            </a:endParaRPr>
          </a:p>
        </p:txBody>
      </p:sp>
    </p:spTree>
    <p:extLst>
      <p:ext uri="{BB962C8B-B14F-4D97-AF65-F5344CB8AC3E}">
        <p14:creationId xmlns:p14="http://schemas.microsoft.com/office/powerpoint/2010/main" val="22182033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79640" y="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fr-FR" sz="4400" spc="-1" dirty="0">
                <a:solidFill>
                  <a:srgbClr val="0070C0"/>
                </a:solidFill>
                <a:uFill>
                  <a:solidFill>
                    <a:srgbClr val="FFFFFF"/>
                  </a:solidFill>
                </a:uFill>
                <a:latin typeface="Calibri"/>
              </a:rPr>
              <a:t>Déclarer une classe</a:t>
            </a:r>
          </a:p>
        </p:txBody>
      </p:sp>
      <p:sp>
        <p:nvSpPr>
          <p:cNvPr id="89" name="Line 2"/>
          <p:cNvSpPr/>
          <p:nvPr/>
        </p:nvSpPr>
        <p:spPr>
          <a:xfrm>
            <a:off x="0" y="1268640"/>
            <a:ext cx="2411640" cy="360"/>
          </a:xfrm>
          <a:prstGeom prst="line">
            <a:avLst/>
          </a:prstGeom>
          <a:ln>
            <a:solidFill>
              <a:srgbClr val="00B050"/>
            </a:solidFill>
            <a:round/>
          </a:ln>
        </p:spPr>
        <p:style>
          <a:lnRef idx="3">
            <a:schemeClr val="dk1"/>
          </a:lnRef>
          <a:fillRef idx="0">
            <a:schemeClr val="dk1"/>
          </a:fillRef>
          <a:effectRef idx="2">
            <a:schemeClr val="dk1"/>
          </a:effectRef>
          <a:fontRef idx="minor"/>
        </p:style>
      </p:sp>
      <p:sp>
        <p:nvSpPr>
          <p:cNvPr id="90" name="Line 3"/>
          <p:cNvSpPr/>
          <p:nvPr/>
        </p:nvSpPr>
        <p:spPr>
          <a:xfrm>
            <a:off x="2915640" y="1268640"/>
            <a:ext cx="2880360" cy="360"/>
          </a:xfrm>
          <a:prstGeom prst="line">
            <a:avLst/>
          </a:prstGeom>
          <a:ln>
            <a:solidFill>
              <a:schemeClr val="bg1">
                <a:lumMod val="65000"/>
              </a:schemeClr>
            </a:solidFill>
            <a:round/>
          </a:ln>
        </p:spPr>
        <p:style>
          <a:lnRef idx="3">
            <a:schemeClr val="dk1"/>
          </a:lnRef>
          <a:fillRef idx="0">
            <a:schemeClr val="dk1"/>
          </a:fillRef>
          <a:effectRef idx="2">
            <a:schemeClr val="dk1"/>
          </a:effectRef>
          <a:fontRef idx="minor"/>
        </p:style>
      </p:sp>
      <p:sp>
        <p:nvSpPr>
          <p:cNvPr id="91" name="Line 4"/>
          <p:cNvSpPr/>
          <p:nvPr/>
        </p:nvSpPr>
        <p:spPr>
          <a:xfrm>
            <a:off x="6732000" y="1268640"/>
            <a:ext cx="2412000" cy="360"/>
          </a:xfrm>
          <a:prstGeom prst="line">
            <a:avLst/>
          </a:prstGeom>
          <a:ln>
            <a:solidFill>
              <a:schemeClr val="tx2">
                <a:lumMod val="60000"/>
                <a:lumOff val="40000"/>
              </a:schemeClr>
            </a:solidFill>
            <a:round/>
          </a:ln>
        </p:spPr>
        <p:style>
          <a:lnRef idx="3">
            <a:schemeClr val="dk1"/>
          </a:lnRef>
          <a:fillRef idx="0">
            <a:schemeClr val="dk1"/>
          </a:fillRef>
          <a:effectRef idx="2">
            <a:schemeClr val="dk1"/>
          </a:effectRef>
          <a:fontRef idx="minor"/>
        </p:style>
      </p:sp>
      <p:sp>
        <p:nvSpPr>
          <p:cNvPr id="92" name="CustomShape 5"/>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sp>
      <p:sp>
        <p:nvSpPr>
          <p:cNvPr id="93" name="CustomShape 6"/>
          <p:cNvSpPr/>
          <p:nvPr/>
        </p:nvSpPr>
        <p:spPr>
          <a:xfrm>
            <a:off x="252900" y="1284580"/>
            <a:ext cx="8430660" cy="432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80" algn="just"/>
            <a:r>
              <a:rPr lang="fr-FR" b="1" spc="-1" dirty="0">
                <a:solidFill>
                  <a:srgbClr val="00B050"/>
                </a:solidFill>
                <a:uFill>
                  <a:solidFill>
                    <a:srgbClr val="FFFFFF"/>
                  </a:solidFill>
                </a:uFill>
                <a:latin typeface="Times New Roman" pitchFamily="18" charset="0"/>
                <a:cs typeface="Times New Roman" pitchFamily="18" charset="0"/>
              </a:rPr>
              <a:t>10. les accesseurs et mutateurs:</a:t>
            </a: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3"/>
              </a:buBlip>
            </a:pPr>
            <a:r>
              <a:rPr lang="fr-FR" spc="-1" dirty="0">
                <a:solidFill>
                  <a:srgbClr val="000000"/>
                </a:solidFill>
                <a:uFill>
                  <a:solidFill>
                    <a:srgbClr val="FFFFFF"/>
                  </a:solidFill>
                </a:uFill>
                <a:latin typeface="Times New Roman" pitchFamily="18" charset="0"/>
                <a:cs typeface="Times New Roman" pitchFamily="18" charset="0"/>
              </a:rPr>
              <a:t>L'encapsulation d'une classe interdit d'accéder à ses attributs depuis l'extérieur, mais elle autorise d'y accéder indirectement via des méthodes. Les méthodes jouant ce rôle sont appelées des </a:t>
            </a:r>
            <a:r>
              <a:rPr lang="fr-FR" b="1" spc="-1" dirty="0">
                <a:solidFill>
                  <a:srgbClr val="000000"/>
                </a:solidFill>
                <a:uFill>
                  <a:solidFill>
                    <a:srgbClr val="FFFFFF"/>
                  </a:solidFill>
                </a:uFill>
                <a:latin typeface="Times New Roman" pitchFamily="18" charset="0"/>
                <a:cs typeface="Times New Roman" pitchFamily="18" charset="0"/>
              </a:rPr>
              <a:t>accesseurs et les mutateurs</a:t>
            </a:r>
            <a:r>
              <a:rPr lang="fr-FR" spc="-1" dirty="0">
                <a:solidFill>
                  <a:srgbClr val="000000"/>
                </a:solidFill>
                <a:uFill>
                  <a:solidFill>
                    <a:srgbClr val="FFFFFF"/>
                  </a:solidFill>
                </a:uFill>
                <a:latin typeface="Times New Roman" pitchFamily="18" charset="0"/>
                <a:cs typeface="Times New Roman" pitchFamily="18" charset="0"/>
              </a:rPr>
              <a:t>.</a:t>
            </a:r>
          </a:p>
          <a:p>
            <a:pPr marL="533400" indent="-285750" algn="just">
              <a:lnSpc>
                <a:spcPct val="150000"/>
              </a:lnSpc>
              <a:buBlip>
                <a:blip r:embed="rId4"/>
              </a:buBlip>
            </a:pPr>
            <a:r>
              <a:rPr lang="fr-FR" spc="-1" dirty="0">
                <a:solidFill>
                  <a:srgbClr val="000000"/>
                </a:solidFill>
                <a:uFill>
                  <a:solidFill>
                    <a:srgbClr val="FFFFFF"/>
                  </a:solidFill>
                </a:uFill>
                <a:latin typeface="Times New Roman" pitchFamily="18" charset="0"/>
                <a:cs typeface="Times New Roman" pitchFamily="18" charset="0"/>
              </a:rPr>
              <a:t>les accesseurs (en anglais </a:t>
            </a:r>
            <a:r>
              <a:rPr lang="fr-FR" spc="-1" dirty="0" err="1">
                <a:solidFill>
                  <a:srgbClr val="000000"/>
                </a:solidFill>
                <a:uFill>
                  <a:solidFill>
                    <a:srgbClr val="FFFFFF"/>
                  </a:solidFill>
                </a:uFill>
                <a:latin typeface="Times New Roman" pitchFamily="18" charset="0"/>
                <a:cs typeface="Times New Roman" pitchFamily="18" charset="0"/>
              </a:rPr>
              <a:t>accessor</a:t>
            </a:r>
            <a:r>
              <a:rPr lang="fr-FR" spc="-1" dirty="0">
                <a:solidFill>
                  <a:srgbClr val="000000"/>
                </a:solidFill>
                <a:uFill>
                  <a:solidFill>
                    <a:srgbClr val="FFFFFF"/>
                  </a:solidFill>
                </a:uFill>
                <a:latin typeface="Times New Roman" pitchFamily="18" charset="0"/>
                <a:cs typeface="Times New Roman" pitchFamily="18" charset="0"/>
              </a:rPr>
              <a:t>) qui fournissent des informations relatives à l’état d’un objet, c’est-à-dire aux valeurs de certains de ses attributs (généralement privés) sans les modifier ;</a:t>
            </a:r>
          </a:p>
          <a:p>
            <a:pPr marL="533400" indent="-285750" algn="just">
              <a:lnSpc>
                <a:spcPct val="150000"/>
              </a:lnSpc>
              <a:buBlip>
                <a:blip r:embed="rId4"/>
              </a:buBlip>
            </a:pPr>
            <a:r>
              <a:rPr lang="fr-FR" spc="-1" dirty="0">
                <a:solidFill>
                  <a:srgbClr val="000000"/>
                </a:solidFill>
                <a:uFill>
                  <a:solidFill>
                    <a:srgbClr val="FFFFFF"/>
                  </a:solidFill>
                </a:uFill>
                <a:latin typeface="Times New Roman" pitchFamily="18" charset="0"/>
                <a:cs typeface="Times New Roman" pitchFamily="18" charset="0"/>
              </a:rPr>
              <a:t>les </a:t>
            </a:r>
            <a:r>
              <a:rPr lang="fr-FR" b="1" spc="-1" dirty="0">
                <a:solidFill>
                  <a:srgbClr val="000000"/>
                </a:solidFill>
                <a:uFill>
                  <a:solidFill>
                    <a:srgbClr val="FFFFFF"/>
                  </a:solidFill>
                </a:uFill>
                <a:latin typeface="Times New Roman" pitchFamily="18" charset="0"/>
                <a:cs typeface="Times New Roman" pitchFamily="18" charset="0"/>
              </a:rPr>
              <a:t>mutateurs</a:t>
            </a:r>
            <a:r>
              <a:rPr lang="fr-FR" spc="-1" dirty="0">
                <a:solidFill>
                  <a:srgbClr val="000000"/>
                </a:solidFill>
                <a:uFill>
                  <a:solidFill>
                    <a:srgbClr val="FFFFFF"/>
                  </a:solidFill>
                </a:uFill>
                <a:latin typeface="Times New Roman" pitchFamily="18" charset="0"/>
                <a:cs typeface="Times New Roman" pitchFamily="18" charset="0"/>
              </a:rPr>
              <a:t> (en anglais </a:t>
            </a:r>
            <a:r>
              <a:rPr lang="fr-FR" spc="-1" dirty="0" err="1">
                <a:solidFill>
                  <a:srgbClr val="000000"/>
                </a:solidFill>
                <a:uFill>
                  <a:solidFill>
                    <a:srgbClr val="FFFFFF"/>
                  </a:solidFill>
                </a:uFill>
                <a:latin typeface="Times New Roman" pitchFamily="18" charset="0"/>
                <a:cs typeface="Times New Roman" pitchFamily="18" charset="0"/>
              </a:rPr>
              <a:t>mutator</a:t>
            </a:r>
            <a:r>
              <a:rPr lang="fr-FR" spc="-1" dirty="0">
                <a:solidFill>
                  <a:srgbClr val="000000"/>
                </a:solidFill>
                <a:uFill>
                  <a:solidFill>
                    <a:srgbClr val="FFFFFF"/>
                  </a:solidFill>
                </a:uFill>
                <a:latin typeface="Times New Roman" pitchFamily="18" charset="0"/>
                <a:cs typeface="Times New Roman" pitchFamily="18" charset="0"/>
              </a:rPr>
              <a:t>) qui modifient l’état d’un objet, donc les valeurs de certains de ses attributs.</a:t>
            </a:r>
          </a:p>
          <a:p>
            <a:pPr marL="216000" indent="-214920" algn="just">
              <a:lnSpc>
                <a:spcPct val="150000"/>
              </a:lnSpc>
              <a:buBlip>
                <a:blip r:embed="rId3"/>
              </a:buBlip>
            </a:pPr>
            <a:r>
              <a:rPr lang="fr-FR" spc="-1" dirty="0">
                <a:solidFill>
                  <a:srgbClr val="000000"/>
                </a:solidFill>
                <a:uFill>
                  <a:solidFill>
                    <a:srgbClr val="FFFFFF"/>
                  </a:solidFill>
                </a:uFill>
                <a:latin typeface="Times New Roman" pitchFamily="18" charset="0"/>
                <a:cs typeface="Times New Roman" pitchFamily="18" charset="0"/>
              </a:rPr>
              <a:t>On rencontre souvent l’utilisation de noms de la forme </a:t>
            </a:r>
            <a:r>
              <a:rPr lang="fr-FR" b="1" spc="-1" dirty="0" err="1">
                <a:solidFill>
                  <a:srgbClr val="000000"/>
                </a:solidFill>
                <a:uFill>
                  <a:solidFill>
                    <a:srgbClr val="FFFFFF"/>
                  </a:solidFill>
                </a:uFill>
                <a:latin typeface="Times New Roman" pitchFamily="18" charset="0"/>
                <a:cs typeface="Times New Roman" pitchFamily="18" charset="0"/>
              </a:rPr>
              <a:t>get_XXXX</a:t>
            </a:r>
            <a:r>
              <a:rPr lang="fr-FR" b="1" spc="-1" dirty="0">
                <a:solidFill>
                  <a:srgbClr val="000000"/>
                </a:solidFill>
                <a:uFill>
                  <a:solidFill>
                    <a:srgbClr val="FFFFFF"/>
                  </a:solidFill>
                </a:uFill>
                <a:latin typeface="Times New Roman" pitchFamily="18" charset="0"/>
                <a:cs typeface="Times New Roman" pitchFamily="18" charset="0"/>
              </a:rPr>
              <a:t>()</a:t>
            </a:r>
            <a:r>
              <a:rPr lang="fr-FR" spc="-1" dirty="0">
                <a:solidFill>
                  <a:srgbClr val="000000"/>
                </a:solidFill>
                <a:uFill>
                  <a:solidFill>
                    <a:srgbClr val="FFFFFF"/>
                  </a:solidFill>
                </a:uFill>
                <a:latin typeface="Times New Roman" pitchFamily="18" charset="0"/>
                <a:cs typeface="Times New Roman" pitchFamily="18" charset="0"/>
              </a:rPr>
              <a:t> pour les accesseurs et </a:t>
            </a:r>
            <a:r>
              <a:rPr lang="fr-FR" b="1" spc="-1" dirty="0" err="1">
                <a:solidFill>
                  <a:srgbClr val="000000"/>
                </a:solidFill>
                <a:uFill>
                  <a:solidFill>
                    <a:srgbClr val="FFFFFF"/>
                  </a:solidFill>
                </a:uFill>
                <a:latin typeface="Times New Roman" pitchFamily="18" charset="0"/>
                <a:cs typeface="Times New Roman" pitchFamily="18" charset="0"/>
              </a:rPr>
              <a:t>set_XXXX</a:t>
            </a:r>
            <a:r>
              <a:rPr lang="fr-FR" b="1" spc="-1" dirty="0">
                <a:solidFill>
                  <a:srgbClr val="000000"/>
                </a:solidFill>
                <a:uFill>
                  <a:solidFill>
                    <a:srgbClr val="FFFFFF"/>
                  </a:solidFill>
                </a:uFill>
                <a:latin typeface="Times New Roman" pitchFamily="18" charset="0"/>
                <a:cs typeface="Times New Roman" pitchFamily="18" charset="0"/>
              </a:rPr>
              <a:t>()</a:t>
            </a:r>
            <a:r>
              <a:rPr lang="fr-FR" spc="-1" dirty="0">
                <a:solidFill>
                  <a:srgbClr val="000000"/>
                </a:solidFill>
                <a:uFill>
                  <a:solidFill>
                    <a:srgbClr val="FFFFFF"/>
                  </a:solidFill>
                </a:uFill>
                <a:latin typeface="Times New Roman" pitchFamily="18" charset="0"/>
                <a:cs typeface="Times New Roman" pitchFamily="18" charset="0"/>
              </a:rPr>
              <a:t> pour les mutateurs, y compris dans des programmes dans lesquels les noms de variable sont francisés.</a:t>
            </a:r>
          </a:p>
          <a:p>
            <a:pPr marL="216000" indent="-214920">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p:txBody>
      </p:sp>
    </p:spTree>
    <p:extLst>
      <p:ext uri="{BB962C8B-B14F-4D97-AF65-F5344CB8AC3E}">
        <p14:creationId xmlns:p14="http://schemas.microsoft.com/office/powerpoint/2010/main" val="306956343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79640" y="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fr-FR" sz="4400" spc="-1" dirty="0">
                <a:solidFill>
                  <a:srgbClr val="0070C0"/>
                </a:solidFill>
                <a:uFill>
                  <a:solidFill>
                    <a:srgbClr val="FFFFFF"/>
                  </a:solidFill>
                </a:uFill>
                <a:latin typeface="Calibri"/>
              </a:rPr>
              <a:t>Déclarer une classe</a:t>
            </a:r>
          </a:p>
        </p:txBody>
      </p:sp>
      <p:sp>
        <p:nvSpPr>
          <p:cNvPr id="89" name="Line 2"/>
          <p:cNvSpPr/>
          <p:nvPr/>
        </p:nvSpPr>
        <p:spPr>
          <a:xfrm>
            <a:off x="0" y="1268640"/>
            <a:ext cx="2411640" cy="360"/>
          </a:xfrm>
          <a:prstGeom prst="line">
            <a:avLst/>
          </a:prstGeom>
          <a:ln>
            <a:solidFill>
              <a:srgbClr val="00B050"/>
            </a:solidFill>
            <a:round/>
          </a:ln>
        </p:spPr>
        <p:style>
          <a:lnRef idx="3">
            <a:schemeClr val="dk1"/>
          </a:lnRef>
          <a:fillRef idx="0">
            <a:schemeClr val="dk1"/>
          </a:fillRef>
          <a:effectRef idx="2">
            <a:schemeClr val="dk1"/>
          </a:effectRef>
          <a:fontRef idx="minor"/>
        </p:style>
      </p:sp>
      <p:sp>
        <p:nvSpPr>
          <p:cNvPr id="90" name="Line 3"/>
          <p:cNvSpPr/>
          <p:nvPr/>
        </p:nvSpPr>
        <p:spPr>
          <a:xfrm>
            <a:off x="2915640" y="1268640"/>
            <a:ext cx="2880360" cy="360"/>
          </a:xfrm>
          <a:prstGeom prst="line">
            <a:avLst/>
          </a:prstGeom>
          <a:ln>
            <a:solidFill>
              <a:schemeClr val="bg1">
                <a:lumMod val="65000"/>
              </a:schemeClr>
            </a:solidFill>
            <a:round/>
          </a:ln>
        </p:spPr>
        <p:style>
          <a:lnRef idx="3">
            <a:schemeClr val="dk1"/>
          </a:lnRef>
          <a:fillRef idx="0">
            <a:schemeClr val="dk1"/>
          </a:fillRef>
          <a:effectRef idx="2">
            <a:schemeClr val="dk1"/>
          </a:effectRef>
          <a:fontRef idx="minor"/>
        </p:style>
      </p:sp>
      <p:sp>
        <p:nvSpPr>
          <p:cNvPr id="91" name="Line 4"/>
          <p:cNvSpPr/>
          <p:nvPr/>
        </p:nvSpPr>
        <p:spPr>
          <a:xfrm>
            <a:off x="6732000" y="1268640"/>
            <a:ext cx="2412000" cy="360"/>
          </a:xfrm>
          <a:prstGeom prst="line">
            <a:avLst/>
          </a:prstGeom>
          <a:ln>
            <a:solidFill>
              <a:schemeClr val="tx2">
                <a:lumMod val="60000"/>
                <a:lumOff val="40000"/>
              </a:schemeClr>
            </a:solidFill>
            <a:round/>
          </a:ln>
        </p:spPr>
        <p:style>
          <a:lnRef idx="3">
            <a:schemeClr val="dk1"/>
          </a:lnRef>
          <a:fillRef idx="0">
            <a:schemeClr val="dk1"/>
          </a:fillRef>
          <a:effectRef idx="2">
            <a:schemeClr val="dk1"/>
          </a:effectRef>
          <a:fontRef idx="minor"/>
        </p:style>
      </p:sp>
      <p:sp>
        <p:nvSpPr>
          <p:cNvPr id="92" name="CustomShape 5"/>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sp>
      <p:sp>
        <p:nvSpPr>
          <p:cNvPr id="93" name="CustomShape 6"/>
          <p:cNvSpPr/>
          <p:nvPr/>
        </p:nvSpPr>
        <p:spPr>
          <a:xfrm>
            <a:off x="252900" y="1284580"/>
            <a:ext cx="8430660" cy="432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80" algn="just"/>
            <a:r>
              <a:rPr lang="fr-FR" b="1" spc="-1" dirty="0">
                <a:solidFill>
                  <a:srgbClr val="00B050"/>
                </a:solidFill>
                <a:uFill>
                  <a:solidFill>
                    <a:srgbClr val="FFFFFF"/>
                  </a:solidFill>
                </a:uFill>
                <a:latin typeface="Times New Roman" pitchFamily="18" charset="0"/>
                <a:cs typeface="Times New Roman" pitchFamily="18" charset="0"/>
              </a:rPr>
              <a:t>10. les accesseurs et mutateurs:</a:t>
            </a: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3"/>
              </a:buBlip>
            </a:pPr>
            <a:r>
              <a:rPr lang="fr-FR" b="1" spc="-1" dirty="0">
                <a:solidFill>
                  <a:srgbClr val="000000"/>
                </a:solidFill>
                <a:uFill>
                  <a:solidFill>
                    <a:srgbClr val="FFFFFF"/>
                  </a:solidFill>
                </a:uFill>
                <a:latin typeface="Times New Roman" pitchFamily="18" charset="0"/>
                <a:cs typeface="Times New Roman" pitchFamily="18" charset="0"/>
              </a:rPr>
              <a:t>Exemple</a:t>
            </a:r>
            <a:r>
              <a:rPr lang="fr-FR" spc="-1" dirty="0">
                <a:solidFill>
                  <a:srgbClr val="000000"/>
                </a:solidFill>
                <a:uFill>
                  <a:solidFill>
                    <a:srgbClr val="FFFFFF"/>
                  </a:solidFill>
                </a:uFill>
                <a:latin typeface="Times New Roman" pitchFamily="18" charset="0"/>
                <a:cs typeface="Times New Roman" pitchFamily="18" charset="0"/>
              </a:rPr>
              <a:t>:</a:t>
            </a:r>
          </a:p>
          <a:p>
            <a:pPr marL="1080">
              <a:lnSpc>
                <a:spcPct val="150000"/>
              </a:lnSpc>
            </a:pPr>
            <a:r>
              <a:rPr lang="fr-FR" sz="1100" dirty="0">
                <a:solidFill>
                  <a:srgbClr val="0033B3"/>
                </a:solidFill>
              </a:rPr>
              <a:t>class </a:t>
            </a:r>
            <a:r>
              <a:rPr lang="fr-FR" sz="1100" dirty="0">
                <a:solidFill>
                  <a:srgbClr val="000000"/>
                </a:solidFill>
              </a:rPr>
              <a:t>Personne</a:t>
            </a:r>
            <a:r>
              <a:rPr lang="fr-FR" sz="1100" dirty="0"/>
              <a:t>:</a:t>
            </a:r>
            <a:br>
              <a:rPr lang="fr-FR" sz="1100" dirty="0"/>
            </a:br>
            <a:r>
              <a:rPr lang="fr-FR" sz="1100" dirty="0"/>
              <a:t>    </a:t>
            </a:r>
            <a:r>
              <a:rPr lang="fr-FR" sz="1100" dirty="0" err="1">
                <a:solidFill>
                  <a:srgbClr val="0033B3"/>
                </a:solidFill>
              </a:rPr>
              <a:t>def</a:t>
            </a:r>
            <a:r>
              <a:rPr lang="fr-FR" sz="1100" dirty="0">
                <a:solidFill>
                  <a:srgbClr val="0033B3"/>
                </a:solidFill>
              </a:rPr>
              <a:t> </a:t>
            </a:r>
            <a:r>
              <a:rPr lang="fr-FR" sz="1100" dirty="0">
                <a:solidFill>
                  <a:srgbClr val="B200B2"/>
                </a:solidFill>
              </a:rPr>
              <a:t>__</a:t>
            </a:r>
            <a:r>
              <a:rPr lang="fr-FR" sz="1100" dirty="0" err="1">
                <a:solidFill>
                  <a:srgbClr val="B200B2"/>
                </a:solidFill>
              </a:rPr>
              <a:t>init</a:t>
            </a:r>
            <a:r>
              <a:rPr lang="fr-FR" sz="1100" dirty="0">
                <a:solidFill>
                  <a:srgbClr val="B200B2"/>
                </a:solidFill>
              </a:rPr>
              <a:t>__</a:t>
            </a:r>
            <a:r>
              <a:rPr lang="fr-FR" sz="1100" dirty="0"/>
              <a:t>(</a:t>
            </a:r>
            <a:r>
              <a:rPr lang="fr-FR" sz="1100" dirty="0" err="1">
                <a:solidFill>
                  <a:srgbClr val="94558D"/>
                </a:solidFill>
              </a:rPr>
              <a:t>self</a:t>
            </a:r>
            <a:r>
              <a:rPr lang="fr-FR" sz="1100" dirty="0" err="1"/>
              <a:t>,nomA,prenomA</a:t>
            </a:r>
            <a:r>
              <a:rPr lang="fr-FR" sz="1100" dirty="0"/>
              <a:t>):</a:t>
            </a:r>
            <a:br>
              <a:rPr lang="fr-FR" sz="1100" dirty="0"/>
            </a:br>
            <a:r>
              <a:rPr lang="fr-FR" sz="1100" dirty="0"/>
              <a:t>        </a:t>
            </a:r>
            <a:r>
              <a:rPr lang="fr-FR" sz="1100" dirty="0" err="1">
                <a:solidFill>
                  <a:srgbClr val="94558D"/>
                </a:solidFill>
              </a:rPr>
              <a:t>self</a:t>
            </a:r>
            <a:r>
              <a:rPr lang="fr-FR" sz="1100" dirty="0" err="1"/>
              <a:t>.__nom</a:t>
            </a:r>
            <a:r>
              <a:rPr lang="fr-FR" sz="1100" dirty="0"/>
              <a:t>=</a:t>
            </a:r>
            <a:r>
              <a:rPr lang="fr-FR" sz="1100" dirty="0" err="1"/>
              <a:t>nomA</a:t>
            </a:r>
            <a:br>
              <a:rPr lang="fr-FR" sz="1100" dirty="0"/>
            </a:br>
            <a:r>
              <a:rPr lang="fr-FR" sz="1100" dirty="0"/>
              <a:t>        </a:t>
            </a:r>
            <a:r>
              <a:rPr lang="fr-FR" sz="1100" dirty="0">
                <a:solidFill>
                  <a:srgbClr val="94558D"/>
                </a:solidFill>
              </a:rPr>
              <a:t>self</a:t>
            </a:r>
            <a:r>
              <a:rPr lang="fr-FR" sz="1100" dirty="0"/>
              <a:t>.__</a:t>
            </a:r>
            <a:r>
              <a:rPr lang="fr-FR" sz="1100" dirty="0" err="1"/>
              <a:t>prenom</a:t>
            </a:r>
            <a:r>
              <a:rPr lang="fr-FR" sz="1100" dirty="0"/>
              <a:t>=</a:t>
            </a:r>
            <a:r>
              <a:rPr lang="fr-FR" sz="1100" dirty="0" err="1"/>
              <a:t>prenomA</a:t>
            </a:r>
            <a:br>
              <a:rPr lang="fr-FR" sz="1100" dirty="0"/>
            </a:br>
            <a:r>
              <a:rPr lang="fr-FR" sz="1100" dirty="0"/>
              <a:t>    </a:t>
            </a:r>
            <a:r>
              <a:rPr lang="fr-FR" sz="1100" dirty="0" err="1">
                <a:solidFill>
                  <a:srgbClr val="0033B3"/>
                </a:solidFill>
              </a:rPr>
              <a:t>def</a:t>
            </a:r>
            <a:r>
              <a:rPr lang="fr-FR" sz="1100" dirty="0">
                <a:solidFill>
                  <a:srgbClr val="0033B3"/>
                </a:solidFill>
              </a:rPr>
              <a:t> </a:t>
            </a:r>
            <a:r>
              <a:rPr lang="fr-FR" sz="1100" dirty="0" err="1">
                <a:solidFill>
                  <a:srgbClr val="000000"/>
                </a:solidFill>
              </a:rPr>
              <a:t>getNom</a:t>
            </a:r>
            <a:r>
              <a:rPr lang="fr-FR" sz="1100" dirty="0"/>
              <a:t>(</a:t>
            </a:r>
            <a:r>
              <a:rPr lang="fr-FR" sz="1100" dirty="0">
                <a:solidFill>
                  <a:srgbClr val="94558D"/>
                </a:solidFill>
              </a:rPr>
              <a:t>self</a:t>
            </a:r>
            <a:r>
              <a:rPr lang="fr-FR" sz="1100" dirty="0"/>
              <a:t>):</a:t>
            </a:r>
            <a:br>
              <a:rPr lang="fr-FR" sz="1100" dirty="0"/>
            </a:br>
            <a:r>
              <a:rPr lang="fr-FR" sz="1100" dirty="0"/>
              <a:t>        </a:t>
            </a:r>
            <a:r>
              <a:rPr lang="fr-FR" sz="1100" dirty="0">
                <a:solidFill>
                  <a:srgbClr val="0033B3"/>
                </a:solidFill>
              </a:rPr>
              <a:t>return </a:t>
            </a:r>
            <a:r>
              <a:rPr lang="fr-FR" sz="1100" dirty="0" err="1">
                <a:solidFill>
                  <a:srgbClr val="94558D"/>
                </a:solidFill>
              </a:rPr>
              <a:t>self</a:t>
            </a:r>
            <a:r>
              <a:rPr lang="fr-FR" sz="1100" dirty="0" err="1"/>
              <a:t>.__nom</a:t>
            </a:r>
            <a:br>
              <a:rPr lang="fr-FR" sz="1100" dirty="0"/>
            </a:br>
            <a:r>
              <a:rPr lang="fr-FR" sz="1100" dirty="0"/>
              <a:t>    </a:t>
            </a:r>
            <a:r>
              <a:rPr lang="fr-FR" sz="1100" dirty="0" err="1">
                <a:solidFill>
                  <a:srgbClr val="0033B3"/>
                </a:solidFill>
              </a:rPr>
              <a:t>def</a:t>
            </a:r>
            <a:r>
              <a:rPr lang="fr-FR" sz="1100" dirty="0">
                <a:solidFill>
                  <a:srgbClr val="0033B3"/>
                </a:solidFill>
              </a:rPr>
              <a:t> </a:t>
            </a:r>
            <a:r>
              <a:rPr lang="fr-FR" sz="1100" dirty="0" err="1">
                <a:solidFill>
                  <a:srgbClr val="000000"/>
                </a:solidFill>
              </a:rPr>
              <a:t>setNom</a:t>
            </a:r>
            <a:r>
              <a:rPr lang="fr-FR" sz="1100" dirty="0"/>
              <a:t>(</a:t>
            </a:r>
            <a:r>
              <a:rPr lang="fr-FR" sz="1100" dirty="0" err="1">
                <a:solidFill>
                  <a:srgbClr val="94558D"/>
                </a:solidFill>
              </a:rPr>
              <a:t>self</a:t>
            </a:r>
            <a:r>
              <a:rPr lang="fr-FR" sz="1100" dirty="0" err="1"/>
              <a:t>,nom</a:t>
            </a:r>
            <a:r>
              <a:rPr lang="fr-FR" sz="1100" dirty="0"/>
              <a:t>):</a:t>
            </a:r>
            <a:br>
              <a:rPr lang="fr-FR" sz="1100" dirty="0"/>
            </a:br>
            <a:r>
              <a:rPr lang="fr-FR" sz="1100" dirty="0"/>
              <a:t>        </a:t>
            </a:r>
            <a:r>
              <a:rPr lang="fr-FR" sz="1100" dirty="0" err="1">
                <a:solidFill>
                  <a:srgbClr val="94558D"/>
                </a:solidFill>
              </a:rPr>
              <a:t>self</a:t>
            </a:r>
            <a:r>
              <a:rPr lang="fr-FR" sz="1100" dirty="0" err="1"/>
              <a:t>.__nom</a:t>
            </a:r>
            <a:r>
              <a:rPr lang="fr-FR" sz="1100" dirty="0"/>
              <a:t>=nom</a:t>
            </a:r>
            <a:br>
              <a:rPr lang="fr-FR" sz="1100" dirty="0"/>
            </a:br>
            <a:r>
              <a:rPr lang="fr-FR" sz="1100" dirty="0"/>
              <a:t>    </a:t>
            </a:r>
            <a:r>
              <a:rPr lang="fr-FR" sz="1100" dirty="0" err="1">
                <a:solidFill>
                  <a:srgbClr val="0033B3"/>
                </a:solidFill>
              </a:rPr>
              <a:t>def</a:t>
            </a:r>
            <a:r>
              <a:rPr lang="fr-FR" sz="1100" dirty="0">
                <a:solidFill>
                  <a:srgbClr val="0033B3"/>
                </a:solidFill>
              </a:rPr>
              <a:t> </a:t>
            </a:r>
            <a:r>
              <a:rPr lang="fr-FR" sz="1100" dirty="0" err="1">
                <a:solidFill>
                  <a:srgbClr val="000000"/>
                </a:solidFill>
              </a:rPr>
              <a:t>getPrenom</a:t>
            </a:r>
            <a:r>
              <a:rPr lang="fr-FR" sz="1100" dirty="0"/>
              <a:t>(</a:t>
            </a:r>
            <a:r>
              <a:rPr lang="fr-FR" sz="1100" dirty="0">
                <a:solidFill>
                  <a:srgbClr val="94558D"/>
                </a:solidFill>
              </a:rPr>
              <a:t>self</a:t>
            </a:r>
            <a:r>
              <a:rPr lang="fr-FR" sz="1100" dirty="0"/>
              <a:t>):</a:t>
            </a:r>
            <a:br>
              <a:rPr lang="fr-FR" sz="1100" dirty="0"/>
            </a:br>
            <a:r>
              <a:rPr lang="fr-FR" sz="1100" dirty="0"/>
              <a:t>        </a:t>
            </a:r>
            <a:r>
              <a:rPr lang="fr-FR" sz="1100" dirty="0">
                <a:solidFill>
                  <a:srgbClr val="0033B3"/>
                </a:solidFill>
              </a:rPr>
              <a:t>return </a:t>
            </a:r>
            <a:r>
              <a:rPr lang="fr-FR" sz="1100" dirty="0">
                <a:solidFill>
                  <a:srgbClr val="94558D"/>
                </a:solidFill>
              </a:rPr>
              <a:t>self</a:t>
            </a:r>
            <a:r>
              <a:rPr lang="fr-FR" sz="1100" dirty="0"/>
              <a:t>.__</a:t>
            </a:r>
            <a:r>
              <a:rPr lang="fr-FR" sz="1100" dirty="0" err="1"/>
              <a:t>prenom</a:t>
            </a:r>
            <a:br>
              <a:rPr lang="fr-FR" sz="1100" dirty="0"/>
            </a:br>
            <a:r>
              <a:rPr lang="fr-FR" sz="1100" dirty="0"/>
              <a:t>    </a:t>
            </a:r>
            <a:r>
              <a:rPr lang="fr-FR" sz="1100" dirty="0" err="1">
                <a:solidFill>
                  <a:srgbClr val="0033B3"/>
                </a:solidFill>
              </a:rPr>
              <a:t>def</a:t>
            </a:r>
            <a:r>
              <a:rPr lang="fr-FR" sz="1100" dirty="0">
                <a:solidFill>
                  <a:srgbClr val="0033B3"/>
                </a:solidFill>
              </a:rPr>
              <a:t> </a:t>
            </a:r>
            <a:r>
              <a:rPr lang="fr-FR" sz="1100" dirty="0" err="1">
                <a:solidFill>
                  <a:srgbClr val="000000"/>
                </a:solidFill>
              </a:rPr>
              <a:t>setPrenom</a:t>
            </a:r>
            <a:r>
              <a:rPr lang="fr-FR" sz="1100" dirty="0"/>
              <a:t>(</a:t>
            </a:r>
            <a:r>
              <a:rPr lang="fr-FR" sz="1100" dirty="0" err="1">
                <a:solidFill>
                  <a:srgbClr val="94558D"/>
                </a:solidFill>
              </a:rPr>
              <a:t>self</a:t>
            </a:r>
            <a:r>
              <a:rPr lang="fr-FR" sz="1100" dirty="0" err="1"/>
              <a:t>,prenom</a:t>
            </a:r>
            <a:r>
              <a:rPr lang="fr-FR" sz="1100" dirty="0"/>
              <a:t>):</a:t>
            </a:r>
            <a:br>
              <a:rPr lang="fr-FR" sz="1100" dirty="0"/>
            </a:br>
            <a:r>
              <a:rPr lang="fr-FR" sz="1100" dirty="0"/>
              <a:t>        </a:t>
            </a:r>
            <a:r>
              <a:rPr lang="fr-FR" sz="1100" dirty="0">
                <a:solidFill>
                  <a:srgbClr val="94558D"/>
                </a:solidFill>
              </a:rPr>
              <a:t>self</a:t>
            </a:r>
            <a:r>
              <a:rPr lang="fr-FR" sz="1100" dirty="0"/>
              <a:t>.__</a:t>
            </a:r>
            <a:r>
              <a:rPr lang="fr-FR" sz="1100" dirty="0" err="1"/>
              <a:t>prenom</a:t>
            </a:r>
            <a:r>
              <a:rPr lang="fr-FR" sz="1100" dirty="0"/>
              <a:t>=</a:t>
            </a:r>
            <a:r>
              <a:rPr lang="fr-FR" sz="1100" dirty="0" err="1"/>
              <a:t>prenom</a:t>
            </a:r>
            <a:br>
              <a:rPr lang="fr-FR" sz="1100" dirty="0"/>
            </a:br>
            <a:br>
              <a:rPr lang="fr-FR" sz="1100" dirty="0"/>
            </a:br>
            <a:r>
              <a:rPr lang="fr-FR" sz="1100" dirty="0"/>
              <a:t>p=Personne(</a:t>
            </a:r>
            <a:r>
              <a:rPr lang="fr-FR" sz="1100" b="1" dirty="0">
                <a:solidFill>
                  <a:srgbClr val="008080"/>
                </a:solidFill>
              </a:rPr>
              <a:t>"</a:t>
            </a:r>
            <a:r>
              <a:rPr lang="fr-FR" sz="1100" b="1" dirty="0" err="1">
                <a:solidFill>
                  <a:srgbClr val="008080"/>
                </a:solidFill>
              </a:rPr>
              <a:t>allali</a:t>
            </a:r>
            <a:r>
              <a:rPr lang="fr-FR" sz="1100" b="1" dirty="0">
                <a:solidFill>
                  <a:srgbClr val="008080"/>
                </a:solidFill>
              </a:rPr>
              <a:t>"</a:t>
            </a:r>
            <a:r>
              <a:rPr lang="fr-FR" sz="1100" dirty="0"/>
              <a:t>,</a:t>
            </a:r>
            <a:r>
              <a:rPr lang="fr-FR" sz="1100" b="1" dirty="0">
                <a:solidFill>
                  <a:srgbClr val="008080"/>
                </a:solidFill>
              </a:rPr>
              <a:t>"</a:t>
            </a:r>
            <a:r>
              <a:rPr lang="fr-FR" sz="1100" b="1" dirty="0" err="1">
                <a:solidFill>
                  <a:srgbClr val="008080"/>
                </a:solidFill>
              </a:rPr>
              <a:t>ahmed</a:t>
            </a:r>
            <a:r>
              <a:rPr lang="fr-FR" sz="1100" b="1" dirty="0">
                <a:solidFill>
                  <a:srgbClr val="008080"/>
                </a:solidFill>
              </a:rPr>
              <a:t>"</a:t>
            </a:r>
            <a:r>
              <a:rPr lang="fr-FR" sz="1100" dirty="0"/>
              <a:t>)</a:t>
            </a:r>
            <a:br>
              <a:rPr lang="fr-FR" sz="1100" dirty="0"/>
            </a:br>
            <a:r>
              <a:rPr lang="fr-FR" sz="1100" dirty="0" err="1">
                <a:solidFill>
                  <a:srgbClr val="000080"/>
                </a:solidFill>
              </a:rPr>
              <a:t>print</a:t>
            </a:r>
            <a:r>
              <a:rPr lang="fr-FR" sz="1100" dirty="0"/>
              <a:t>(</a:t>
            </a:r>
            <a:r>
              <a:rPr lang="fr-FR" sz="1100" dirty="0" err="1"/>
              <a:t>p.__nom</a:t>
            </a:r>
            <a:r>
              <a:rPr lang="fr-FR" sz="1100" dirty="0"/>
              <a:t>) </a:t>
            </a:r>
            <a:r>
              <a:rPr lang="fr-FR" sz="1100" i="1" dirty="0">
                <a:solidFill>
                  <a:srgbClr val="8C8C8C"/>
                </a:solidFill>
              </a:rPr>
              <a:t>#</a:t>
            </a:r>
            <a:r>
              <a:rPr lang="fr-FR" sz="1100" i="1" dirty="0" err="1">
                <a:solidFill>
                  <a:srgbClr val="8C8C8C"/>
                </a:solidFill>
              </a:rPr>
              <a:t>AttributeError</a:t>
            </a:r>
            <a:r>
              <a:rPr lang="fr-FR" sz="1100" i="1" dirty="0">
                <a:solidFill>
                  <a:srgbClr val="8C8C8C"/>
                </a:solidFill>
              </a:rPr>
              <a:t>: 'Personne' </a:t>
            </a:r>
            <a:r>
              <a:rPr lang="fr-FR" sz="1100" i="1" dirty="0" err="1">
                <a:solidFill>
                  <a:srgbClr val="8C8C8C"/>
                </a:solidFill>
              </a:rPr>
              <a:t>object</a:t>
            </a:r>
            <a:r>
              <a:rPr lang="fr-FR" sz="1100" i="1" dirty="0">
                <a:solidFill>
                  <a:srgbClr val="8C8C8C"/>
                </a:solidFill>
              </a:rPr>
              <a:t> has no </a:t>
            </a:r>
            <a:r>
              <a:rPr lang="fr-FR" sz="1100" i="1" dirty="0" err="1">
                <a:solidFill>
                  <a:srgbClr val="8C8C8C"/>
                </a:solidFill>
              </a:rPr>
              <a:t>attribute</a:t>
            </a:r>
            <a:r>
              <a:rPr lang="fr-FR" sz="1100" i="1" dirty="0">
                <a:solidFill>
                  <a:srgbClr val="8C8C8C"/>
                </a:solidFill>
              </a:rPr>
              <a:t> '__nom'</a:t>
            </a:r>
            <a:br>
              <a:rPr lang="fr-FR" sz="1100" i="1" dirty="0">
                <a:solidFill>
                  <a:srgbClr val="8C8C8C"/>
                </a:solidFill>
              </a:rPr>
            </a:br>
            <a:r>
              <a:rPr lang="fr-FR" sz="1100" dirty="0" err="1">
                <a:solidFill>
                  <a:srgbClr val="000080"/>
                </a:solidFill>
              </a:rPr>
              <a:t>print</a:t>
            </a:r>
            <a:r>
              <a:rPr lang="fr-FR" sz="1100" dirty="0"/>
              <a:t>(</a:t>
            </a:r>
            <a:r>
              <a:rPr lang="fr-FR" sz="1100" dirty="0" err="1"/>
              <a:t>p.getNom</a:t>
            </a:r>
            <a:r>
              <a:rPr lang="fr-FR" sz="1100" dirty="0"/>
              <a:t>()) </a:t>
            </a:r>
            <a:r>
              <a:rPr lang="fr-FR" sz="1100" i="1" dirty="0">
                <a:solidFill>
                  <a:srgbClr val="8C8C8C"/>
                </a:solidFill>
              </a:rPr>
              <a:t>#</a:t>
            </a:r>
            <a:r>
              <a:rPr lang="fr-FR" sz="1100" i="1" dirty="0" err="1">
                <a:solidFill>
                  <a:srgbClr val="8C8C8C"/>
                </a:solidFill>
              </a:rPr>
              <a:t>allali</a:t>
            </a:r>
            <a:br>
              <a:rPr lang="fr-FR" sz="1100" i="1" dirty="0">
                <a:solidFill>
                  <a:srgbClr val="8C8C8C"/>
                </a:solidFill>
              </a:rPr>
            </a:br>
            <a:r>
              <a:rPr lang="fr-FR" sz="1100" dirty="0" err="1"/>
              <a:t>p.setNom</a:t>
            </a:r>
            <a:r>
              <a:rPr lang="fr-FR" sz="1100" dirty="0"/>
              <a:t>(</a:t>
            </a:r>
            <a:r>
              <a:rPr lang="fr-FR" sz="1100" b="1" dirty="0">
                <a:solidFill>
                  <a:srgbClr val="008080"/>
                </a:solidFill>
              </a:rPr>
              <a:t>"</a:t>
            </a:r>
            <a:r>
              <a:rPr lang="fr-FR" sz="1100" b="1" dirty="0" err="1">
                <a:solidFill>
                  <a:srgbClr val="008080"/>
                </a:solidFill>
              </a:rPr>
              <a:t>kadiri</a:t>
            </a:r>
            <a:r>
              <a:rPr lang="fr-FR" sz="1100" b="1" dirty="0">
                <a:solidFill>
                  <a:srgbClr val="008080"/>
                </a:solidFill>
              </a:rPr>
              <a:t>"</a:t>
            </a:r>
            <a:r>
              <a:rPr lang="fr-FR" sz="1100" dirty="0"/>
              <a:t>)</a:t>
            </a:r>
            <a:br>
              <a:rPr lang="fr-FR" sz="1100" dirty="0"/>
            </a:br>
            <a:r>
              <a:rPr lang="fr-FR" sz="1100" dirty="0" err="1">
                <a:solidFill>
                  <a:srgbClr val="000080"/>
                </a:solidFill>
              </a:rPr>
              <a:t>print</a:t>
            </a:r>
            <a:r>
              <a:rPr lang="fr-FR" sz="1100" dirty="0"/>
              <a:t>(</a:t>
            </a:r>
            <a:r>
              <a:rPr lang="fr-FR" sz="1100" dirty="0" err="1"/>
              <a:t>p.getNom</a:t>
            </a:r>
            <a:r>
              <a:rPr lang="fr-FR" sz="1100" dirty="0"/>
              <a:t>())</a:t>
            </a:r>
            <a:r>
              <a:rPr lang="fr-FR" sz="1100" i="1" dirty="0">
                <a:solidFill>
                  <a:srgbClr val="8C8C8C"/>
                </a:solidFill>
              </a:rPr>
              <a:t>#Kadiri</a:t>
            </a:r>
            <a:endParaRPr lang="fr-FR" sz="1100" spc="-1" dirty="0">
              <a:solidFill>
                <a:srgbClr val="000000"/>
              </a:solidFill>
              <a:uFill>
                <a:solidFill>
                  <a:srgbClr val="FFFFFF"/>
                </a:solidFill>
              </a:uFill>
              <a:latin typeface="Times New Roman" pitchFamily="18" charset="0"/>
              <a:cs typeface="Times New Roman" pitchFamily="18" charset="0"/>
            </a:endParaRPr>
          </a:p>
        </p:txBody>
      </p:sp>
    </p:spTree>
    <p:extLst>
      <p:ext uri="{BB962C8B-B14F-4D97-AF65-F5344CB8AC3E}">
        <p14:creationId xmlns:p14="http://schemas.microsoft.com/office/powerpoint/2010/main" val="11317172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79640" y="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fr-FR" sz="4400" spc="-1" dirty="0">
                <a:solidFill>
                  <a:srgbClr val="0070C0"/>
                </a:solidFill>
                <a:uFill>
                  <a:solidFill>
                    <a:srgbClr val="FFFFFF"/>
                  </a:solidFill>
                </a:uFill>
                <a:latin typeface="Calibri"/>
              </a:rPr>
              <a:t>Attributs et méthodes statiques</a:t>
            </a:r>
            <a:endParaRPr lang="fr-FR" spc="-1" dirty="0">
              <a:solidFill>
                <a:srgbClr val="000000"/>
              </a:solidFill>
              <a:uFill>
                <a:solidFill>
                  <a:srgbClr val="FFFFFF"/>
                </a:solidFill>
              </a:uFill>
            </a:endParaRPr>
          </a:p>
        </p:txBody>
      </p:sp>
      <p:sp>
        <p:nvSpPr>
          <p:cNvPr id="89" name="Line 2"/>
          <p:cNvSpPr/>
          <p:nvPr/>
        </p:nvSpPr>
        <p:spPr>
          <a:xfrm>
            <a:off x="0" y="1268640"/>
            <a:ext cx="2411640" cy="360"/>
          </a:xfrm>
          <a:prstGeom prst="line">
            <a:avLst/>
          </a:prstGeom>
          <a:ln>
            <a:solidFill>
              <a:srgbClr val="00B050"/>
            </a:solidFill>
            <a:round/>
          </a:ln>
        </p:spPr>
        <p:style>
          <a:lnRef idx="3">
            <a:schemeClr val="dk1"/>
          </a:lnRef>
          <a:fillRef idx="0">
            <a:schemeClr val="dk1"/>
          </a:fillRef>
          <a:effectRef idx="2">
            <a:schemeClr val="dk1"/>
          </a:effectRef>
          <a:fontRef idx="minor"/>
        </p:style>
      </p:sp>
      <p:sp>
        <p:nvSpPr>
          <p:cNvPr id="90" name="Line 3"/>
          <p:cNvSpPr/>
          <p:nvPr/>
        </p:nvSpPr>
        <p:spPr>
          <a:xfrm>
            <a:off x="2915640" y="1268640"/>
            <a:ext cx="2880360" cy="360"/>
          </a:xfrm>
          <a:prstGeom prst="line">
            <a:avLst/>
          </a:prstGeom>
          <a:ln>
            <a:solidFill>
              <a:schemeClr val="bg1">
                <a:lumMod val="65000"/>
              </a:schemeClr>
            </a:solidFill>
            <a:round/>
          </a:ln>
        </p:spPr>
        <p:style>
          <a:lnRef idx="3">
            <a:schemeClr val="dk1"/>
          </a:lnRef>
          <a:fillRef idx="0">
            <a:schemeClr val="dk1"/>
          </a:fillRef>
          <a:effectRef idx="2">
            <a:schemeClr val="dk1"/>
          </a:effectRef>
          <a:fontRef idx="minor"/>
        </p:style>
      </p:sp>
      <p:sp>
        <p:nvSpPr>
          <p:cNvPr id="91" name="Line 4"/>
          <p:cNvSpPr/>
          <p:nvPr/>
        </p:nvSpPr>
        <p:spPr>
          <a:xfrm>
            <a:off x="6732000" y="1268640"/>
            <a:ext cx="2412000" cy="360"/>
          </a:xfrm>
          <a:prstGeom prst="line">
            <a:avLst/>
          </a:prstGeom>
          <a:ln>
            <a:solidFill>
              <a:schemeClr val="tx2">
                <a:lumMod val="60000"/>
                <a:lumOff val="40000"/>
              </a:schemeClr>
            </a:solidFill>
            <a:round/>
          </a:ln>
        </p:spPr>
        <p:style>
          <a:lnRef idx="3">
            <a:schemeClr val="dk1"/>
          </a:lnRef>
          <a:fillRef idx="0">
            <a:schemeClr val="dk1"/>
          </a:fillRef>
          <a:effectRef idx="2">
            <a:schemeClr val="dk1"/>
          </a:effectRef>
          <a:fontRef idx="minor"/>
        </p:style>
      </p:sp>
      <p:sp>
        <p:nvSpPr>
          <p:cNvPr id="92" name="CustomShape 5"/>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sp>
      <p:sp>
        <p:nvSpPr>
          <p:cNvPr id="93" name="CustomShape 6"/>
          <p:cNvSpPr/>
          <p:nvPr/>
        </p:nvSpPr>
        <p:spPr>
          <a:xfrm>
            <a:off x="683640" y="1269000"/>
            <a:ext cx="8205840" cy="468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80" algn="just"/>
            <a:endParaRPr lang="fr-FR" sz="2000"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3"/>
              </a:buBlip>
            </a:pPr>
            <a:r>
              <a:rPr lang="fr-FR" sz="2000" spc="-1" dirty="0">
                <a:solidFill>
                  <a:srgbClr val="000000"/>
                </a:solidFill>
                <a:uFill>
                  <a:solidFill>
                    <a:srgbClr val="FFFFFF"/>
                  </a:solidFill>
                </a:uFill>
                <a:latin typeface="Times New Roman" pitchFamily="18" charset="0"/>
                <a:cs typeface="Times New Roman" pitchFamily="18" charset="0"/>
              </a:rPr>
              <a:t>Python fournit une fonctionnalité permettant de maintenir les membres au niveau de la classe plutôt qu'au niveau de l'objet.</a:t>
            </a:r>
          </a:p>
          <a:p>
            <a:pPr marL="216000" indent="-214920" algn="just">
              <a:lnSpc>
                <a:spcPct val="150000"/>
              </a:lnSpc>
              <a:buBlip>
                <a:blip r:embed="rId3"/>
              </a:buBlip>
            </a:pPr>
            <a:r>
              <a:rPr lang="fr-FR" sz="2000" spc="-1" dirty="0">
                <a:solidFill>
                  <a:srgbClr val="000000"/>
                </a:solidFill>
                <a:uFill>
                  <a:solidFill>
                    <a:srgbClr val="FFFFFF"/>
                  </a:solidFill>
                </a:uFill>
                <a:latin typeface="Times New Roman" pitchFamily="18" charset="0"/>
                <a:cs typeface="Times New Roman" pitchFamily="18" charset="0"/>
              </a:rPr>
              <a:t>Il existe certains scénarios dans lesquels vous souhaitez stocker des données ou définir des fonctions qui ont un sens au niveau de la classe plutôt que par objet.</a:t>
            </a:r>
          </a:p>
          <a:p>
            <a:pPr marL="216000" indent="-214920" algn="just">
              <a:lnSpc>
                <a:spcPct val="150000"/>
              </a:lnSpc>
              <a:buBlip>
                <a:blip r:embed="rId3"/>
              </a:buBlip>
            </a:pPr>
            <a:r>
              <a:rPr lang="fr-FR" sz="2000" spc="-1" dirty="0">
                <a:solidFill>
                  <a:srgbClr val="000000"/>
                </a:solidFill>
                <a:uFill>
                  <a:solidFill>
                    <a:srgbClr val="FFFFFF"/>
                  </a:solidFill>
                </a:uFill>
                <a:latin typeface="Times New Roman" pitchFamily="18" charset="0"/>
                <a:cs typeface="Times New Roman" pitchFamily="18" charset="0"/>
              </a:rPr>
              <a:t>Les membres sont appelés membres statiques. Il existe deux types de membres statiques.</a:t>
            </a:r>
          </a:p>
          <a:p>
            <a:pPr marL="722313" indent="-342900" algn="just">
              <a:lnSpc>
                <a:spcPct val="150000"/>
              </a:lnSpc>
              <a:buBlip>
                <a:blip r:embed="rId4"/>
              </a:buBlip>
            </a:pPr>
            <a:r>
              <a:rPr lang="fr-FR" sz="2000" spc="-1" dirty="0">
                <a:solidFill>
                  <a:srgbClr val="000000"/>
                </a:solidFill>
                <a:uFill>
                  <a:solidFill>
                    <a:srgbClr val="FFFFFF"/>
                  </a:solidFill>
                </a:uFill>
                <a:latin typeface="Times New Roman" pitchFamily="18" charset="0"/>
                <a:cs typeface="Times New Roman" pitchFamily="18" charset="0"/>
              </a:rPr>
              <a:t>Variables statiques</a:t>
            </a:r>
          </a:p>
          <a:p>
            <a:pPr marL="722313" indent="-342900" algn="just">
              <a:lnSpc>
                <a:spcPct val="150000"/>
              </a:lnSpc>
              <a:buBlip>
                <a:blip r:embed="rId4"/>
              </a:buBlip>
            </a:pPr>
            <a:r>
              <a:rPr lang="fr-FR" sz="2000" spc="-1" dirty="0">
                <a:solidFill>
                  <a:srgbClr val="000000"/>
                </a:solidFill>
                <a:uFill>
                  <a:solidFill>
                    <a:srgbClr val="FFFFFF"/>
                  </a:solidFill>
                </a:uFill>
                <a:latin typeface="Times New Roman" pitchFamily="18" charset="0"/>
                <a:cs typeface="Times New Roman" pitchFamily="18" charset="0"/>
              </a:rPr>
              <a:t>Méthodes statiques</a:t>
            </a:r>
          </a:p>
          <a:p>
            <a:pPr marL="1080" algn="just"/>
            <a:endParaRPr lang="fr-FR" sz="2000"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a:p>
            <a:pPr marL="1080" algn="just"/>
            <a:endParaRPr lang="fr-FR" spc="-1" dirty="0">
              <a:solidFill>
                <a:srgbClr val="000000"/>
              </a:solidFill>
              <a:uFill>
                <a:solidFill>
                  <a:srgbClr val="FFFFFF"/>
                </a:solidFill>
              </a:uFill>
              <a:latin typeface="Times New Roman" pitchFamily="18" charset="0"/>
              <a:cs typeface="Times New Roman" pitchFamily="18" charset="0"/>
            </a:endParaRPr>
          </a:p>
        </p:txBody>
      </p:sp>
    </p:spTree>
    <p:extLst>
      <p:ext uri="{BB962C8B-B14F-4D97-AF65-F5344CB8AC3E}">
        <p14:creationId xmlns:p14="http://schemas.microsoft.com/office/powerpoint/2010/main" val="281350916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79640" y="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fr-FR" sz="4400" spc="-1" dirty="0">
                <a:solidFill>
                  <a:srgbClr val="0070C0"/>
                </a:solidFill>
                <a:uFill>
                  <a:solidFill>
                    <a:srgbClr val="FFFFFF"/>
                  </a:solidFill>
                </a:uFill>
                <a:latin typeface="Calibri"/>
                <a:ea typeface="DejaVu Sans"/>
              </a:rPr>
              <a:t>Attributs et méthodes </a:t>
            </a:r>
            <a:r>
              <a:rPr lang="fr-FR" sz="4400" b="0" strike="noStrike" spc="-1" dirty="0">
                <a:solidFill>
                  <a:srgbClr val="0070C0"/>
                </a:solidFill>
                <a:uFill>
                  <a:solidFill>
                    <a:srgbClr val="FFFFFF"/>
                  </a:solidFill>
                </a:uFill>
                <a:latin typeface="Calibri"/>
                <a:ea typeface="DejaVu Sans"/>
              </a:rPr>
              <a:t>statiques</a:t>
            </a:r>
            <a:endParaRPr lang="fr-FR" sz="1800" b="0" strike="noStrike" spc="-1" dirty="0">
              <a:solidFill>
                <a:srgbClr val="000000"/>
              </a:solidFill>
              <a:uFill>
                <a:solidFill>
                  <a:srgbClr val="FFFFFF"/>
                </a:solidFill>
              </a:uFill>
              <a:latin typeface="Arial"/>
            </a:endParaRPr>
          </a:p>
        </p:txBody>
      </p:sp>
      <p:sp>
        <p:nvSpPr>
          <p:cNvPr id="89" name="Line 2"/>
          <p:cNvSpPr/>
          <p:nvPr/>
        </p:nvSpPr>
        <p:spPr>
          <a:xfrm>
            <a:off x="0" y="1268640"/>
            <a:ext cx="2411640" cy="360"/>
          </a:xfrm>
          <a:prstGeom prst="line">
            <a:avLst/>
          </a:prstGeom>
          <a:ln>
            <a:solidFill>
              <a:srgbClr val="00B050"/>
            </a:solidFill>
            <a:round/>
          </a:ln>
        </p:spPr>
        <p:style>
          <a:lnRef idx="3">
            <a:schemeClr val="dk1"/>
          </a:lnRef>
          <a:fillRef idx="0">
            <a:schemeClr val="dk1"/>
          </a:fillRef>
          <a:effectRef idx="2">
            <a:schemeClr val="dk1"/>
          </a:effectRef>
          <a:fontRef idx="minor"/>
        </p:style>
      </p:sp>
      <p:sp>
        <p:nvSpPr>
          <p:cNvPr id="90" name="Line 3"/>
          <p:cNvSpPr/>
          <p:nvPr/>
        </p:nvSpPr>
        <p:spPr>
          <a:xfrm>
            <a:off x="2915640" y="1268640"/>
            <a:ext cx="2880360" cy="360"/>
          </a:xfrm>
          <a:prstGeom prst="line">
            <a:avLst/>
          </a:prstGeom>
          <a:ln>
            <a:solidFill>
              <a:schemeClr val="bg1">
                <a:lumMod val="65000"/>
              </a:schemeClr>
            </a:solidFill>
            <a:round/>
          </a:ln>
        </p:spPr>
        <p:style>
          <a:lnRef idx="3">
            <a:schemeClr val="dk1"/>
          </a:lnRef>
          <a:fillRef idx="0">
            <a:schemeClr val="dk1"/>
          </a:fillRef>
          <a:effectRef idx="2">
            <a:schemeClr val="dk1"/>
          </a:effectRef>
          <a:fontRef idx="minor"/>
        </p:style>
      </p:sp>
      <p:sp>
        <p:nvSpPr>
          <p:cNvPr id="91" name="Line 4"/>
          <p:cNvSpPr/>
          <p:nvPr/>
        </p:nvSpPr>
        <p:spPr>
          <a:xfrm>
            <a:off x="6732000" y="1268640"/>
            <a:ext cx="2412000" cy="360"/>
          </a:xfrm>
          <a:prstGeom prst="line">
            <a:avLst/>
          </a:prstGeom>
          <a:ln>
            <a:solidFill>
              <a:schemeClr val="tx2">
                <a:lumMod val="60000"/>
                <a:lumOff val="40000"/>
              </a:schemeClr>
            </a:solidFill>
            <a:round/>
          </a:ln>
        </p:spPr>
        <p:style>
          <a:lnRef idx="3">
            <a:schemeClr val="dk1"/>
          </a:lnRef>
          <a:fillRef idx="0">
            <a:schemeClr val="dk1"/>
          </a:fillRef>
          <a:effectRef idx="2">
            <a:schemeClr val="dk1"/>
          </a:effectRef>
          <a:fontRef idx="minor"/>
        </p:style>
      </p:sp>
      <p:sp>
        <p:nvSpPr>
          <p:cNvPr id="92" name="CustomShape 5"/>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sp>
      <p:sp>
        <p:nvSpPr>
          <p:cNvPr id="93" name="CustomShape 6"/>
          <p:cNvSpPr/>
          <p:nvPr/>
        </p:nvSpPr>
        <p:spPr>
          <a:xfrm>
            <a:off x="683640" y="1269000"/>
            <a:ext cx="8205840" cy="468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80" algn="just"/>
            <a:r>
              <a:rPr lang="fr-FR" sz="2000" b="1" spc="-1" dirty="0">
                <a:solidFill>
                  <a:srgbClr val="00B050"/>
                </a:solidFill>
                <a:uFill>
                  <a:solidFill>
                    <a:srgbClr val="FFFFFF"/>
                  </a:solidFill>
                </a:uFill>
                <a:latin typeface="Times New Roman" pitchFamily="18" charset="0"/>
                <a:cs typeface="Times New Roman" pitchFamily="18" charset="0"/>
              </a:rPr>
              <a:t>1. Attributs statiques</a:t>
            </a:r>
          </a:p>
          <a:p>
            <a:pPr marL="216000" indent="-214920" algn="just">
              <a:lnSpc>
                <a:spcPct val="150000"/>
              </a:lnSpc>
              <a:buBlip>
                <a:blip r:embed="rId3"/>
              </a:buBlip>
            </a:pPr>
            <a:r>
              <a:rPr lang="fr-FR" sz="2000" spc="-1" dirty="0">
                <a:solidFill>
                  <a:srgbClr val="000000"/>
                </a:solidFill>
                <a:uFill>
                  <a:solidFill>
                    <a:srgbClr val="FFFFFF"/>
                  </a:solidFill>
                </a:uFill>
                <a:latin typeface="Times New Roman" pitchFamily="18" charset="0"/>
                <a:cs typeface="Times New Roman" pitchFamily="18" charset="0"/>
              </a:rPr>
              <a:t>les données attributs, sont des variables appartenant à une instance particulière d'une classe. Python permet aussi les attributs de classe, qui sont des variables appartenant à la classe elle-même.</a:t>
            </a:r>
          </a:p>
          <a:p>
            <a:pPr marL="1080" algn="just">
              <a:lnSpc>
                <a:spcPct val="150000"/>
              </a:lnSpc>
            </a:pPr>
            <a:endParaRPr lang="fr-FR" sz="2000"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3"/>
              </a:buBlip>
            </a:pPr>
            <a:r>
              <a:rPr lang="fr-FR" sz="2000" spc="-1" dirty="0">
                <a:solidFill>
                  <a:srgbClr val="000000"/>
                </a:solidFill>
                <a:uFill>
                  <a:solidFill>
                    <a:srgbClr val="FFFFFF"/>
                  </a:solidFill>
                </a:uFill>
                <a:latin typeface="Times New Roman" pitchFamily="18" charset="0"/>
                <a:cs typeface="Times New Roman" pitchFamily="18" charset="0"/>
              </a:rPr>
              <a:t>Les variables statiques sont les variables dont la valeur est définie au niveau de la classe. Il n’est pas nécessaire d’avoir une instance de classe pour accéder aux variables statiques. </a:t>
            </a:r>
          </a:p>
          <a:p>
            <a:pPr marL="216000" indent="-214920" algn="just">
              <a:lnSpc>
                <a:spcPct val="150000"/>
              </a:lnSpc>
              <a:buBlip>
                <a:blip r:embed="rId3"/>
              </a:buBlip>
            </a:pPr>
            <a:r>
              <a:rPr lang="fr-FR" sz="2000" spc="-1" dirty="0">
                <a:solidFill>
                  <a:srgbClr val="000000"/>
                </a:solidFill>
                <a:uFill>
                  <a:solidFill>
                    <a:srgbClr val="FFFFFF"/>
                  </a:solidFill>
                </a:uFill>
                <a:latin typeface="Times New Roman" pitchFamily="18" charset="0"/>
                <a:cs typeface="Times New Roman" pitchFamily="18" charset="0"/>
              </a:rPr>
              <a:t>Ces attributs sont partagés par toutes les instances.</a:t>
            </a:r>
          </a:p>
          <a:p>
            <a:pPr marL="1080" algn="just"/>
            <a:endParaRPr lang="fr-FR" sz="2000"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a:p>
            <a:pPr marL="1080" algn="just"/>
            <a:endParaRPr lang="fr-FR" spc="-1" dirty="0">
              <a:solidFill>
                <a:srgbClr val="000000"/>
              </a:solidFill>
              <a:uFill>
                <a:solidFill>
                  <a:srgbClr val="FFFFFF"/>
                </a:solidFill>
              </a:uFill>
              <a:latin typeface="Times New Roman" pitchFamily="18" charset="0"/>
              <a:cs typeface="Times New Roman" pitchFamily="18" charset="0"/>
            </a:endParaRPr>
          </a:p>
        </p:txBody>
      </p:sp>
    </p:spTree>
    <p:extLst>
      <p:ext uri="{BB962C8B-B14F-4D97-AF65-F5344CB8AC3E}">
        <p14:creationId xmlns:p14="http://schemas.microsoft.com/office/powerpoint/2010/main" val="133825324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79640" y="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fr-FR" sz="4400" spc="-1" dirty="0">
                <a:solidFill>
                  <a:srgbClr val="0070C0"/>
                </a:solidFill>
                <a:uFill>
                  <a:solidFill>
                    <a:srgbClr val="FFFFFF"/>
                  </a:solidFill>
                </a:uFill>
                <a:latin typeface="Calibri"/>
              </a:rPr>
              <a:t>Attributs et méthodes statiques</a:t>
            </a:r>
            <a:endParaRPr lang="fr-FR" spc="-1" dirty="0">
              <a:solidFill>
                <a:srgbClr val="000000"/>
              </a:solidFill>
              <a:uFill>
                <a:solidFill>
                  <a:srgbClr val="FFFFFF"/>
                </a:solidFill>
              </a:uFill>
            </a:endParaRPr>
          </a:p>
        </p:txBody>
      </p:sp>
      <p:sp>
        <p:nvSpPr>
          <p:cNvPr id="89" name="Line 2"/>
          <p:cNvSpPr/>
          <p:nvPr/>
        </p:nvSpPr>
        <p:spPr>
          <a:xfrm>
            <a:off x="0" y="1268640"/>
            <a:ext cx="2411640" cy="360"/>
          </a:xfrm>
          <a:prstGeom prst="line">
            <a:avLst/>
          </a:prstGeom>
          <a:ln>
            <a:solidFill>
              <a:srgbClr val="00B050"/>
            </a:solidFill>
            <a:round/>
          </a:ln>
        </p:spPr>
        <p:style>
          <a:lnRef idx="3">
            <a:schemeClr val="dk1"/>
          </a:lnRef>
          <a:fillRef idx="0">
            <a:schemeClr val="dk1"/>
          </a:fillRef>
          <a:effectRef idx="2">
            <a:schemeClr val="dk1"/>
          </a:effectRef>
          <a:fontRef idx="minor"/>
        </p:style>
      </p:sp>
      <p:sp>
        <p:nvSpPr>
          <p:cNvPr id="90" name="Line 3"/>
          <p:cNvSpPr/>
          <p:nvPr/>
        </p:nvSpPr>
        <p:spPr>
          <a:xfrm>
            <a:off x="2915640" y="1268640"/>
            <a:ext cx="2880360" cy="360"/>
          </a:xfrm>
          <a:prstGeom prst="line">
            <a:avLst/>
          </a:prstGeom>
          <a:ln>
            <a:solidFill>
              <a:schemeClr val="bg1">
                <a:lumMod val="65000"/>
              </a:schemeClr>
            </a:solidFill>
            <a:round/>
          </a:ln>
        </p:spPr>
        <p:style>
          <a:lnRef idx="3">
            <a:schemeClr val="dk1"/>
          </a:lnRef>
          <a:fillRef idx="0">
            <a:schemeClr val="dk1"/>
          </a:fillRef>
          <a:effectRef idx="2">
            <a:schemeClr val="dk1"/>
          </a:effectRef>
          <a:fontRef idx="minor"/>
        </p:style>
      </p:sp>
      <p:sp>
        <p:nvSpPr>
          <p:cNvPr id="91" name="Line 4"/>
          <p:cNvSpPr/>
          <p:nvPr/>
        </p:nvSpPr>
        <p:spPr>
          <a:xfrm>
            <a:off x="6732000" y="1268640"/>
            <a:ext cx="2412000" cy="360"/>
          </a:xfrm>
          <a:prstGeom prst="line">
            <a:avLst/>
          </a:prstGeom>
          <a:ln>
            <a:solidFill>
              <a:schemeClr val="tx2">
                <a:lumMod val="60000"/>
                <a:lumOff val="40000"/>
              </a:schemeClr>
            </a:solidFill>
            <a:round/>
          </a:ln>
        </p:spPr>
        <p:style>
          <a:lnRef idx="3">
            <a:schemeClr val="dk1"/>
          </a:lnRef>
          <a:fillRef idx="0">
            <a:schemeClr val="dk1"/>
          </a:fillRef>
          <a:effectRef idx="2">
            <a:schemeClr val="dk1"/>
          </a:effectRef>
          <a:fontRef idx="minor"/>
        </p:style>
      </p:sp>
      <p:sp>
        <p:nvSpPr>
          <p:cNvPr id="92" name="CustomShape 5"/>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sp>
      <p:sp>
        <p:nvSpPr>
          <p:cNvPr id="93" name="CustomShape 6"/>
          <p:cNvSpPr/>
          <p:nvPr/>
        </p:nvSpPr>
        <p:spPr>
          <a:xfrm>
            <a:off x="683640" y="1269000"/>
            <a:ext cx="8205840" cy="468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80" algn="just"/>
            <a:r>
              <a:rPr lang="fr-FR" sz="2000" b="1" spc="-1" dirty="0">
                <a:solidFill>
                  <a:srgbClr val="00B050"/>
                </a:solidFill>
                <a:uFill>
                  <a:solidFill>
                    <a:srgbClr val="FFFFFF"/>
                  </a:solidFill>
                </a:uFill>
                <a:latin typeface="Times New Roman" pitchFamily="18" charset="0"/>
                <a:cs typeface="Times New Roman" pitchFamily="18" charset="0"/>
              </a:rPr>
              <a:t>1. Attributs statiques</a:t>
            </a:r>
            <a:endParaRPr lang="fr-FR" sz="2000"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r>
              <a:rPr lang="fr-FR" b="1" spc="-1" dirty="0">
                <a:solidFill>
                  <a:srgbClr val="000000"/>
                </a:solidFill>
                <a:uFill>
                  <a:solidFill>
                    <a:srgbClr val="FFFFFF"/>
                  </a:solidFill>
                </a:uFill>
                <a:latin typeface="Times New Roman" pitchFamily="18" charset="0"/>
                <a:cs typeface="Times New Roman" pitchFamily="18" charset="0"/>
              </a:rPr>
              <a:t>Syntaxe</a:t>
            </a:r>
            <a:r>
              <a:rPr lang="fr-FR" spc="-1" dirty="0">
                <a:solidFill>
                  <a:srgbClr val="000000"/>
                </a:solidFill>
                <a:uFill>
                  <a:solidFill>
                    <a:srgbClr val="FFFFFF"/>
                  </a:solidFill>
                </a:uFill>
                <a:latin typeface="Times New Roman" pitchFamily="18" charset="0"/>
                <a:cs typeface="Times New Roman" pitchFamily="18" charset="0"/>
              </a:rPr>
              <a:t>:</a:t>
            </a:r>
          </a:p>
          <a:p>
            <a:pPr marL="1080"/>
            <a:r>
              <a:rPr lang="fr-FR" dirty="0">
                <a:solidFill>
                  <a:srgbClr val="0033B3"/>
                </a:solidFill>
              </a:rPr>
              <a:t>class </a:t>
            </a:r>
            <a:r>
              <a:rPr lang="fr-FR" dirty="0" err="1">
                <a:solidFill>
                  <a:srgbClr val="000000"/>
                </a:solidFill>
              </a:rPr>
              <a:t>Nom_class</a:t>
            </a:r>
            <a:r>
              <a:rPr lang="fr-FR" dirty="0">
                <a:solidFill>
                  <a:srgbClr val="000000"/>
                </a:solidFill>
              </a:rPr>
              <a:t> </a:t>
            </a:r>
            <a:r>
              <a:rPr lang="fr-FR" dirty="0"/>
              <a:t>:</a:t>
            </a:r>
            <a:br>
              <a:rPr lang="fr-FR" dirty="0"/>
            </a:br>
            <a:r>
              <a:rPr lang="fr-FR" dirty="0"/>
              <a:t>    </a:t>
            </a:r>
            <a:r>
              <a:rPr lang="fr-FR" dirty="0" err="1"/>
              <a:t>attribut_statique</a:t>
            </a:r>
            <a:r>
              <a:rPr lang="fr-FR" dirty="0"/>
              <a:t> = valeur</a:t>
            </a:r>
            <a:br>
              <a:rPr lang="fr-FR" dirty="0"/>
            </a:br>
            <a:r>
              <a:rPr lang="fr-FR" dirty="0"/>
              <a:t>    </a:t>
            </a:r>
            <a:r>
              <a:rPr lang="fr-FR" dirty="0" err="1">
                <a:solidFill>
                  <a:srgbClr val="0033B3"/>
                </a:solidFill>
              </a:rPr>
              <a:t>def</a:t>
            </a:r>
            <a:r>
              <a:rPr lang="fr-FR" dirty="0">
                <a:solidFill>
                  <a:srgbClr val="0033B3"/>
                </a:solidFill>
              </a:rPr>
              <a:t> </a:t>
            </a:r>
            <a:r>
              <a:rPr lang="fr-FR" dirty="0" err="1">
                <a:solidFill>
                  <a:srgbClr val="000000"/>
                </a:solidFill>
              </a:rPr>
              <a:t>nom_methode</a:t>
            </a:r>
            <a:r>
              <a:rPr lang="fr-FR" dirty="0">
                <a:solidFill>
                  <a:srgbClr val="000000"/>
                </a:solidFill>
              </a:rPr>
              <a:t> </a:t>
            </a:r>
            <a:r>
              <a:rPr lang="fr-FR" dirty="0"/>
              <a:t>(</a:t>
            </a:r>
            <a:r>
              <a:rPr lang="fr-FR" dirty="0" err="1">
                <a:solidFill>
                  <a:srgbClr val="94558D"/>
                </a:solidFill>
              </a:rPr>
              <a:t>self</a:t>
            </a:r>
            <a:r>
              <a:rPr lang="fr-FR" dirty="0" err="1"/>
              <a:t>,</a:t>
            </a:r>
            <a:r>
              <a:rPr lang="fr-FR" dirty="0" err="1">
                <a:solidFill>
                  <a:srgbClr val="808080"/>
                </a:solidFill>
              </a:rPr>
              <a:t>params</a:t>
            </a:r>
            <a:r>
              <a:rPr lang="fr-FR" dirty="0"/>
              <a:t>, ...):</a:t>
            </a:r>
            <a:br>
              <a:rPr lang="fr-FR" dirty="0"/>
            </a:br>
            <a:r>
              <a:rPr lang="fr-FR" dirty="0"/>
              <a:t>        Nom_class.attribut_statique2 = valeur2</a:t>
            </a:r>
            <a:endParaRPr lang="fr-FR" spc="-1" dirty="0">
              <a:solidFill>
                <a:srgbClr val="000000"/>
              </a:solidFill>
              <a:uFill>
                <a:solidFill>
                  <a:srgbClr val="FFFFFF"/>
                </a:solidFill>
              </a:uFill>
              <a:latin typeface="Times New Roman" pitchFamily="18" charset="0"/>
              <a:cs typeface="Times New Roman" pitchFamily="18" charset="0"/>
            </a:endParaRPr>
          </a:p>
          <a:p>
            <a:pPr marL="1080"/>
            <a:endParaRPr lang="fr-FR" spc="-1" dirty="0">
              <a:solidFill>
                <a:srgbClr val="000000"/>
              </a:solidFill>
              <a:uFill>
                <a:solidFill>
                  <a:srgbClr val="FFFFFF"/>
                </a:solidFill>
              </a:uFill>
              <a:latin typeface="Times New Roman" pitchFamily="18" charset="0"/>
              <a:cs typeface="Times New Roman" pitchFamily="18" charset="0"/>
            </a:endParaRPr>
          </a:p>
          <a:p>
            <a:pPr marL="1080" algn="just"/>
            <a:r>
              <a:rPr lang="fr-FR" i="1" dirty="0">
                <a:latin typeface="Times New Roman" pitchFamily="18" charset="0"/>
                <a:cs typeface="Times New Roman" pitchFamily="18" charset="0"/>
              </a:rPr>
              <a:t>Les deux paramètres </a:t>
            </a:r>
            <a:r>
              <a:rPr lang="fr-FR" i="1" dirty="0" err="1">
                <a:latin typeface="Times New Roman" pitchFamily="18" charset="0"/>
                <a:cs typeface="Times New Roman" pitchFamily="18" charset="0"/>
              </a:rPr>
              <a:t>attribut_statique</a:t>
            </a:r>
            <a:r>
              <a:rPr lang="fr-FR" i="1" dirty="0">
                <a:latin typeface="Times New Roman" pitchFamily="18" charset="0"/>
                <a:cs typeface="Times New Roman" pitchFamily="18" charset="0"/>
              </a:rPr>
              <a:t>, attribut_statique2 sont </a:t>
            </a:r>
            <a:r>
              <a:rPr lang="fr-FR" b="1" i="1" dirty="0">
                <a:latin typeface="Times New Roman" pitchFamily="18" charset="0"/>
                <a:cs typeface="Times New Roman" pitchFamily="18" charset="0"/>
              </a:rPr>
              <a:t>statiques</a:t>
            </a:r>
            <a:r>
              <a:rPr lang="fr-FR" i="1" dirty="0">
                <a:latin typeface="Times New Roman" pitchFamily="18" charset="0"/>
                <a:cs typeface="Times New Roman" pitchFamily="18" charset="0"/>
              </a:rPr>
              <a:t>, soit parce qu’ils sont déclarés en dehors d’une méthode, soit parce que leur déclaration fait intervenir le nom de la classe</a:t>
            </a:r>
          </a:p>
          <a:p>
            <a:pPr marL="1080" algn="just"/>
            <a:endParaRPr lang="fr-FR" i="1" dirty="0">
              <a:latin typeface="Times New Roman" pitchFamily="18" charset="0"/>
              <a:cs typeface="Times New Roman" pitchFamily="18" charset="0"/>
            </a:endParaRPr>
          </a:p>
          <a:p>
            <a:pPr marL="216000" indent="-214920" algn="just">
              <a:buBlip>
                <a:blip r:embed="rId3"/>
              </a:buBlip>
            </a:pPr>
            <a:r>
              <a:rPr lang="fr-FR" b="1" spc="-1" dirty="0">
                <a:solidFill>
                  <a:srgbClr val="000000"/>
                </a:solidFill>
                <a:uFill>
                  <a:solidFill>
                    <a:srgbClr val="FFFFFF"/>
                  </a:solidFill>
                </a:uFill>
                <a:latin typeface="Times New Roman" pitchFamily="18" charset="0"/>
                <a:cs typeface="Times New Roman" pitchFamily="18" charset="0"/>
              </a:rPr>
              <a:t>Appel d’un attribut statique:  </a:t>
            </a:r>
            <a:r>
              <a:rPr lang="fr-FR" b="1" spc="-1" dirty="0" err="1">
                <a:solidFill>
                  <a:srgbClr val="000000"/>
                </a:solidFill>
                <a:uFill>
                  <a:solidFill>
                    <a:srgbClr val="FFFFFF"/>
                  </a:solidFill>
                </a:uFill>
                <a:latin typeface="Times New Roman" pitchFamily="18" charset="0"/>
                <a:cs typeface="Times New Roman" pitchFamily="18" charset="0"/>
              </a:rPr>
              <a:t>Nom_Class</a:t>
            </a:r>
            <a:r>
              <a:rPr lang="fr-FR" b="1" spc="-1" dirty="0">
                <a:solidFill>
                  <a:srgbClr val="000000"/>
                </a:solidFill>
                <a:uFill>
                  <a:solidFill>
                    <a:srgbClr val="FFFFFF"/>
                  </a:solidFill>
                </a:uFill>
                <a:latin typeface="Times New Roman" pitchFamily="18" charset="0"/>
                <a:cs typeface="Times New Roman" pitchFamily="18" charset="0"/>
              </a:rPr>
              <a:t>. </a:t>
            </a:r>
            <a:r>
              <a:rPr lang="fr-FR" b="1" spc="-1" dirty="0" err="1">
                <a:solidFill>
                  <a:srgbClr val="000000"/>
                </a:solidFill>
                <a:uFill>
                  <a:solidFill>
                    <a:srgbClr val="FFFFFF"/>
                  </a:solidFill>
                </a:uFill>
                <a:latin typeface="Times New Roman" pitchFamily="18" charset="0"/>
                <a:cs typeface="Times New Roman" pitchFamily="18" charset="0"/>
              </a:rPr>
              <a:t>attribut_statique</a:t>
            </a:r>
            <a:endParaRPr lang="fr-FR" b="1" spc="-1" dirty="0">
              <a:solidFill>
                <a:srgbClr val="000000"/>
              </a:solidFill>
              <a:uFill>
                <a:solidFill>
                  <a:srgbClr val="FFFFFF"/>
                </a:solidFill>
              </a:uFill>
              <a:latin typeface="Times New Roman" pitchFamily="18" charset="0"/>
              <a:cs typeface="Times New Roman" pitchFamily="18" charset="0"/>
            </a:endParaRPr>
          </a:p>
          <a:p>
            <a:pPr marL="1080" algn="just"/>
            <a:endParaRPr lang="fr-FR" i="1" spc="-1" dirty="0">
              <a:solidFill>
                <a:srgbClr val="000000"/>
              </a:solidFill>
              <a:uFill>
                <a:solidFill>
                  <a:srgbClr val="FFFFFF"/>
                </a:solidFill>
              </a:uFill>
              <a:latin typeface="Times New Roman" pitchFamily="18" charset="0"/>
              <a:cs typeface="Times New Roman" pitchFamily="18" charset="0"/>
            </a:endParaRPr>
          </a:p>
          <a:p>
            <a:pPr marL="1080" algn="just"/>
            <a:endParaRPr lang="fr-FR" spc="-1" dirty="0">
              <a:solidFill>
                <a:srgbClr val="000000"/>
              </a:solidFill>
              <a:uFill>
                <a:solidFill>
                  <a:srgbClr val="FFFFFF"/>
                </a:solidFill>
              </a:uFill>
              <a:latin typeface="Times New Roman" pitchFamily="18" charset="0"/>
              <a:cs typeface="Times New Roman" pitchFamily="18" charset="0"/>
            </a:endParaRPr>
          </a:p>
        </p:txBody>
      </p:sp>
    </p:spTree>
    <p:extLst>
      <p:ext uri="{BB962C8B-B14F-4D97-AF65-F5344CB8AC3E}">
        <p14:creationId xmlns:p14="http://schemas.microsoft.com/office/powerpoint/2010/main" val="349932760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79640" y="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fr-FR" sz="4400" spc="-1" dirty="0">
                <a:solidFill>
                  <a:srgbClr val="0070C0"/>
                </a:solidFill>
                <a:uFill>
                  <a:solidFill>
                    <a:srgbClr val="FFFFFF"/>
                  </a:solidFill>
                </a:uFill>
                <a:latin typeface="Calibri"/>
              </a:rPr>
              <a:t>Attributs et méthodes statiques</a:t>
            </a:r>
            <a:endParaRPr lang="fr-FR" spc="-1" dirty="0">
              <a:solidFill>
                <a:srgbClr val="000000"/>
              </a:solidFill>
              <a:uFill>
                <a:solidFill>
                  <a:srgbClr val="FFFFFF"/>
                </a:solidFill>
              </a:uFill>
            </a:endParaRPr>
          </a:p>
        </p:txBody>
      </p:sp>
      <p:sp>
        <p:nvSpPr>
          <p:cNvPr id="89" name="Line 2"/>
          <p:cNvSpPr/>
          <p:nvPr/>
        </p:nvSpPr>
        <p:spPr>
          <a:xfrm>
            <a:off x="0" y="1268640"/>
            <a:ext cx="2411640" cy="360"/>
          </a:xfrm>
          <a:prstGeom prst="line">
            <a:avLst/>
          </a:prstGeom>
          <a:ln>
            <a:solidFill>
              <a:srgbClr val="00B050"/>
            </a:solidFill>
            <a:round/>
          </a:ln>
        </p:spPr>
        <p:style>
          <a:lnRef idx="3">
            <a:schemeClr val="dk1"/>
          </a:lnRef>
          <a:fillRef idx="0">
            <a:schemeClr val="dk1"/>
          </a:fillRef>
          <a:effectRef idx="2">
            <a:schemeClr val="dk1"/>
          </a:effectRef>
          <a:fontRef idx="minor"/>
        </p:style>
      </p:sp>
      <p:sp>
        <p:nvSpPr>
          <p:cNvPr id="90" name="Line 3"/>
          <p:cNvSpPr/>
          <p:nvPr/>
        </p:nvSpPr>
        <p:spPr>
          <a:xfrm>
            <a:off x="2915640" y="1268640"/>
            <a:ext cx="2880360" cy="360"/>
          </a:xfrm>
          <a:prstGeom prst="line">
            <a:avLst/>
          </a:prstGeom>
          <a:ln>
            <a:solidFill>
              <a:schemeClr val="bg1">
                <a:lumMod val="65000"/>
              </a:schemeClr>
            </a:solidFill>
            <a:round/>
          </a:ln>
        </p:spPr>
        <p:style>
          <a:lnRef idx="3">
            <a:schemeClr val="dk1"/>
          </a:lnRef>
          <a:fillRef idx="0">
            <a:schemeClr val="dk1"/>
          </a:fillRef>
          <a:effectRef idx="2">
            <a:schemeClr val="dk1"/>
          </a:effectRef>
          <a:fontRef idx="minor"/>
        </p:style>
      </p:sp>
      <p:sp>
        <p:nvSpPr>
          <p:cNvPr id="91" name="Line 4"/>
          <p:cNvSpPr/>
          <p:nvPr/>
        </p:nvSpPr>
        <p:spPr>
          <a:xfrm>
            <a:off x="6732000" y="1268640"/>
            <a:ext cx="2412000" cy="360"/>
          </a:xfrm>
          <a:prstGeom prst="line">
            <a:avLst/>
          </a:prstGeom>
          <a:ln>
            <a:solidFill>
              <a:schemeClr val="tx2">
                <a:lumMod val="60000"/>
                <a:lumOff val="40000"/>
              </a:schemeClr>
            </a:solidFill>
            <a:round/>
          </a:ln>
        </p:spPr>
        <p:style>
          <a:lnRef idx="3">
            <a:schemeClr val="dk1"/>
          </a:lnRef>
          <a:fillRef idx="0">
            <a:schemeClr val="dk1"/>
          </a:fillRef>
          <a:effectRef idx="2">
            <a:schemeClr val="dk1"/>
          </a:effectRef>
          <a:fontRef idx="minor"/>
        </p:style>
      </p:sp>
      <p:sp>
        <p:nvSpPr>
          <p:cNvPr id="92" name="CustomShape 5"/>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sp>
      <p:sp>
        <p:nvSpPr>
          <p:cNvPr id="93" name="CustomShape 6"/>
          <p:cNvSpPr/>
          <p:nvPr/>
        </p:nvSpPr>
        <p:spPr>
          <a:xfrm>
            <a:off x="683640" y="1269000"/>
            <a:ext cx="8205840" cy="468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80" algn="just"/>
            <a:r>
              <a:rPr lang="fr-FR" sz="2000" b="1" spc="-1" dirty="0">
                <a:solidFill>
                  <a:srgbClr val="00B050"/>
                </a:solidFill>
                <a:uFill>
                  <a:solidFill>
                    <a:srgbClr val="FFFFFF"/>
                  </a:solidFill>
                </a:uFill>
                <a:latin typeface="Times New Roman" pitchFamily="18" charset="0"/>
                <a:cs typeface="Times New Roman" pitchFamily="18" charset="0"/>
              </a:rPr>
              <a:t>1. Attributs statiques</a:t>
            </a:r>
            <a:endParaRPr lang="fr-FR" sz="2000"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r>
              <a:rPr lang="fr-FR" b="1" spc="-1" dirty="0">
                <a:solidFill>
                  <a:srgbClr val="000000"/>
                </a:solidFill>
                <a:uFill>
                  <a:solidFill>
                    <a:srgbClr val="FFFFFF"/>
                  </a:solidFill>
                </a:uFill>
                <a:latin typeface="Times New Roman" pitchFamily="18" charset="0"/>
                <a:cs typeface="Times New Roman" pitchFamily="18" charset="0"/>
              </a:rPr>
              <a:t>Exemple</a:t>
            </a:r>
            <a:r>
              <a:rPr lang="fr-FR" spc="-1" dirty="0">
                <a:solidFill>
                  <a:srgbClr val="000000"/>
                </a:solidFill>
                <a:uFill>
                  <a:solidFill>
                    <a:srgbClr val="FFFFFF"/>
                  </a:solidFill>
                </a:uFill>
                <a:latin typeface="Times New Roman" pitchFamily="18" charset="0"/>
                <a:cs typeface="Times New Roman" pitchFamily="18" charset="0"/>
              </a:rPr>
              <a:t>:</a:t>
            </a:r>
          </a:p>
          <a:p>
            <a:pPr marL="1080"/>
            <a:r>
              <a:rPr lang="fr-FR" dirty="0">
                <a:solidFill>
                  <a:srgbClr val="0033B3"/>
                </a:solidFill>
              </a:rPr>
              <a:t>class </a:t>
            </a:r>
            <a:r>
              <a:rPr lang="fr-FR" dirty="0">
                <a:solidFill>
                  <a:srgbClr val="000000"/>
                </a:solidFill>
              </a:rPr>
              <a:t>Personne</a:t>
            </a:r>
            <a:r>
              <a:rPr lang="fr-FR" dirty="0"/>
              <a:t>:</a:t>
            </a:r>
            <a:br>
              <a:rPr lang="fr-FR" dirty="0"/>
            </a:br>
            <a:r>
              <a:rPr lang="fr-FR" dirty="0"/>
              <a:t>    </a:t>
            </a:r>
            <a:r>
              <a:rPr lang="fr-FR" dirty="0" err="1"/>
              <a:t>nombreObjets</a:t>
            </a:r>
            <a:r>
              <a:rPr lang="fr-FR" dirty="0"/>
              <a:t>=</a:t>
            </a:r>
            <a:r>
              <a:rPr lang="fr-FR" dirty="0">
                <a:solidFill>
                  <a:srgbClr val="1750EB"/>
                </a:solidFill>
              </a:rPr>
              <a:t>0</a:t>
            </a:r>
            <a:br>
              <a:rPr lang="fr-FR" dirty="0">
                <a:solidFill>
                  <a:srgbClr val="1750EB"/>
                </a:solidFill>
              </a:rPr>
            </a:br>
            <a:r>
              <a:rPr lang="fr-FR" dirty="0">
                <a:solidFill>
                  <a:srgbClr val="1750EB"/>
                </a:solidFill>
              </a:rPr>
              <a:t>    </a:t>
            </a:r>
            <a:r>
              <a:rPr lang="fr-FR" dirty="0" err="1">
                <a:solidFill>
                  <a:srgbClr val="0033B3"/>
                </a:solidFill>
              </a:rPr>
              <a:t>def</a:t>
            </a:r>
            <a:r>
              <a:rPr lang="fr-FR" dirty="0">
                <a:solidFill>
                  <a:srgbClr val="0033B3"/>
                </a:solidFill>
              </a:rPr>
              <a:t> </a:t>
            </a:r>
            <a:r>
              <a:rPr lang="fr-FR" dirty="0">
                <a:solidFill>
                  <a:srgbClr val="B200B2"/>
                </a:solidFill>
              </a:rPr>
              <a:t>__</a:t>
            </a:r>
            <a:r>
              <a:rPr lang="fr-FR" dirty="0" err="1">
                <a:solidFill>
                  <a:srgbClr val="B200B2"/>
                </a:solidFill>
              </a:rPr>
              <a:t>init</a:t>
            </a:r>
            <a:r>
              <a:rPr lang="fr-FR" dirty="0">
                <a:solidFill>
                  <a:srgbClr val="B200B2"/>
                </a:solidFill>
              </a:rPr>
              <a:t>__</a:t>
            </a:r>
            <a:r>
              <a:rPr lang="fr-FR" dirty="0"/>
              <a:t>(</a:t>
            </a:r>
            <a:r>
              <a:rPr lang="fr-FR" dirty="0" err="1">
                <a:solidFill>
                  <a:srgbClr val="94558D"/>
                </a:solidFill>
              </a:rPr>
              <a:t>self</a:t>
            </a:r>
            <a:r>
              <a:rPr lang="fr-FR" dirty="0" err="1"/>
              <a:t>,nom,age</a:t>
            </a:r>
            <a:r>
              <a:rPr lang="fr-FR" dirty="0"/>
              <a:t>):</a:t>
            </a:r>
            <a:br>
              <a:rPr lang="fr-FR" dirty="0"/>
            </a:br>
            <a:r>
              <a:rPr lang="fr-FR" dirty="0"/>
              <a:t>        </a:t>
            </a:r>
            <a:r>
              <a:rPr lang="fr-FR" dirty="0" err="1">
                <a:solidFill>
                  <a:srgbClr val="94558D"/>
                </a:solidFill>
              </a:rPr>
              <a:t>self</a:t>
            </a:r>
            <a:r>
              <a:rPr lang="fr-FR" dirty="0" err="1"/>
              <a:t>.nom</a:t>
            </a:r>
            <a:r>
              <a:rPr lang="fr-FR" dirty="0"/>
              <a:t>=nom</a:t>
            </a:r>
            <a:br>
              <a:rPr lang="fr-FR" dirty="0"/>
            </a:br>
            <a:r>
              <a:rPr lang="fr-FR" dirty="0"/>
              <a:t>        </a:t>
            </a:r>
            <a:r>
              <a:rPr lang="fr-FR" dirty="0" err="1">
                <a:solidFill>
                  <a:srgbClr val="94558D"/>
                </a:solidFill>
              </a:rPr>
              <a:t>self</a:t>
            </a:r>
            <a:r>
              <a:rPr lang="fr-FR" dirty="0" err="1"/>
              <a:t>.age</a:t>
            </a:r>
            <a:r>
              <a:rPr lang="fr-FR" dirty="0"/>
              <a:t>=</a:t>
            </a:r>
            <a:r>
              <a:rPr lang="fr-FR" dirty="0" err="1"/>
              <a:t>age</a:t>
            </a:r>
            <a:br>
              <a:rPr lang="fr-FR" dirty="0"/>
            </a:br>
            <a:r>
              <a:rPr lang="fr-FR" dirty="0"/>
              <a:t>        </a:t>
            </a:r>
            <a:r>
              <a:rPr lang="fr-FR" dirty="0" err="1"/>
              <a:t>Personne.nombreObjets</a:t>
            </a:r>
            <a:r>
              <a:rPr lang="fr-FR" dirty="0"/>
              <a:t>+=</a:t>
            </a:r>
            <a:r>
              <a:rPr lang="fr-FR" dirty="0">
                <a:solidFill>
                  <a:srgbClr val="1750EB"/>
                </a:solidFill>
              </a:rPr>
              <a:t>1</a:t>
            </a:r>
            <a:endParaRPr lang="fr-FR" spc="-1" dirty="0">
              <a:solidFill>
                <a:srgbClr val="000000"/>
              </a:solidFill>
              <a:uFill>
                <a:solidFill>
                  <a:srgbClr val="FFFFFF"/>
                </a:solidFill>
              </a:uFill>
              <a:latin typeface="Times New Roman" pitchFamily="18" charset="0"/>
              <a:cs typeface="Times New Roman" pitchFamily="18" charset="0"/>
            </a:endParaRPr>
          </a:p>
          <a:p>
            <a:pPr marL="1080"/>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r>
              <a:rPr lang="fr-FR" b="1" spc="-1" dirty="0">
                <a:solidFill>
                  <a:srgbClr val="000000"/>
                </a:solidFill>
                <a:uFill>
                  <a:solidFill>
                    <a:srgbClr val="FFFFFF"/>
                  </a:solidFill>
                </a:uFill>
                <a:latin typeface="Times New Roman" pitchFamily="18" charset="0"/>
                <a:cs typeface="Times New Roman" pitchFamily="18" charset="0"/>
              </a:rPr>
              <a:t>Utilisation</a:t>
            </a:r>
          </a:p>
          <a:p>
            <a:pPr marL="1080"/>
            <a:r>
              <a:rPr lang="fr-FR" dirty="0"/>
              <a:t>p1=Personne(</a:t>
            </a:r>
            <a:r>
              <a:rPr lang="fr-FR" b="1" dirty="0">
                <a:solidFill>
                  <a:srgbClr val="008080"/>
                </a:solidFill>
              </a:rPr>
              <a:t>"allali"</a:t>
            </a:r>
            <a:r>
              <a:rPr lang="fr-FR" dirty="0"/>
              <a:t>,</a:t>
            </a:r>
            <a:r>
              <a:rPr lang="fr-FR" dirty="0">
                <a:solidFill>
                  <a:srgbClr val="1750EB"/>
                </a:solidFill>
              </a:rPr>
              <a:t>20</a:t>
            </a:r>
            <a:r>
              <a:rPr lang="fr-FR" dirty="0"/>
              <a:t>)</a:t>
            </a:r>
            <a:br>
              <a:rPr lang="fr-FR" dirty="0"/>
            </a:br>
            <a:r>
              <a:rPr lang="fr-FR" dirty="0"/>
              <a:t>p2=Personne(</a:t>
            </a:r>
            <a:r>
              <a:rPr lang="fr-FR" b="1" dirty="0">
                <a:solidFill>
                  <a:srgbClr val="008080"/>
                </a:solidFill>
              </a:rPr>
              <a:t>"kadiri"</a:t>
            </a:r>
            <a:r>
              <a:rPr lang="fr-FR" dirty="0"/>
              <a:t>,</a:t>
            </a:r>
            <a:r>
              <a:rPr lang="fr-FR" dirty="0">
                <a:solidFill>
                  <a:srgbClr val="1750EB"/>
                </a:solidFill>
              </a:rPr>
              <a:t>19</a:t>
            </a:r>
            <a:r>
              <a:rPr lang="fr-FR" dirty="0"/>
              <a:t>)</a:t>
            </a:r>
            <a:br>
              <a:rPr lang="fr-FR" dirty="0"/>
            </a:br>
            <a:r>
              <a:rPr lang="fr-FR" dirty="0"/>
              <a:t>p3=Personne(</a:t>
            </a:r>
            <a:r>
              <a:rPr lang="fr-FR" b="1" dirty="0">
                <a:solidFill>
                  <a:srgbClr val="008080"/>
                </a:solidFill>
              </a:rPr>
              <a:t>"Mrabti"</a:t>
            </a:r>
            <a:r>
              <a:rPr lang="fr-FR" dirty="0"/>
              <a:t>,</a:t>
            </a:r>
            <a:r>
              <a:rPr lang="fr-FR" dirty="0">
                <a:solidFill>
                  <a:srgbClr val="1750EB"/>
                </a:solidFill>
              </a:rPr>
              <a:t>20</a:t>
            </a:r>
            <a:r>
              <a:rPr lang="fr-FR" dirty="0"/>
              <a:t>)</a:t>
            </a:r>
            <a:br>
              <a:rPr lang="fr-FR" dirty="0"/>
            </a:br>
            <a:r>
              <a:rPr lang="fr-FR" dirty="0" err="1">
                <a:solidFill>
                  <a:srgbClr val="000080"/>
                </a:solidFill>
              </a:rPr>
              <a:t>print</a:t>
            </a:r>
            <a:r>
              <a:rPr lang="fr-FR" dirty="0"/>
              <a:t>(</a:t>
            </a:r>
            <a:r>
              <a:rPr lang="fr-FR" dirty="0" err="1"/>
              <a:t>Personne.nombreObjets</a:t>
            </a:r>
            <a:r>
              <a:rPr lang="fr-FR" dirty="0"/>
              <a:t>)  </a:t>
            </a:r>
            <a:r>
              <a:rPr lang="fr-FR" i="1" dirty="0">
                <a:solidFill>
                  <a:srgbClr val="8C8C8C"/>
                </a:solidFill>
              </a:rPr>
              <a:t>#3</a:t>
            </a:r>
            <a:endParaRPr lang="fr-FR" b="1" spc="-1" dirty="0">
              <a:solidFill>
                <a:srgbClr val="000000"/>
              </a:solidFill>
              <a:uFill>
                <a:solidFill>
                  <a:srgbClr val="FFFFFF"/>
                </a:solidFill>
              </a:uFill>
              <a:latin typeface="Times New Roman" pitchFamily="18" charset="0"/>
              <a:cs typeface="Times New Roman" pitchFamily="18" charset="0"/>
            </a:endParaRPr>
          </a:p>
        </p:txBody>
      </p:sp>
    </p:spTree>
    <p:extLst>
      <p:ext uri="{BB962C8B-B14F-4D97-AF65-F5344CB8AC3E}">
        <p14:creationId xmlns:p14="http://schemas.microsoft.com/office/powerpoint/2010/main" val="53955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79640" y="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fr-FR" sz="4400" spc="-1" dirty="0">
                <a:solidFill>
                  <a:srgbClr val="0070C0"/>
                </a:solidFill>
                <a:uFill>
                  <a:solidFill>
                    <a:srgbClr val="FFFFFF"/>
                  </a:solidFill>
                </a:uFill>
                <a:latin typeface="Calibri"/>
              </a:rPr>
              <a:t>Attributs et méthodes statiques</a:t>
            </a:r>
            <a:endParaRPr lang="fr-FR" spc="-1" dirty="0">
              <a:solidFill>
                <a:srgbClr val="000000"/>
              </a:solidFill>
              <a:uFill>
                <a:solidFill>
                  <a:srgbClr val="FFFFFF"/>
                </a:solidFill>
              </a:uFill>
            </a:endParaRPr>
          </a:p>
        </p:txBody>
      </p:sp>
      <p:sp>
        <p:nvSpPr>
          <p:cNvPr id="89" name="Line 2"/>
          <p:cNvSpPr/>
          <p:nvPr/>
        </p:nvSpPr>
        <p:spPr>
          <a:xfrm>
            <a:off x="0" y="1268640"/>
            <a:ext cx="2411640" cy="360"/>
          </a:xfrm>
          <a:prstGeom prst="line">
            <a:avLst/>
          </a:prstGeom>
          <a:ln>
            <a:solidFill>
              <a:srgbClr val="00B050"/>
            </a:solidFill>
            <a:round/>
          </a:ln>
        </p:spPr>
        <p:style>
          <a:lnRef idx="3">
            <a:schemeClr val="dk1"/>
          </a:lnRef>
          <a:fillRef idx="0">
            <a:schemeClr val="dk1"/>
          </a:fillRef>
          <a:effectRef idx="2">
            <a:schemeClr val="dk1"/>
          </a:effectRef>
          <a:fontRef idx="minor"/>
        </p:style>
      </p:sp>
      <p:sp>
        <p:nvSpPr>
          <p:cNvPr id="90" name="Line 3"/>
          <p:cNvSpPr/>
          <p:nvPr/>
        </p:nvSpPr>
        <p:spPr>
          <a:xfrm>
            <a:off x="2915640" y="1268640"/>
            <a:ext cx="2880360" cy="360"/>
          </a:xfrm>
          <a:prstGeom prst="line">
            <a:avLst/>
          </a:prstGeom>
          <a:ln>
            <a:solidFill>
              <a:schemeClr val="bg1">
                <a:lumMod val="65000"/>
              </a:schemeClr>
            </a:solidFill>
            <a:round/>
          </a:ln>
        </p:spPr>
        <p:style>
          <a:lnRef idx="3">
            <a:schemeClr val="dk1"/>
          </a:lnRef>
          <a:fillRef idx="0">
            <a:schemeClr val="dk1"/>
          </a:fillRef>
          <a:effectRef idx="2">
            <a:schemeClr val="dk1"/>
          </a:effectRef>
          <a:fontRef idx="minor"/>
        </p:style>
      </p:sp>
      <p:sp>
        <p:nvSpPr>
          <p:cNvPr id="91" name="Line 4"/>
          <p:cNvSpPr/>
          <p:nvPr/>
        </p:nvSpPr>
        <p:spPr>
          <a:xfrm>
            <a:off x="6732000" y="1268640"/>
            <a:ext cx="2412000" cy="360"/>
          </a:xfrm>
          <a:prstGeom prst="line">
            <a:avLst/>
          </a:prstGeom>
          <a:ln>
            <a:solidFill>
              <a:schemeClr val="tx2">
                <a:lumMod val="60000"/>
                <a:lumOff val="40000"/>
              </a:schemeClr>
            </a:solidFill>
            <a:round/>
          </a:ln>
        </p:spPr>
        <p:style>
          <a:lnRef idx="3">
            <a:schemeClr val="dk1"/>
          </a:lnRef>
          <a:fillRef idx="0">
            <a:schemeClr val="dk1"/>
          </a:fillRef>
          <a:effectRef idx="2">
            <a:schemeClr val="dk1"/>
          </a:effectRef>
          <a:fontRef idx="minor"/>
        </p:style>
      </p:sp>
      <p:sp>
        <p:nvSpPr>
          <p:cNvPr id="92" name="CustomShape 5"/>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sp>
      <p:sp>
        <p:nvSpPr>
          <p:cNvPr id="93" name="CustomShape 6"/>
          <p:cNvSpPr/>
          <p:nvPr/>
        </p:nvSpPr>
        <p:spPr>
          <a:xfrm>
            <a:off x="179640" y="908720"/>
            <a:ext cx="8784848" cy="468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80" algn="just"/>
            <a:endParaRPr lang="fr-FR" sz="2000" spc="-1" dirty="0">
              <a:solidFill>
                <a:srgbClr val="000000"/>
              </a:solidFill>
              <a:uFill>
                <a:solidFill>
                  <a:srgbClr val="FFFFFF"/>
                </a:solidFill>
              </a:uFill>
              <a:latin typeface="Times New Roman" pitchFamily="18" charset="0"/>
              <a:cs typeface="Times New Roman" pitchFamily="18" charset="0"/>
            </a:endParaRPr>
          </a:p>
          <a:p>
            <a:pPr marL="1080" algn="just">
              <a:lnSpc>
                <a:spcPct val="150000"/>
              </a:lnSpc>
            </a:pPr>
            <a:r>
              <a:rPr lang="fr-FR" sz="2000" b="1" spc="-1" dirty="0">
                <a:solidFill>
                  <a:srgbClr val="00B050"/>
                </a:solidFill>
                <a:uFill>
                  <a:solidFill>
                    <a:srgbClr val="FFFFFF"/>
                  </a:solidFill>
                </a:uFill>
                <a:latin typeface="Times New Roman" pitchFamily="18" charset="0"/>
                <a:cs typeface="Times New Roman" pitchFamily="18" charset="0"/>
              </a:rPr>
              <a:t>2. Méthodes statiques</a:t>
            </a:r>
            <a:endParaRPr lang="fr-FR" sz="2000"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r>
              <a:rPr lang="fr-FR" sz="2000" spc="-1" dirty="0">
                <a:solidFill>
                  <a:srgbClr val="000000"/>
                </a:solidFill>
                <a:uFill>
                  <a:solidFill>
                    <a:srgbClr val="FFFFFF"/>
                  </a:solidFill>
                </a:uFill>
                <a:latin typeface="Times New Roman" pitchFamily="18" charset="0"/>
                <a:cs typeface="Times New Roman" pitchFamily="18" charset="0"/>
              </a:rPr>
              <a:t>Une méthode de classe ou une méthode statique est une méthode qui n'agit pas sur des variables d'instance mais uniquement sur des variables de classe.</a:t>
            </a:r>
          </a:p>
          <a:p>
            <a:pPr marL="216000" indent="-214920" algn="just">
              <a:buBlip>
                <a:blip r:embed="rId3"/>
              </a:buBlip>
            </a:pPr>
            <a:r>
              <a:rPr lang="fr-FR" sz="2000" spc="-1" dirty="0">
                <a:solidFill>
                  <a:srgbClr val="000000"/>
                </a:solidFill>
                <a:uFill>
                  <a:solidFill>
                    <a:srgbClr val="FFFFFF"/>
                  </a:solidFill>
                </a:uFill>
                <a:latin typeface="Times New Roman" pitchFamily="18" charset="0"/>
                <a:cs typeface="Times New Roman" pitchFamily="18" charset="0"/>
              </a:rPr>
              <a:t>On déclare une méthode statique  d’une  classe :</a:t>
            </a:r>
          </a:p>
          <a:p>
            <a:pPr marL="630238" indent="-342900" algn="just">
              <a:lnSpc>
                <a:spcPct val="150000"/>
              </a:lnSpc>
              <a:buBlip>
                <a:blip r:embed="rId4"/>
              </a:buBlip>
            </a:pPr>
            <a:r>
              <a:rPr lang="fr-FR" sz="2000" spc="-1" dirty="0">
                <a:solidFill>
                  <a:srgbClr val="000000"/>
                </a:solidFill>
                <a:uFill>
                  <a:solidFill>
                    <a:srgbClr val="FFFFFF"/>
                  </a:solidFill>
                </a:uFill>
                <a:latin typeface="Times New Roman" pitchFamily="18" charset="0"/>
                <a:cs typeface="Times New Roman" pitchFamily="18" charset="0"/>
              </a:rPr>
              <a:t>en préfixant la déclaration du décorateur @</a:t>
            </a:r>
            <a:r>
              <a:rPr lang="fr-FR" sz="2000" spc="-1" dirty="0" err="1">
                <a:solidFill>
                  <a:srgbClr val="000000"/>
                </a:solidFill>
                <a:uFill>
                  <a:solidFill>
                    <a:srgbClr val="FFFFFF"/>
                  </a:solidFill>
                </a:uFill>
                <a:latin typeface="Times New Roman" pitchFamily="18" charset="0"/>
                <a:cs typeface="Times New Roman" pitchFamily="18" charset="0"/>
              </a:rPr>
              <a:t>staticmethod</a:t>
            </a:r>
            <a:r>
              <a:rPr lang="fr-FR" sz="2000" spc="-1" dirty="0">
                <a:solidFill>
                  <a:srgbClr val="000000"/>
                </a:solidFill>
                <a:uFill>
                  <a:solidFill>
                    <a:srgbClr val="FFFFFF"/>
                  </a:solidFill>
                </a:uFill>
                <a:latin typeface="Times New Roman" pitchFamily="18" charset="0"/>
                <a:cs typeface="Times New Roman" pitchFamily="18" charset="0"/>
              </a:rPr>
              <a:t>.</a:t>
            </a:r>
          </a:p>
          <a:p>
            <a:pPr marL="630238" indent="-342900" algn="just">
              <a:lnSpc>
                <a:spcPct val="150000"/>
              </a:lnSpc>
              <a:buBlip>
                <a:blip r:embed="rId4"/>
              </a:buBlip>
            </a:pPr>
            <a:r>
              <a:rPr lang="fr-FR" sz="2000" spc="-1" dirty="0">
                <a:solidFill>
                  <a:srgbClr val="000000"/>
                </a:solidFill>
                <a:uFill>
                  <a:solidFill>
                    <a:srgbClr val="FFFFFF"/>
                  </a:solidFill>
                </a:uFill>
                <a:latin typeface="Times New Roman" pitchFamily="18" charset="0"/>
                <a:cs typeface="Times New Roman" pitchFamily="18" charset="0"/>
              </a:rPr>
              <a:t>elle peut être appelée même sans avoir instancié la classe</a:t>
            </a:r>
          </a:p>
          <a:p>
            <a:pPr marL="630238" indent="-342900" algn="just">
              <a:lnSpc>
                <a:spcPct val="150000"/>
              </a:lnSpc>
              <a:buBlip>
                <a:blip r:embed="rId4"/>
              </a:buBlip>
            </a:pPr>
            <a:r>
              <a:rPr lang="fr-FR" sz="2000" spc="-1" dirty="0">
                <a:solidFill>
                  <a:srgbClr val="000000"/>
                </a:solidFill>
                <a:uFill>
                  <a:solidFill>
                    <a:srgbClr val="FFFFFF"/>
                  </a:solidFill>
                </a:uFill>
                <a:latin typeface="Times New Roman" pitchFamily="18" charset="0"/>
                <a:cs typeface="Times New Roman" pitchFamily="18" charset="0"/>
              </a:rPr>
              <a:t>elle peut accéder uniquement à des variables et méthodes statiques</a:t>
            </a:r>
          </a:p>
          <a:p>
            <a:pPr marL="630238" indent="-342900" algn="just">
              <a:lnSpc>
                <a:spcPct val="150000"/>
              </a:lnSpc>
              <a:buBlip>
                <a:blip r:embed="rId4"/>
              </a:buBlip>
            </a:pPr>
            <a:r>
              <a:rPr lang="fr-FR" sz="2000" spc="-1" dirty="0">
                <a:solidFill>
                  <a:srgbClr val="000000"/>
                </a:solidFill>
                <a:uFill>
                  <a:solidFill>
                    <a:srgbClr val="FFFFFF"/>
                  </a:solidFill>
                </a:uFill>
                <a:latin typeface="Times New Roman" pitchFamily="18" charset="0"/>
                <a:cs typeface="Times New Roman" pitchFamily="18" charset="0"/>
              </a:rPr>
              <a:t>elle peut être appelée avec la notation </a:t>
            </a:r>
            <a:r>
              <a:rPr lang="fr-FR" sz="2000" spc="-1" dirty="0" err="1">
                <a:solidFill>
                  <a:srgbClr val="000000"/>
                </a:solidFill>
                <a:uFill>
                  <a:solidFill>
                    <a:srgbClr val="FFFFFF"/>
                  </a:solidFill>
                </a:uFill>
                <a:latin typeface="Times New Roman" pitchFamily="18" charset="0"/>
                <a:cs typeface="Times New Roman" pitchFamily="18" charset="0"/>
              </a:rPr>
              <a:t>classe.methode</a:t>
            </a:r>
            <a:r>
              <a:rPr lang="fr-FR" sz="2000" spc="-1" dirty="0">
                <a:solidFill>
                  <a:srgbClr val="000000"/>
                </a:solidFill>
                <a:uFill>
                  <a:solidFill>
                    <a:srgbClr val="FFFFFF"/>
                  </a:solidFill>
                </a:uFill>
                <a:latin typeface="Times New Roman" pitchFamily="18" charset="0"/>
                <a:cs typeface="Times New Roman" pitchFamily="18" charset="0"/>
              </a:rPr>
              <a:t>() au lieu de </a:t>
            </a:r>
            <a:r>
              <a:rPr lang="fr-FR" sz="2000" spc="-1" dirty="0" err="1">
                <a:solidFill>
                  <a:srgbClr val="000000"/>
                </a:solidFill>
                <a:uFill>
                  <a:solidFill>
                    <a:srgbClr val="FFFFFF"/>
                  </a:solidFill>
                </a:uFill>
                <a:latin typeface="Times New Roman" pitchFamily="18" charset="0"/>
                <a:cs typeface="Times New Roman" pitchFamily="18" charset="0"/>
              </a:rPr>
              <a:t>objet.methode</a:t>
            </a:r>
            <a:r>
              <a:rPr lang="fr-FR" sz="2000" spc="-1" dirty="0">
                <a:solidFill>
                  <a:srgbClr val="000000"/>
                </a:solidFill>
                <a:uFill>
                  <a:solidFill>
                    <a:srgbClr val="FFFFFF"/>
                  </a:solidFill>
                </a:uFill>
                <a:latin typeface="Times New Roman" pitchFamily="18" charset="0"/>
                <a:cs typeface="Times New Roman" pitchFamily="18" charset="0"/>
              </a:rPr>
              <a:t>()</a:t>
            </a:r>
          </a:p>
          <a:p>
            <a:pPr marL="216000" indent="-214920" algn="just">
              <a:buBlip>
                <a:blip r:embed="rId3"/>
              </a:buBlip>
            </a:pPr>
            <a:r>
              <a:rPr lang="fr-FR" sz="2000" spc="-1" dirty="0">
                <a:solidFill>
                  <a:srgbClr val="000000"/>
                </a:solidFill>
                <a:uFill>
                  <a:solidFill>
                    <a:srgbClr val="FFFFFF"/>
                  </a:solidFill>
                </a:uFill>
                <a:latin typeface="Times New Roman" pitchFamily="18" charset="0"/>
                <a:cs typeface="Times New Roman" pitchFamily="18" charset="0"/>
              </a:rPr>
              <a:t>Les méthodes statiques sont utiles lors de la création de méthodes utilitaires qui effectuent une tâche de manière isolée car elles n’ont pas besoin d’accéder ou de modifier les propriétés d’une classe ; cela ne fonctionne qu’avec les données passées dans les arguments.</a:t>
            </a:r>
          </a:p>
          <a:p>
            <a:br>
              <a:rPr lang="fr-FR" sz="2000" dirty="0"/>
            </a:br>
            <a:endParaRPr lang="fr-FR" sz="2000"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3"/>
              </a:buBlip>
            </a:pPr>
            <a:endParaRPr lang="fr-FR" sz="2000"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a:p>
            <a:pPr marL="1080" algn="just"/>
            <a:endParaRPr lang="fr-FR" spc="-1" dirty="0">
              <a:solidFill>
                <a:srgbClr val="000000"/>
              </a:solidFill>
              <a:uFill>
                <a:solidFill>
                  <a:srgbClr val="FFFFFF"/>
                </a:solidFill>
              </a:uFill>
              <a:latin typeface="Times New Roman" pitchFamily="18" charset="0"/>
              <a:cs typeface="Times New Roman" pitchFamily="18" charset="0"/>
            </a:endParaRPr>
          </a:p>
        </p:txBody>
      </p:sp>
    </p:spTree>
    <p:extLst>
      <p:ext uri="{BB962C8B-B14F-4D97-AF65-F5344CB8AC3E}">
        <p14:creationId xmlns:p14="http://schemas.microsoft.com/office/powerpoint/2010/main" val="158347108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79640" y="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fr-FR" sz="4400" spc="-1" dirty="0">
                <a:solidFill>
                  <a:srgbClr val="0070C0"/>
                </a:solidFill>
                <a:uFill>
                  <a:solidFill>
                    <a:srgbClr val="FFFFFF"/>
                  </a:solidFill>
                </a:uFill>
                <a:latin typeface="Calibri"/>
              </a:rPr>
              <a:t>Attributs et méthodes statiques</a:t>
            </a:r>
            <a:endParaRPr lang="fr-FR" spc="-1" dirty="0">
              <a:solidFill>
                <a:srgbClr val="000000"/>
              </a:solidFill>
              <a:uFill>
                <a:solidFill>
                  <a:srgbClr val="FFFFFF"/>
                </a:solidFill>
              </a:uFill>
            </a:endParaRPr>
          </a:p>
        </p:txBody>
      </p:sp>
      <p:sp>
        <p:nvSpPr>
          <p:cNvPr id="89" name="Line 2"/>
          <p:cNvSpPr/>
          <p:nvPr/>
        </p:nvSpPr>
        <p:spPr>
          <a:xfrm>
            <a:off x="0" y="1268640"/>
            <a:ext cx="2411640" cy="360"/>
          </a:xfrm>
          <a:prstGeom prst="line">
            <a:avLst/>
          </a:prstGeom>
          <a:ln>
            <a:solidFill>
              <a:srgbClr val="00B050"/>
            </a:solidFill>
            <a:round/>
          </a:ln>
        </p:spPr>
        <p:style>
          <a:lnRef idx="3">
            <a:schemeClr val="dk1"/>
          </a:lnRef>
          <a:fillRef idx="0">
            <a:schemeClr val="dk1"/>
          </a:fillRef>
          <a:effectRef idx="2">
            <a:schemeClr val="dk1"/>
          </a:effectRef>
          <a:fontRef idx="minor"/>
        </p:style>
      </p:sp>
      <p:sp>
        <p:nvSpPr>
          <p:cNvPr id="90" name="Line 3"/>
          <p:cNvSpPr/>
          <p:nvPr/>
        </p:nvSpPr>
        <p:spPr>
          <a:xfrm>
            <a:off x="2915640" y="1268640"/>
            <a:ext cx="2880360" cy="360"/>
          </a:xfrm>
          <a:prstGeom prst="line">
            <a:avLst/>
          </a:prstGeom>
          <a:ln>
            <a:solidFill>
              <a:schemeClr val="bg1">
                <a:lumMod val="65000"/>
              </a:schemeClr>
            </a:solidFill>
            <a:round/>
          </a:ln>
        </p:spPr>
        <p:style>
          <a:lnRef idx="3">
            <a:schemeClr val="dk1"/>
          </a:lnRef>
          <a:fillRef idx="0">
            <a:schemeClr val="dk1"/>
          </a:fillRef>
          <a:effectRef idx="2">
            <a:schemeClr val="dk1"/>
          </a:effectRef>
          <a:fontRef idx="minor"/>
        </p:style>
      </p:sp>
      <p:sp>
        <p:nvSpPr>
          <p:cNvPr id="91" name="Line 4"/>
          <p:cNvSpPr/>
          <p:nvPr/>
        </p:nvSpPr>
        <p:spPr>
          <a:xfrm>
            <a:off x="6732000" y="1268640"/>
            <a:ext cx="2412000" cy="360"/>
          </a:xfrm>
          <a:prstGeom prst="line">
            <a:avLst/>
          </a:prstGeom>
          <a:ln>
            <a:solidFill>
              <a:schemeClr val="tx2">
                <a:lumMod val="60000"/>
                <a:lumOff val="40000"/>
              </a:schemeClr>
            </a:solidFill>
            <a:round/>
          </a:ln>
        </p:spPr>
        <p:style>
          <a:lnRef idx="3">
            <a:schemeClr val="dk1"/>
          </a:lnRef>
          <a:fillRef idx="0">
            <a:schemeClr val="dk1"/>
          </a:fillRef>
          <a:effectRef idx="2">
            <a:schemeClr val="dk1"/>
          </a:effectRef>
          <a:fontRef idx="minor"/>
        </p:style>
      </p:sp>
      <p:sp>
        <p:nvSpPr>
          <p:cNvPr id="92" name="CustomShape 5"/>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sp>
      <p:sp>
        <p:nvSpPr>
          <p:cNvPr id="93" name="CustomShape 6"/>
          <p:cNvSpPr/>
          <p:nvPr/>
        </p:nvSpPr>
        <p:spPr>
          <a:xfrm>
            <a:off x="179640" y="908720"/>
            <a:ext cx="8784848" cy="468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80" algn="just"/>
            <a:endParaRPr lang="fr-FR" sz="2000" spc="-1" dirty="0">
              <a:solidFill>
                <a:srgbClr val="000000"/>
              </a:solidFill>
              <a:uFill>
                <a:solidFill>
                  <a:srgbClr val="FFFFFF"/>
                </a:solidFill>
              </a:uFill>
              <a:latin typeface="Times New Roman" pitchFamily="18" charset="0"/>
              <a:cs typeface="Times New Roman" pitchFamily="18" charset="0"/>
            </a:endParaRPr>
          </a:p>
          <a:p>
            <a:pPr marL="1080" algn="just">
              <a:lnSpc>
                <a:spcPct val="150000"/>
              </a:lnSpc>
            </a:pPr>
            <a:r>
              <a:rPr lang="fr-FR" sz="2000" b="1" spc="-1" dirty="0">
                <a:solidFill>
                  <a:srgbClr val="00B050"/>
                </a:solidFill>
                <a:uFill>
                  <a:solidFill>
                    <a:srgbClr val="FFFFFF"/>
                  </a:solidFill>
                </a:uFill>
                <a:latin typeface="Times New Roman" pitchFamily="18" charset="0"/>
                <a:cs typeface="Times New Roman" pitchFamily="18" charset="0"/>
              </a:rPr>
              <a:t>2. Méthodes statiques</a:t>
            </a:r>
            <a:endParaRPr lang="fr-FR" sz="2000"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r>
              <a:rPr lang="fr-FR" sz="2000" spc="-1" dirty="0">
                <a:solidFill>
                  <a:srgbClr val="000000"/>
                </a:solidFill>
                <a:uFill>
                  <a:solidFill>
                    <a:srgbClr val="FFFFFF"/>
                  </a:solidFill>
                </a:uFill>
                <a:latin typeface="Times New Roman" pitchFamily="18" charset="0"/>
                <a:cs typeface="Times New Roman" pitchFamily="18" charset="0"/>
              </a:rPr>
              <a:t>Une méthode de classe ou une méthode statique est une méthode qui n'agit pas sur des variables d'instance mais uniquement sur des variables de classe.</a:t>
            </a:r>
          </a:p>
          <a:p>
            <a:pPr marL="216000" indent="-214920" algn="just">
              <a:buBlip>
                <a:blip r:embed="rId3"/>
              </a:buBlip>
            </a:pPr>
            <a:r>
              <a:rPr lang="fr-FR" sz="2000" spc="-1" dirty="0">
                <a:solidFill>
                  <a:srgbClr val="000000"/>
                </a:solidFill>
                <a:uFill>
                  <a:solidFill>
                    <a:srgbClr val="FFFFFF"/>
                  </a:solidFill>
                </a:uFill>
                <a:latin typeface="Times New Roman" pitchFamily="18" charset="0"/>
                <a:cs typeface="Times New Roman" pitchFamily="18" charset="0"/>
              </a:rPr>
              <a:t>On déclare une méthode statique  d’une  classe :</a:t>
            </a:r>
          </a:p>
          <a:p>
            <a:pPr marL="630238" indent="-342900" algn="just">
              <a:lnSpc>
                <a:spcPct val="150000"/>
              </a:lnSpc>
              <a:buBlip>
                <a:blip r:embed="rId4"/>
              </a:buBlip>
            </a:pPr>
            <a:r>
              <a:rPr lang="fr-FR" sz="2000" spc="-1" dirty="0">
                <a:solidFill>
                  <a:srgbClr val="000000"/>
                </a:solidFill>
                <a:uFill>
                  <a:solidFill>
                    <a:srgbClr val="FFFFFF"/>
                  </a:solidFill>
                </a:uFill>
                <a:latin typeface="Times New Roman" pitchFamily="18" charset="0"/>
                <a:cs typeface="Times New Roman" pitchFamily="18" charset="0"/>
              </a:rPr>
              <a:t>en préfixant la déclaration du décorateur @</a:t>
            </a:r>
            <a:r>
              <a:rPr lang="fr-FR" sz="2000" spc="-1" dirty="0" err="1">
                <a:solidFill>
                  <a:srgbClr val="000000"/>
                </a:solidFill>
                <a:uFill>
                  <a:solidFill>
                    <a:srgbClr val="FFFFFF"/>
                  </a:solidFill>
                </a:uFill>
                <a:latin typeface="Times New Roman" pitchFamily="18" charset="0"/>
                <a:cs typeface="Times New Roman" pitchFamily="18" charset="0"/>
              </a:rPr>
              <a:t>staticmethod</a:t>
            </a:r>
            <a:r>
              <a:rPr lang="fr-FR" sz="2000" spc="-1" dirty="0">
                <a:solidFill>
                  <a:srgbClr val="000000"/>
                </a:solidFill>
                <a:uFill>
                  <a:solidFill>
                    <a:srgbClr val="FFFFFF"/>
                  </a:solidFill>
                </a:uFill>
                <a:latin typeface="Times New Roman" pitchFamily="18" charset="0"/>
                <a:cs typeface="Times New Roman" pitchFamily="18" charset="0"/>
              </a:rPr>
              <a:t>.</a:t>
            </a:r>
          </a:p>
          <a:p>
            <a:pPr marL="630238" indent="-342900" algn="just">
              <a:lnSpc>
                <a:spcPct val="150000"/>
              </a:lnSpc>
              <a:buBlip>
                <a:blip r:embed="rId4"/>
              </a:buBlip>
            </a:pPr>
            <a:r>
              <a:rPr lang="fr-FR" sz="2000" spc="-1" dirty="0">
                <a:solidFill>
                  <a:srgbClr val="000000"/>
                </a:solidFill>
                <a:uFill>
                  <a:solidFill>
                    <a:srgbClr val="FFFFFF"/>
                  </a:solidFill>
                </a:uFill>
                <a:latin typeface="Times New Roman" pitchFamily="18" charset="0"/>
                <a:cs typeface="Times New Roman" pitchFamily="18" charset="0"/>
              </a:rPr>
              <a:t>elle peut être appelée même sans avoir instancié la classe</a:t>
            </a:r>
          </a:p>
          <a:p>
            <a:pPr marL="630238" indent="-342900" algn="just">
              <a:lnSpc>
                <a:spcPct val="150000"/>
              </a:lnSpc>
              <a:buBlip>
                <a:blip r:embed="rId4"/>
              </a:buBlip>
            </a:pPr>
            <a:r>
              <a:rPr lang="fr-FR" sz="2000" spc="-1" dirty="0">
                <a:solidFill>
                  <a:srgbClr val="000000"/>
                </a:solidFill>
                <a:uFill>
                  <a:solidFill>
                    <a:srgbClr val="FFFFFF"/>
                  </a:solidFill>
                </a:uFill>
                <a:latin typeface="Times New Roman" pitchFamily="18" charset="0"/>
                <a:cs typeface="Times New Roman" pitchFamily="18" charset="0"/>
              </a:rPr>
              <a:t>elle peut accéder uniquement à des variables et méthodes statiques</a:t>
            </a:r>
          </a:p>
          <a:p>
            <a:pPr marL="630238" indent="-342900" algn="just">
              <a:lnSpc>
                <a:spcPct val="150000"/>
              </a:lnSpc>
              <a:buBlip>
                <a:blip r:embed="rId4"/>
              </a:buBlip>
            </a:pPr>
            <a:r>
              <a:rPr lang="fr-FR" sz="2000" spc="-1" dirty="0">
                <a:solidFill>
                  <a:srgbClr val="000000"/>
                </a:solidFill>
                <a:uFill>
                  <a:solidFill>
                    <a:srgbClr val="FFFFFF"/>
                  </a:solidFill>
                </a:uFill>
                <a:latin typeface="Times New Roman" pitchFamily="18" charset="0"/>
                <a:cs typeface="Times New Roman" pitchFamily="18" charset="0"/>
              </a:rPr>
              <a:t>elle peut être appelée avec la notation </a:t>
            </a:r>
            <a:r>
              <a:rPr lang="fr-FR" sz="2000" spc="-1" dirty="0" err="1">
                <a:solidFill>
                  <a:srgbClr val="000000"/>
                </a:solidFill>
                <a:uFill>
                  <a:solidFill>
                    <a:srgbClr val="FFFFFF"/>
                  </a:solidFill>
                </a:uFill>
                <a:latin typeface="Times New Roman" pitchFamily="18" charset="0"/>
                <a:cs typeface="Times New Roman" pitchFamily="18" charset="0"/>
              </a:rPr>
              <a:t>classe.methode</a:t>
            </a:r>
            <a:r>
              <a:rPr lang="fr-FR" sz="2000" spc="-1" dirty="0">
                <a:solidFill>
                  <a:srgbClr val="000000"/>
                </a:solidFill>
                <a:uFill>
                  <a:solidFill>
                    <a:srgbClr val="FFFFFF"/>
                  </a:solidFill>
                </a:uFill>
                <a:latin typeface="Times New Roman" pitchFamily="18" charset="0"/>
                <a:cs typeface="Times New Roman" pitchFamily="18" charset="0"/>
              </a:rPr>
              <a:t>() au lieu de </a:t>
            </a:r>
            <a:r>
              <a:rPr lang="fr-FR" sz="2000" spc="-1" dirty="0" err="1">
                <a:solidFill>
                  <a:srgbClr val="000000"/>
                </a:solidFill>
                <a:uFill>
                  <a:solidFill>
                    <a:srgbClr val="FFFFFF"/>
                  </a:solidFill>
                </a:uFill>
                <a:latin typeface="Times New Roman" pitchFamily="18" charset="0"/>
                <a:cs typeface="Times New Roman" pitchFamily="18" charset="0"/>
              </a:rPr>
              <a:t>objet.methode</a:t>
            </a:r>
            <a:r>
              <a:rPr lang="fr-FR" sz="2000" spc="-1" dirty="0">
                <a:solidFill>
                  <a:srgbClr val="000000"/>
                </a:solidFill>
                <a:uFill>
                  <a:solidFill>
                    <a:srgbClr val="FFFFFF"/>
                  </a:solidFill>
                </a:uFill>
                <a:latin typeface="Times New Roman" pitchFamily="18" charset="0"/>
                <a:cs typeface="Times New Roman" pitchFamily="18" charset="0"/>
              </a:rPr>
              <a:t>()</a:t>
            </a:r>
          </a:p>
          <a:p>
            <a:pPr marL="216000" indent="-214920" algn="just">
              <a:buBlip>
                <a:blip r:embed="rId3"/>
              </a:buBlip>
            </a:pPr>
            <a:r>
              <a:rPr lang="fr-FR" sz="2000" spc="-1" dirty="0">
                <a:solidFill>
                  <a:srgbClr val="000000"/>
                </a:solidFill>
                <a:uFill>
                  <a:solidFill>
                    <a:srgbClr val="FFFFFF"/>
                  </a:solidFill>
                </a:uFill>
                <a:latin typeface="Times New Roman" pitchFamily="18" charset="0"/>
                <a:cs typeface="Times New Roman" pitchFamily="18" charset="0"/>
              </a:rPr>
              <a:t>Les méthodes statiques sont utiles lors de la création de méthodes utilitaires qui effectuent une tâche de manière isolée car elles n’ont pas besoin d’accéder ou de modifier les propriétés d’une classe ; cela ne fonctionne qu’avec les données passées dans les arguments.</a:t>
            </a:r>
          </a:p>
          <a:p>
            <a:br>
              <a:rPr lang="fr-FR" sz="2000" dirty="0"/>
            </a:br>
            <a:endParaRPr lang="fr-FR" sz="2000"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3"/>
              </a:buBlip>
            </a:pPr>
            <a:endParaRPr lang="fr-FR" sz="2000"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a:p>
            <a:pPr marL="1080" algn="just"/>
            <a:endParaRPr lang="fr-FR" spc="-1" dirty="0">
              <a:solidFill>
                <a:srgbClr val="000000"/>
              </a:solidFill>
              <a:uFill>
                <a:solidFill>
                  <a:srgbClr val="FFFFFF"/>
                </a:solidFill>
              </a:uFill>
              <a:latin typeface="Times New Roman" pitchFamily="18" charset="0"/>
              <a:cs typeface="Times New Roman" pitchFamily="18" charset="0"/>
            </a:endParaRPr>
          </a:p>
        </p:txBody>
      </p:sp>
    </p:spTree>
    <p:extLst>
      <p:ext uri="{BB962C8B-B14F-4D97-AF65-F5344CB8AC3E}">
        <p14:creationId xmlns:p14="http://schemas.microsoft.com/office/powerpoint/2010/main" val="257513226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79640" y="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fr-FR" sz="4400" spc="-1" dirty="0">
                <a:solidFill>
                  <a:srgbClr val="0070C0"/>
                </a:solidFill>
                <a:uFill>
                  <a:solidFill>
                    <a:srgbClr val="FFFFFF"/>
                  </a:solidFill>
                </a:uFill>
                <a:latin typeface="Calibri"/>
              </a:rPr>
              <a:t>Attributs et méthodes statiques</a:t>
            </a:r>
            <a:endParaRPr lang="fr-FR" spc="-1" dirty="0">
              <a:solidFill>
                <a:srgbClr val="000000"/>
              </a:solidFill>
              <a:uFill>
                <a:solidFill>
                  <a:srgbClr val="FFFFFF"/>
                </a:solidFill>
              </a:uFill>
            </a:endParaRPr>
          </a:p>
        </p:txBody>
      </p:sp>
      <p:sp>
        <p:nvSpPr>
          <p:cNvPr id="89" name="Line 2"/>
          <p:cNvSpPr/>
          <p:nvPr/>
        </p:nvSpPr>
        <p:spPr>
          <a:xfrm>
            <a:off x="0" y="1268640"/>
            <a:ext cx="2411640" cy="360"/>
          </a:xfrm>
          <a:prstGeom prst="line">
            <a:avLst/>
          </a:prstGeom>
          <a:ln>
            <a:solidFill>
              <a:srgbClr val="00B050"/>
            </a:solidFill>
            <a:round/>
          </a:ln>
        </p:spPr>
        <p:style>
          <a:lnRef idx="3">
            <a:schemeClr val="dk1"/>
          </a:lnRef>
          <a:fillRef idx="0">
            <a:schemeClr val="dk1"/>
          </a:fillRef>
          <a:effectRef idx="2">
            <a:schemeClr val="dk1"/>
          </a:effectRef>
          <a:fontRef idx="minor"/>
        </p:style>
      </p:sp>
      <p:sp>
        <p:nvSpPr>
          <p:cNvPr id="90" name="Line 3"/>
          <p:cNvSpPr/>
          <p:nvPr/>
        </p:nvSpPr>
        <p:spPr>
          <a:xfrm>
            <a:off x="2915640" y="1268640"/>
            <a:ext cx="2880360" cy="360"/>
          </a:xfrm>
          <a:prstGeom prst="line">
            <a:avLst/>
          </a:prstGeom>
          <a:ln>
            <a:solidFill>
              <a:schemeClr val="bg1">
                <a:lumMod val="65000"/>
              </a:schemeClr>
            </a:solidFill>
            <a:round/>
          </a:ln>
        </p:spPr>
        <p:style>
          <a:lnRef idx="3">
            <a:schemeClr val="dk1"/>
          </a:lnRef>
          <a:fillRef idx="0">
            <a:schemeClr val="dk1"/>
          </a:fillRef>
          <a:effectRef idx="2">
            <a:schemeClr val="dk1"/>
          </a:effectRef>
          <a:fontRef idx="minor"/>
        </p:style>
      </p:sp>
      <p:sp>
        <p:nvSpPr>
          <p:cNvPr id="91" name="Line 4"/>
          <p:cNvSpPr/>
          <p:nvPr/>
        </p:nvSpPr>
        <p:spPr>
          <a:xfrm>
            <a:off x="6732000" y="1268640"/>
            <a:ext cx="2412000" cy="360"/>
          </a:xfrm>
          <a:prstGeom prst="line">
            <a:avLst/>
          </a:prstGeom>
          <a:ln>
            <a:solidFill>
              <a:schemeClr val="tx2">
                <a:lumMod val="60000"/>
                <a:lumOff val="40000"/>
              </a:schemeClr>
            </a:solidFill>
            <a:round/>
          </a:ln>
        </p:spPr>
        <p:style>
          <a:lnRef idx="3">
            <a:schemeClr val="dk1"/>
          </a:lnRef>
          <a:fillRef idx="0">
            <a:schemeClr val="dk1"/>
          </a:fillRef>
          <a:effectRef idx="2">
            <a:schemeClr val="dk1"/>
          </a:effectRef>
          <a:fontRef idx="minor"/>
        </p:style>
      </p:sp>
      <p:sp>
        <p:nvSpPr>
          <p:cNvPr id="92" name="CustomShape 5"/>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sp>
      <p:sp>
        <p:nvSpPr>
          <p:cNvPr id="93" name="CustomShape 6"/>
          <p:cNvSpPr/>
          <p:nvPr/>
        </p:nvSpPr>
        <p:spPr>
          <a:xfrm>
            <a:off x="179640" y="908720"/>
            <a:ext cx="8784848" cy="468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80" algn="just"/>
            <a:endParaRPr lang="fr-FR" sz="2000" spc="-1" dirty="0">
              <a:solidFill>
                <a:srgbClr val="000000"/>
              </a:solidFill>
              <a:uFill>
                <a:solidFill>
                  <a:srgbClr val="FFFFFF"/>
                </a:solidFill>
              </a:uFill>
              <a:latin typeface="Times New Roman" pitchFamily="18" charset="0"/>
              <a:cs typeface="Times New Roman" pitchFamily="18" charset="0"/>
            </a:endParaRPr>
          </a:p>
          <a:p>
            <a:pPr marL="1080" algn="just">
              <a:lnSpc>
                <a:spcPct val="150000"/>
              </a:lnSpc>
            </a:pPr>
            <a:r>
              <a:rPr lang="fr-FR" sz="2000" b="1" spc="-1" dirty="0">
                <a:solidFill>
                  <a:srgbClr val="00B050"/>
                </a:solidFill>
                <a:uFill>
                  <a:solidFill>
                    <a:srgbClr val="FFFFFF"/>
                  </a:solidFill>
                </a:uFill>
                <a:latin typeface="Times New Roman" pitchFamily="18" charset="0"/>
                <a:cs typeface="Times New Roman" pitchFamily="18" charset="0"/>
              </a:rPr>
              <a:t>2. Méthodes statiques</a:t>
            </a:r>
            <a:endParaRPr lang="fr-FR" sz="2000"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r>
              <a:rPr lang="fr-FR" sz="2000" b="1" spc="-1" dirty="0">
                <a:solidFill>
                  <a:srgbClr val="000000"/>
                </a:solidFill>
                <a:uFill>
                  <a:solidFill>
                    <a:srgbClr val="FFFFFF"/>
                  </a:solidFill>
                </a:uFill>
                <a:latin typeface="Times New Roman" pitchFamily="18" charset="0"/>
                <a:cs typeface="Times New Roman" pitchFamily="18" charset="0"/>
              </a:rPr>
              <a:t>Syntaxe</a:t>
            </a:r>
            <a:r>
              <a:rPr lang="fr-FR" sz="2000" spc="-1" dirty="0">
                <a:solidFill>
                  <a:srgbClr val="000000"/>
                </a:solidFill>
                <a:uFill>
                  <a:solidFill>
                    <a:srgbClr val="FFFFFF"/>
                  </a:solidFill>
                </a:uFill>
                <a:latin typeface="Times New Roman" pitchFamily="18" charset="0"/>
                <a:cs typeface="Times New Roman" pitchFamily="18" charset="0"/>
              </a:rPr>
              <a:t>:</a:t>
            </a:r>
          </a:p>
          <a:p>
            <a:pPr marL="1080"/>
            <a:r>
              <a:rPr lang="fr-FR" sz="2000" dirty="0">
                <a:solidFill>
                  <a:srgbClr val="0033B3"/>
                </a:solidFill>
              </a:rPr>
              <a:t>class </a:t>
            </a:r>
            <a:r>
              <a:rPr lang="fr-FR" sz="2000" dirty="0" err="1">
                <a:solidFill>
                  <a:srgbClr val="000000"/>
                </a:solidFill>
              </a:rPr>
              <a:t>Nom_Class</a:t>
            </a:r>
            <a:r>
              <a:rPr lang="fr-FR" sz="2000" dirty="0"/>
              <a:t>:</a:t>
            </a:r>
            <a:br>
              <a:rPr lang="fr-FR" sz="2000" dirty="0"/>
            </a:br>
            <a:r>
              <a:rPr lang="fr-FR" sz="2000" dirty="0"/>
              <a:t>    </a:t>
            </a:r>
            <a:r>
              <a:rPr lang="fr-FR" sz="2000" dirty="0">
                <a:solidFill>
                  <a:srgbClr val="0000B2"/>
                </a:solidFill>
              </a:rPr>
              <a:t>@</a:t>
            </a:r>
            <a:r>
              <a:rPr lang="fr-FR" sz="2000" dirty="0" err="1">
                <a:solidFill>
                  <a:srgbClr val="0000B2"/>
                </a:solidFill>
              </a:rPr>
              <a:t>staticmethod</a:t>
            </a:r>
            <a:br>
              <a:rPr lang="fr-FR" sz="2000" dirty="0">
                <a:solidFill>
                  <a:srgbClr val="0000B2"/>
                </a:solidFill>
              </a:rPr>
            </a:br>
            <a:r>
              <a:rPr lang="fr-FR" sz="2000" dirty="0">
                <a:solidFill>
                  <a:srgbClr val="0000B2"/>
                </a:solidFill>
              </a:rPr>
              <a:t>    </a:t>
            </a:r>
            <a:r>
              <a:rPr lang="fr-FR" sz="2000" dirty="0" err="1">
                <a:solidFill>
                  <a:srgbClr val="0033B3"/>
                </a:solidFill>
              </a:rPr>
              <a:t>def</a:t>
            </a:r>
            <a:r>
              <a:rPr lang="fr-FR" sz="2000" dirty="0">
                <a:solidFill>
                  <a:srgbClr val="0033B3"/>
                </a:solidFill>
              </a:rPr>
              <a:t> </a:t>
            </a:r>
            <a:r>
              <a:rPr lang="fr-FR" sz="2000" dirty="0" err="1">
                <a:solidFill>
                  <a:srgbClr val="000000"/>
                </a:solidFill>
              </a:rPr>
              <a:t>methodeStatique</a:t>
            </a:r>
            <a:r>
              <a:rPr lang="fr-FR" sz="2000" dirty="0"/>
              <a:t>():</a:t>
            </a:r>
            <a:br>
              <a:rPr lang="fr-FR" sz="2000" dirty="0"/>
            </a:br>
            <a:r>
              <a:rPr lang="fr-FR" sz="2000" dirty="0"/>
              <a:t>        </a:t>
            </a:r>
            <a:r>
              <a:rPr lang="fr-FR" sz="2000" i="1" dirty="0">
                <a:solidFill>
                  <a:srgbClr val="8C8C8C"/>
                </a:solidFill>
              </a:rPr>
              <a:t>#traitement</a:t>
            </a:r>
          </a:p>
          <a:p>
            <a:pPr marL="1080"/>
            <a:endParaRPr lang="fr-FR" sz="2000" i="1" spc="-1" dirty="0">
              <a:solidFill>
                <a:srgbClr val="8C8C8C"/>
              </a:solidFill>
              <a:uFill>
                <a:solidFill>
                  <a:srgbClr val="FFFFFF"/>
                </a:solidFill>
              </a:uFill>
              <a:latin typeface="Times New Roman" pitchFamily="18" charset="0"/>
              <a:cs typeface="Times New Roman" pitchFamily="18" charset="0"/>
            </a:endParaRPr>
          </a:p>
          <a:p>
            <a:pPr marL="216000" indent="-214920" algn="just">
              <a:buBlip>
                <a:blip r:embed="rId3"/>
              </a:buBlip>
            </a:pPr>
            <a:r>
              <a:rPr lang="fr-FR" sz="2000" b="1" spc="-1" dirty="0">
                <a:solidFill>
                  <a:srgbClr val="000000"/>
                </a:solidFill>
                <a:uFill>
                  <a:solidFill>
                    <a:srgbClr val="FFFFFF"/>
                  </a:solidFill>
                </a:uFill>
                <a:latin typeface="Times New Roman" pitchFamily="18" charset="0"/>
                <a:cs typeface="Times New Roman" pitchFamily="18" charset="0"/>
              </a:rPr>
              <a:t>Utilisation: </a:t>
            </a:r>
            <a:r>
              <a:rPr lang="fr-FR" sz="2000" spc="-1" dirty="0" err="1">
                <a:solidFill>
                  <a:srgbClr val="000000"/>
                </a:solidFill>
                <a:uFill>
                  <a:solidFill>
                    <a:srgbClr val="FFFFFF"/>
                  </a:solidFill>
                </a:uFill>
                <a:latin typeface="Times New Roman" pitchFamily="18" charset="0"/>
                <a:cs typeface="Times New Roman" pitchFamily="18" charset="0"/>
              </a:rPr>
              <a:t>Nom_Class.methodeStatique</a:t>
            </a:r>
            <a:r>
              <a:rPr lang="fr-FR" sz="2000" spc="-1" dirty="0">
                <a:solidFill>
                  <a:srgbClr val="000000"/>
                </a:solidFill>
                <a:uFill>
                  <a:solidFill>
                    <a:srgbClr val="FFFFFF"/>
                  </a:solidFill>
                </a:uFill>
                <a:latin typeface="Times New Roman" pitchFamily="18" charset="0"/>
                <a:cs typeface="Times New Roman" pitchFamily="18" charset="0"/>
              </a:rPr>
              <a:t>()</a:t>
            </a:r>
          </a:p>
          <a:p>
            <a:br>
              <a:rPr lang="fr-FR" sz="2000" dirty="0"/>
            </a:br>
            <a:endParaRPr lang="fr-FR" sz="2000"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3"/>
              </a:buBlip>
            </a:pPr>
            <a:endParaRPr lang="fr-FR" sz="2000" spc="-1" dirty="0">
              <a:solidFill>
                <a:srgbClr val="000000"/>
              </a:solidFill>
              <a:uFill>
                <a:solidFill>
                  <a:srgbClr val="FFFFFF"/>
                </a:solidFill>
              </a:uFill>
              <a:latin typeface="Times New Roman" pitchFamily="18" charset="0"/>
              <a:cs typeface="Times New Roman" pitchFamily="18" charset="0"/>
            </a:endParaRPr>
          </a:p>
          <a:p>
            <a:pPr marL="1080" algn="just"/>
            <a:endParaRPr lang="fr-FR" spc="-1" dirty="0">
              <a:solidFill>
                <a:srgbClr val="000000"/>
              </a:solidFill>
              <a:uFill>
                <a:solidFill>
                  <a:srgbClr val="FFFFFF"/>
                </a:solidFill>
              </a:uFill>
              <a:latin typeface="Times New Roman" pitchFamily="18" charset="0"/>
              <a:cs typeface="Times New Roman" pitchFamily="18" charset="0"/>
            </a:endParaRPr>
          </a:p>
          <a:p>
            <a:pPr marL="1080" algn="just"/>
            <a:endParaRPr lang="fr-FR" spc="-1" dirty="0">
              <a:solidFill>
                <a:srgbClr val="000000"/>
              </a:solidFill>
              <a:uFill>
                <a:solidFill>
                  <a:srgbClr val="FFFFFF"/>
                </a:solidFill>
              </a:uFill>
              <a:latin typeface="Times New Roman" pitchFamily="18" charset="0"/>
              <a:cs typeface="Times New Roman" pitchFamily="18" charset="0"/>
            </a:endParaRPr>
          </a:p>
        </p:txBody>
      </p:sp>
    </p:spTree>
    <p:extLst>
      <p:ext uri="{BB962C8B-B14F-4D97-AF65-F5344CB8AC3E}">
        <p14:creationId xmlns:p14="http://schemas.microsoft.com/office/powerpoint/2010/main" val="208665047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79640" y="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fr-FR" sz="4400" spc="-1" dirty="0">
                <a:solidFill>
                  <a:srgbClr val="0070C0"/>
                </a:solidFill>
                <a:uFill>
                  <a:solidFill>
                    <a:srgbClr val="FFFFFF"/>
                  </a:solidFill>
                </a:uFill>
                <a:latin typeface="Calibri"/>
              </a:rPr>
              <a:t>Attributs et méthodes statiques</a:t>
            </a:r>
            <a:endParaRPr lang="fr-FR" spc="-1" dirty="0">
              <a:solidFill>
                <a:srgbClr val="000000"/>
              </a:solidFill>
              <a:uFill>
                <a:solidFill>
                  <a:srgbClr val="FFFFFF"/>
                </a:solidFill>
              </a:uFill>
            </a:endParaRPr>
          </a:p>
        </p:txBody>
      </p:sp>
      <p:sp>
        <p:nvSpPr>
          <p:cNvPr id="89" name="Line 2"/>
          <p:cNvSpPr/>
          <p:nvPr/>
        </p:nvSpPr>
        <p:spPr>
          <a:xfrm>
            <a:off x="0" y="1268640"/>
            <a:ext cx="2411640" cy="360"/>
          </a:xfrm>
          <a:prstGeom prst="line">
            <a:avLst/>
          </a:prstGeom>
          <a:ln>
            <a:solidFill>
              <a:srgbClr val="00B050"/>
            </a:solidFill>
            <a:round/>
          </a:ln>
        </p:spPr>
        <p:style>
          <a:lnRef idx="3">
            <a:schemeClr val="dk1"/>
          </a:lnRef>
          <a:fillRef idx="0">
            <a:schemeClr val="dk1"/>
          </a:fillRef>
          <a:effectRef idx="2">
            <a:schemeClr val="dk1"/>
          </a:effectRef>
          <a:fontRef idx="minor"/>
        </p:style>
      </p:sp>
      <p:sp>
        <p:nvSpPr>
          <p:cNvPr id="90" name="Line 3"/>
          <p:cNvSpPr/>
          <p:nvPr/>
        </p:nvSpPr>
        <p:spPr>
          <a:xfrm>
            <a:off x="2915640" y="1268640"/>
            <a:ext cx="2880360" cy="360"/>
          </a:xfrm>
          <a:prstGeom prst="line">
            <a:avLst/>
          </a:prstGeom>
          <a:ln>
            <a:solidFill>
              <a:schemeClr val="bg1">
                <a:lumMod val="65000"/>
              </a:schemeClr>
            </a:solidFill>
            <a:round/>
          </a:ln>
        </p:spPr>
        <p:style>
          <a:lnRef idx="3">
            <a:schemeClr val="dk1"/>
          </a:lnRef>
          <a:fillRef idx="0">
            <a:schemeClr val="dk1"/>
          </a:fillRef>
          <a:effectRef idx="2">
            <a:schemeClr val="dk1"/>
          </a:effectRef>
          <a:fontRef idx="minor"/>
        </p:style>
      </p:sp>
      <p:sp>
        <p:nvSpPr>
          <p:cNvPr id="91" name="Line 4"/>
          <p:cNvSpPr/>
          <p:nvPr/>
        </p:nvSpPr>
        <p:spPr>
          <a:xfrm>
            <a:off x="6732000" y="1268640"/>
            <a:ext cx="2412000" cy="360"/>
          </a:xfrm>
          <a:prstGeom prst="line">
            <a:avLst/>
          </a:prstGeom>
          <a:ln>
            <a:solidFill>
              <a:schemeClr val="tx2">
                <a:lumMod val="60000"/>
                <a:lumOff val="40000"/>
              </a:schemeClr>
            </a:solidFill>
            <a:round/>
          </a:ln>
        </p:spPr>
        <p:style>
          <a:lnRef idx="3">
            <a:schemeClr val="dk1"/>
          </a:lnRef>
          <a:fillRef idx="0">
            <a:schemeClr val="dk1"/>
          </a:fillRef>
          <a:effectRef idx="2">
            <a:schemeClr val="dk1"/>
          </a:effectRef>
          <a:fontRef idx="minor"/>
        </p:style>
      </p:sp>
      <p:sp>
        <p:nvSpPr>
          <p:cNvPr id="92" name="CustomShape 5"/>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sp>
      <p:sp>
        <p:nvSpPr>
          <p:cNvPr id="93" name="CustomShape 6"/>
          <p:cNvSpPr/>
          <p:nvPr/>
        </p:nvSpPr>
        <p:spPr>
          <a:xfrm>
            <a:off x="179640" y="908720"/>
            <a:ext cx="8784848" cy="468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80" algn="just"/>
            <a:endParaRPr lang="fr-FR" sz="2000" spc="-1" dirty="0">
              <a:solidFill>
                <a:srgbClr val="000000"/>
              </a:solidFill>
              <a:uFill>
                <a:solidFill>
                  <a:srgbClr val="FFFFFF"/>
                </a:solidFill>
              </a:uFill>
              <a:latin typeface="Times New Roman" pitchFamily="18" charset="0"/>
              <a:cs typeface="Times New Roman" pitchFamily="18" charset="0"/>
            </a:endParaRPr>
          </a:p>
          <a:p>
            <a:pPr marL="1080" algn="just">
              <a:lnSpc>
                <a:spcPct val="150000"/>
              </a:lnSpc>
            </a:pPr>
            <a:r>
              <a:rPr lang="fr-FR" sz="2000" b="1" spc="-1" dirty="0">
                <a:solidFill>
                  <a:srgbClr val="00B050"/>
                </a:solidFill>
                <a:uFill>
                  <a:solidFill>
                    <a:srgbClr val="FFFFFF"/>
                  </a:solidFill>
                </a:uFill>
                <a:latin typeface="Times New Roman" pitchFamily="18" charset="0"/>
                <a:cs typeface="Times New Roman" pitchFamily="18" charset="0"/>
              </a:rPr>
              <a:t>2. Méthodes statiques</a:t>
            </a:r>
            <a:endParaRPr lang="fr-FR" sz="2000"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r>
              <a:rPr lang="fr-FR" sz="2000" b="1" spc="-1" dirty="0">
                <a:solidFill>
                  <a:srgbClr val="000000"/>
                </a:solidFill>
                <a:uFill>
                  <a:solidFill>
                    <a:srgbClr val="FFFFFF"/>
                  </a:solidFill>
                </a:uFill>
                <a:latin typeface="Times New Roman" pitchFamily="18" charset="0"/>
                <a:cs typeface="Times New Roman" pitchFamily="18" charset="0"/>
              </a:rPr>
              <a:t>Exemple</a:t>
            </a:r>
            <a:r>
              <a:rPr lang="fr-FR" sz="2000" spc="-1" dirty="0">
                <a:solidFill>
                  <a:srgbClr val="000000"/>
                </a:solidFill>
                <a:uFill>
                  <a:solidFill>
                    <a:srgbClr val="FFFFFF"/>
                  </a:solidFill>
                </a:uFill>
                <a:latin typeface="Times New Roman" pitchFamily="18" charset="0"/>
                <a:cs typeface="Times New Roman" pitchFamily="18" charset="0"/>
              </a:rPr>
              <a:t>:</a:t>
            </a:r>
          </a:p>
          <a:p>
            <a:pPr marL="1080"/>
            <a:r>
              <a:rPr lang="fr-FR" sz="1600" dirty="0">
                <a:solidFill>
                  <a:srgbClr val="0033B3"/>
                </a:solidFill>
              </a:rPr>
              <a:t>class </a:t>
            </a:r>
            <a:r>
              <a:rPr lang="fr-FR" sz="1600" dirty="0">
                <a:solidFill>
                  <a:srgbClr val="000000"/>
                </a:solidFill>
              </a:rPr>
              <a:t>Personne</a:t>
            </a:r>
            <a:r>
              <a:rPr lang="fr-FR" sz="1600" dirty="0"/>
              <a:t>:</a:t>
            </a:r>
            <a:br>
              <a:rPr lang="fr-FR" sz="1600" dirty="0"/>
            </a:br>
            <a:r>
              <a:rPr lang="fr-FR" sz="1600" dirty="0"/>
              <a:t>    </a:t>
            </a:r>
            <a:r>
              <a:rPr lang="fr-FR" sz="1600" dirty="0" err="1"/>
              <a:t>nombreObjets</a:t>
            </a:r>
            <a:r>
              <a:rPr lang="fr-FR" sz="1600" dirty="0"/>
              <a:t>=</a:t>
            </a:r>
            <a:r>
              <a:rPr lang="fr-FR" sz="1600" dirty="0">
                <a:solidFill>
                  <a:srgbClr val="1750EB"/>
                </a:solidFill>
              </a:rPr>
              <a:t>0</a:t>
            </a:r>
            <a:br>
              <a:rPr lang="fr-FR" sz="1600" dirty="0">
                <a:solidFill>
                  <a:srgbClr val="1750EB"/>
                </a:solidFill>
              </a:rPr>
            </a:br>
            <a:r>
              <a:rPr lang="fr-FR" sz="1600" dirty="0">
                <a:solidFill>
                  <a:srgbClr val="1750EB"/>
                </a:solidFill>
              </a:rPr>
              <a:t>    </a:t>
            </a:r>
            <a:r>
              <a:rPr lang="fr-FR" sz="1600" dirty="0" err="1">
                <a:solidFill>
                  <a:srgbClr val="0033B3"/>
                </a:solidFill>
              </a:rPr>
              <a:t>def</a:t>
            </a:r>
            <a:r>
              <a:rPr lang="fr-FR" sz="1600" dirty="0">
                <a:solidFill>
                  <a:srgbClr val="0033B3"/>
                </a:solidFill>
              </a:rPr>
              <a:t> </a:t>
            </a:r>
            <a:r>
              <a:rPr lang="fr-FR" sz="1600" dirty="0">
                <a:solidFill>
                  <a:srgbClr val="B200B2"/>
                </a:solidFill>
              </a:rPr>
              <a:t>__</a:t>
            </a:r>
            <a:r>
              <a:rPr lang="fr-FR" sz="1600" dirty="0" err="1">
                <a:solidFill>
                  <a:srgbClr val="B200B2"/>
                </a:solidFill>
              </a:rPr>
              <a:t>init</a:t>
            </a:r>
            <a:r>
              <a:rPr lang="fr-FR" sz="1600" dirty="0">
                <a:solidFill>
                  <a:srgbClr val="B200B2"/>
                </a:solidFill>
              </a:rPr>
              <a:t>__</a:t>
            </a:r>
            <a:r>
              <a:rPr lang="fr-FR" sz="1600" dirty="0"/>
              <a:t>(</a:t>
            </a:r>
            <a:r>
              <a:rPr lang="fr-FR" sz="1600" dirty="0" err="1">
                <a:solidFill>
                  <a:srgbClr val="94558D"/>
                </a:solidFill>
              </a:rPr>
              <a:t>self</a:t>
            </a:r>
            <a:r>
              <a:rPr lang="fr-FR" sz="1600" dirty="0" err="1"/>
              <a:t>,nom,age</a:t>
            </a:r>
            <a:r>
              <a:rPr lang="fr-FR" sz="1600" dirty="0"/>
              <a:t>):</a:t>
            </a:r>
            <a:br>
              <a:rPr lang="fr-FR" sz="1600" dirty="0"/>
            </a:br>
            <a:r>
              <a:rPr lang="fr-FR" sz="1600" dirty="0"/>
              <a:t>        </a:t>
            </a:r>
            <a:r>
              <a:rPr lang="fr-FR" sz="1600" dirty="0" err="1">
                <a:solidFill>
                  <a:srgbClr val="94558D"/>
                </a:solidFill>
              </a:rPr>
              <a:t>self</a:t>
            </a:r>
            <a:r>
              <a:rPr lang="fr-FR" sz="1600" dirty="0" err="1"/>
              <a:t>.nom</a:t>
            </a:r>
            <a:r>
              <a:rPr lang="fr-FR" sz="1600" dirty="0"/>
              <a:t>=nom</a:t>
            </a:r>
            <a:br>
              <a:rPr lang="fr-FR" sz="1600" dirty="0"/>
            </a:br>
            <a:r>
              <a:rPr lang="fr-FR" sz="1600" dirty="0"/>
              <a:t>        </a:t>
            </a:r>
            <a:r>
              <a:rPr lang="fr-FR" sz="1600" dirty="0" err="1">
                <a:solidFill>
                  <a:srgbClr val="94558D"/>
                </a:solidFill>
              </a:rPr>
              <a:t>self</a:t>
            </a:r>
            <a:r>
              <a:rPr lang="fr-FR" sz="1600" dirty="0" err="1"/>
              <a:t>.age</a:t>
            </a:r>
            <a:r>
              <a:rPr lang="fr-FR" sz="1600" dirty="0"/>
              <a:t>=</a:t>
            </a:r>
            <a:r>
              <a:rPr lang="fr-FR" sz="1600" dirty="0" err="1"/>
              <a:t>age</a:t>
            </a:r>
            <a:br>
              <a:rPr lang="fr-FR" sz="1600" dirty="0"/>
            </a:br>
            <a:r>
              <a:rPr lang="fr-FR" sz="1600" dirty="0"/>
              <a:t>        </a:t>
            </a:r>
            <a:r>
              <a:rPr lang="fr-FR" sz="1600" dirty="0" err="1"/>
              <a:t>Personne.nombreObjets</a:t>
            </a:r>
            <a:r>
              <a:rPr lang="fr-FR" sz="1600" dirty="0"/>
              <a:t>+=</a:t>
            </a:r>
            <a:r>
              <a:rPr lang="fr-FR" sz="1600" dirty="0">
                <a:solidFill>
                  <a:srgbClr val="1750EB"/>
                </a:solidFill>
              </a:rPr>
              <a:t>1</a:t>
            </a:r>
            <a:br>
              <a:rPr lang="fr-FR" sz="1600" dirty="0">
                <a:solidFill>
                  <a:srgbClr val="1750EB"/>
                </a:solidFill>
              </a:rPr>
            </a:br>
            <a:r>
              <a:rPr lang="fr-FR" sz="1600" dirty="0">
                <a:solidFill>
                  <a:srgbClr val="1750EB"/>
                </a:solidFill>
              </a:rPr>
              <a:t>    </a:t>
            </a:r>
            <a:r>
              <a:rPr lang="fr-FR" sz="1600" dirty="0">
                <a:solidFill>
                  <a:srgbClr val="0000B2"/>
                </a:solidFill>
              </a:rPr>
              <a:t>@</a:t>
            </a:r>
            <a:r>
              <a:rPr lang="fr-FR" sz="1600" dirty="0" err="1">
                <a:solidFill>
                  <a:srgbClr val="0000B2"/>
                </a:solidFill>
              </a:rPr>
              <a:t>staticmethod</a:t>
            </a:r>
            <a:br>
              <a:rPr lang="fr-FR" sz="1600" dirty="0">
                <a:solidFill>
                  <a:srgbClr val="0000B2"/>
                </a:solidFill>
              </a:rPr>
            </a:br>
            <a:r>
              <a:rPr lang="fr-FR" sz="1600" dirty="0">
                <a:solidFill>
                  <a:srgbClr val="0000B2"/>
                </a:solidFill>
              </a:rPr>
              <a:t>    </a:t>
            </a:r>
            <a:r>
              <a:rPr lang="fr-FR" sz="1600" dirty="0" err="1">
                <a:solidFill>
                  <a:srgbClr val="0033B3"/>
                </a:solidFill>
              </a:rPr>
              <a:t>def</a:t>
            </a:r>
            <a:r>
              <a:rPr lang="fr-FR" sz="1600" dirty="0">
                <a:solidFill>
                  <a:srgbClr val="0033B3"/>
                </a:solidFill>
              </a:rPr>
              <a:t> </a:t>
            </a:r>
            <a:r>
              <a:rPr lang="fr-FR" sz="1600" dirty="0">
                <a:solidFill>
                  <a:srgbClr val="000000"/>
                </a:solidFill>
              </a:rPr>
              <a:t>affichage</a:t>
            </a:r>
            <a:r>
              <a:rPr lang="fr-FR" sz="1600" dirty="0"/>
              <a:t>():</a:t>
            </a:r>
            <a:br>
              <a:rPr lang="fr-FR" sz="1600" dirty="0"/>
            </a:br>
            <a:r>
              <a:rPr lang="fr-FR" sz="1600" dirty="0"/>
              <a:t>        </a:t>
            </a:r>
            <a:r>
              <a:rPr lang="fr-FR" sz="1600" dirty="0" err="1">
                <a:solidFill>
                  <a:srgbClr val="000080"/>
                </a:solidFill>
              </a:rPr>
              <a:t>print</a:t>
            </a:r>
            <a:r>
              <a:rPr lang="fr-FR" sz="1600" dirty="0"/>
              <a:t>(</a:t>
            </a:r>
            <a:r>
              <a:rPr lang="fr-FR" sz="1600" dirty="0" err="1"/>
              <a:t>Personne.nombreObjets</a:t>
            </a:r>
            <a:r>
              <a:rPr lang="fr-FR" sz="1600" dirty="0"/>
              <a:t>)</a:t>
            </a:r>
            <a:br>
              <a:rPr lang="fr-FR" sz="1600" dirty="0"/>
            </a:br>
            <a:r>
              <a:rPr lang="fr-FR" sz="1600" dirty="0"/>
              <a:t>    </a:t>
            </a:r>
            <a:r>
              <a:rPr lang="fr-FR" sz="1600" dirty="0">
                <a:solidFill>
                  <a:srgbClr val="0000B2"/>
                </a:solidFill>
              </a:rPr>
              <a:t>@</a:t>
            </a:r>
            <a:r>
              <a:rPr lang="fr-FR" sz="1600" dirty="0" err="1">
                <a:solidFill>
                  <a:srgbClr val="0000B2"/>
                </a:solidFill>
              </a:rPr>
              <a:t>staticmethod</a:t>
            </a:r>
            <a:br>
              <a:rPr lang="fr-FR" sz="1600" dirty="0">
                <a:solidFill>
                  <a:srgbClr val="0000B2"/>
                </a:solidFill>
              </a:rPr>
            </a:br>
            <a:r>
              <a:rPr lang="fr-FR" sz="1600" dirty="0">
                <a:solidFill>
                  <a:srgbClr val="0000B2"/>
                </a:solidFill>
              </a:rPr>
              <a:t>    </a:t>
            </a:r>
            <a:r>
              <a:rPr lang="fr-FR" sz="1600" dirty="0" err="1">
                <a:solidFill>
                  <a:srgbClr val="0033B3"/>
                </a:solidFill>
              </a:rPr>
              <a:t>def</a:t>
            </a:r>
            <a:r>
              <a:rPr lang="fr-FR" sz="1600" dirty="0">
                <a:solidFill>
                  <a:srgbClr val="0033B3"/>
                </a:solidFill>
              </a:rPr>
              <a:t> </a:t>
            </a:r>
            <a:r>
              <a:rPr lang="fr-FR" sz="1600" dirty="0" err="1">
                <a:solidFill>
                  <a:srgbClr val="000000"/>
                </a:solidFill>
              </a:rPr>
              <a:t>affichageInfo</a:t>
            </a:r>
            <a:r>
              <a:rPr lang="fr-FR" sz="1600" dirty="0"/>
              <a:t>(p):</a:t>
            </a:r>
            <a:br>
              <a:rPr lang="fr-FR" sz="1600" dirty="0"/>
            </a:br>
            <a:r>
              <a:rPr lang="fr-FR" sz="1600" dirty="0"/>
              <a:t>        </a:t>
            </a:r>
            <a:r>
              <a:rPr lang="fr-FR" sz="1600" dirty="0" err="1">
                <a:solidFill>
                  <a:srgbClr val="000080"/>
                </a:solidFill>
              </a:rPr>
              <a:t>print</a:t>
            </a:r>
            <a:r>
              <a:rPr lang="fr-FR" sz="1600" dirty="0"/>
              <a:t>(</a:t>
            </a:r>
            <a:r>
              <a:rPr lang="fr-FR" sz="1600" dirty="0" err="1"/>
              <a:t>p.nom,p.age</a:t>
            </a:r>
            <a:r>
              <a:rPr lang="fr-FR" sz="1600" dirty="0"/>
              <a:t>)</a:t>
            </a:r>
            <a:endParaRPr lang="fr-FR" sz="1600"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r>
              <a:rPr lang="fr-FR" sz="2000" b="1" spc="-1" dirty="0">
                <a:solidFill>
                  <a:srgbClr val="000000"/>
                </a:solidFill>
                <a:uFill>
                  <a:solidFill>
                    <a:srgbClr val="FFFFFF"/>
                  </a:solidFill>
                </a:uFill>
                <a:latin typeface="Times New Roman" pitchFamily="18" charset="0"/>
                <a:cs typeface="Times New Roman" pitchFamily="18" charset="0"/>
              </a:rPr>
              <a:t>Utilisation:</a:t>
            </a:r>
          </a:p>
          <a:p>
            <a:pPr marL="1080">
              <a:lnSpc>
                <a:spcPct val="150000"/>
              </a:lnSpc>
            </a:pPr>
            <a:r>
              <a:rPr lang="fr-FR" sz="1600" dirty="0"/>
              <a:t>p1=Personne(</a:t>
            </a:r>
            <a:r>
              <a:rPr lang="fr-FR" sz="1600" b="1" dirty="0">
                <a:solidFill>
                  <a:srgbClr val="008080"/>
                </a:solidFill>
              </a:rPr>
              <a:t>"allali"</a:t>
            </a:r>
            <a:r>
              <a:rPr lang="fr-FR" sz="1600" dirty="0"/>
              <a:t>,</a:t>
            </a:r>
            <a:r>
              <a:rPr lang="fr-FR" sz="1600" dirty="0">
                <a:solidFill>
                  <a:srgbClr val="1750EB"/>
                </a:solidFill>
              </a:rPr>
              <a:t>20</a:t>
            </a:r>
            <a:r>
              <a:rPr lang="fr-FR" sz="1600" dirty="0"/>
              <a:t>)</a:t>
            </a:r>
            <a:br>
              <a:rPr lang="fr-FR" sz="1600" dirty="0"/>
            </a:br>
            <a:r>
              <a:rPr lang="fr-FR" sz="1600" dirty="0"/>
              <a:t>p2=Personne(</a:t>
            </a:r>
            <a:r>
              <a:rPr lang="fr-FR" sz="1600" b="1" dirty="0">
                <a:solidFill>
                  <a:srgbClr val="008080"/>
                </a:solidFill>
              </a:rPr>
              <a:t>"Mrabti"</a:t>
            </a:r>
            <a:r>
              <a:rPr lang="fr-FR" sz="1600" dirty="0"/>
              <a:t>,</a:t>
            </a:r>
            <a:r>
              <a:rPr lang="fr-FR" sz="1600" dirty="0">
                <a:solidFill>
                  <a:srgbClr val="1750EB"/>
                </a:solidFill>
              </a:rPr>
              <a:t>19</a:t>
            </a:r>
            <a:r>
              <a:rPr lang="fr-FR" sz="1600" dirty="0"/>
              <a:t>)</a:t>
            </a:r>
            <a:br>
              <a:rPr lang="fr-FR" sz="1600" dirty="0"/>
            </a:br>
            <a:r>
              <a:rPr lang="fr-FR" sz="1600" dirty="0" err="1"/>
              <a:t>Personne.affichage</a:t>
            </a:r>
            <a:r>
              <a:rPr lang="fr-FR" sz="1600" dirty="0"/>
              <a:t>() </a:t>
            </a:r>
            <a:r>
              <a:rPr lang="fr-FR" sz="1600" i="1" dirty="0">
                <a:solidFill>
                  <a:srgbClr val="8C8C8C"/>
                </a:solidFill>
              </a:rPr>
              <a:t>#2</a:t>
            </a:r>
            <a:br>
              <a:rPr lang="fr-FR" sz="1600" i="1" dirty="0">
                <a:solidFill>
                  <a:srgbClr val="8C8C8C"/>
                </a:solidFill>
              </a:rPr>
            </a:br>
            <a:r>
              <a:rPr lang="fr-FR" sz="1600" dirty="0" err="1"/>
              <a:t>Personne.affichageInfo</a:t>
            </a:r>
            <a:r>
              <a:rPr lang="fr-FR" sz="1600" dirty="0"/>
              <a:t>(p1) </a:t>
            </a:r>
            <a:r>
              <a:rPr lang="fr-FR" sz="1600" i="1" dirty="0">
                <a:solidFill>
                  <a:srgbClr val="8C8C8C"/>
                </a:solidFill>
              </a:rPr>
              <a:t>#</a:t>
            </a:r>
            <a:r>
              <a:rPr lang="fr-FR" sz="1600" i="1" dirty="0" err="1">
                <a:solidFill>
                  <a:srgbClr val="8C8C8C"/>
                </a:solidFill>
              </a:rPr>
              <a:t>allali</a:t>
            </a:r>
            <a:r>
              <a:rPr lang="fr-FR" sz="1600" i="1" dirty="0">
                <a:solidFill>
                  <a:srgbClr val="8C8C8C"/>
                </a:solidFill>
              </a:rPr>
              <a:t> 20</a:t>
            </a:r>
            <a:endParaRPr lang="fr-FR" sz="1600" spc="-1" dirty="0">
              <a:solidFill>
                <a:srgbClr val="000000"/>
              </a:solidFill>
              <a:uFill>
                <a:solidFill>
                  <a:srgbClr val="FFFFFF"/>
                </a:solidFill>
              </a:uFill>
              <a:latin typeface="Times New Roman" pitchFamily="18" charset="0"/>
              <a:cs typeface="Times New Roman" pitchFamily="18" charset="0"/>
            </a:endParaRPr>
          </a:p>
          <a:p>
            <a:pPr marL="1080" algn="just"/>
            <a:endParaRPr lang="fr-FR" spc="-1" dirty="0">
              <a:solidFill>
                <a:srgbClr val="000000"/>
              </a:solidFill>
              <a:uFill>
                <a:solidFill>
                  <a:srgbClr val="FFFFFF"/>
                </a:solidFill>
              </a:uFill>
              <a:latin typeface="Times New Roman" pitchFamily="18" charset="0"/>
              <a:cs typeface="Times New Roman" pitchFamily="18" charset="0"/>
            </a:endParaRPr>
          </a:p>
          <a:p>
            <a:pPr marL="1080" algn="just"/>
            <a:endParaRPr lang="fr-FR" spc="-1" dirty="0">
              <a:solidFill>
                <a:srgbClr val="000000"/>
              </a:solidFill>
              <a:uFill>
                <a:solidFill>
                  <a:srgbClr val="FFFFFF"/>
                </a:solidFill>
              </a:uFill>
              <a:latin typeface="Times New Roman" pitchFamily="18" charset="0"/>
              <a:cs typeface="Times New Roman" pitchFamily="18" charset="0"/>
            </a:endParaRPr>
          </a:p>
        </p:txBody>
      </p:sp>
    </p:spTree>
    <p:extLst>
      <p:ext uri="{BB962C8B-B14F-4D97-AF65-F5344CB8AC3E}">
        <p14:creationId xmlns:p14="http://schemas.microsoft.com/office/powerpoint/2010/main" val="23374363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79640" y="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fr-FR" sz="4400" b="0" strike="noStrike" spc="-1" dirty="0">
                <a:solidFill>
                  <a:srgbClr val="0070C0"/>
                </a:solidFill>
                <a:uFill>
                  <a:solidFill>
                    <a:srgbClr val="FFFFFF"/>
                  </a:solidFill>
                </a:uFill>
                <a:latin typeface="Calibri"/>
                <a:ea typeface="DejaVu Sans"/>
              </a:rPr>
              <a:t>Introduction</a:t>
            </a:r>
            <a:endParaRPr lang="fr-FR" sz="1800" b="0" strike="noStrike" spc="-1" dirty="0">
              <a:solidFill>
                <a:srgbClr val="000000"/>
              </a:solidFill>
              <a:uFill>
                <a:solidFill>
                  <a:srgbClr val="FFFFFF"/>
                </a:solidFill>
              </a:uFill>
              <a:latin typeface="Arial"/>
            </a:endParaRPr>
          </a:p>
        </p:txBody>
      </p:sp>
      <p:sp>
        <p:nvSpPr>
          <p:cNvPr id="89" name="Line 2"/>
          <p:cNvSpPr/>
          <p:nvPr/>
        </p:nvSpPr>
        <p:spPr>
          <a:xfrm>
            <a:off x="0" y="1268640"/>
            <a:ext cx="2411640" cy="360"/>
          </a:xfrm>
          <a:prstGeom prst="line">
            <a:avLst/>
          </a:prstGeom>
          <a:ln>
            <a:solidFill>
              <a:srgbClr val="00B050"/>
            </a:solidFill>
            <a:round/>
          </a:ln>
        </p:spPr>
        <p:style>
          <a:lnRef idx="3">
            <a:schemeClr val="dk1"/>
          </a:lnRef>
          <a:fillRef idx="0">
            <a:schemeClr val="dk1"/>
          </a:fillRef>
          <a:effectRef idx="2">
            <a:schemeClr val="dk1"/>
          </a:effectRef>
          <a:fontRef idx="minor"/>
        </p:style>
      </p:sp>
      <p:sp>
        <p:nvSpPr>
          <p:cNvPr id="90" name="Line 3"/>
          <p:cNvSpPr/>
          <p:nvPr/>
        </p:nvSpPr>
        <p:spPr>
          <a:xfrm>
            <a:off x="2915640" y="1268640"/>
            <a:ext cx="2880360" cy="360"/>
          </a:xfrm>
          <a:prstGeom prst="line">
            <a:avLst/>
          </a:prstGeom>
          <a:ln>
            <a:solidFill>
              <a:schemeClr val="bg1">
                <a:lumMod val="65000"/>
              </a:schemeClr>
            </a:solidFill>
            <a:round/>
          </a:ln>
        </p:spPr>
        <p:style>
          <a:lnRef idx="3">
            <a:schemeClr val="dk1"/>
          </a:lnRef>
          <a:fillRef idx="0">
            <a:schemeClr val="dk1"/>
          </a:fillRef>
          <a:effectRef idx="2">
            <a:schemeClr val="dk1"/>
          </a:effectRef>
          <a:fontRef idx="minor"/>
        </p:style>
      </p:sp>
      <p:sp>
        <p:nvSpPr>
          <p:cNvPr id="91" name="Line 4"/>
          <p:cNvSpPr/>
          <p:nvPr/>
        </p:nvSpPr>
        <p:spPr>
          <a:xfrm>
            <a:off x="6732000" y="1268640"/>
            <a:ext cx="2412000" cy="360"/>
          </a:xfrm>
          <a:prstGeom prst="line">
            <a:avLst/>
          </a:prstGeom>
          <a:ln>
            <a:solidFill>
              <a:schemeClr val="tx2">
                <a:lumMod val="60000"/>
                <a:lumOff val="40000"/>
              </a:schemeClr>
            </a:solidFill>
            <a:round/>
          </a:ln>
        </p:spPr>
        <p:style>
          <a:lnRef idx="3">
            <a:schemeClr val="dk1"/>
          </a:lnRef>
          <a:fillRef idx="0">
            <a:schemeClr val="dk1"/>
          </a:fillRef>
          <a:effectRef idx="2">
            <a:schemeClr val="dk1"/>
          </a:effectRef>
          <a:fontRef idx="minor"/>
        </p:style>
      </p:sp>
      <p:sp>
        <p:nvSpPr>
          <p:cNvPr id="92" name="CustomShape 5"/>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sp>
      <p:sp>
        <p:nvSpPr>
          <p:cNvPr id="93" name="CustomShape 6"/>
          <p:cNvSpPr/>
          <p:nvPr/>
        </p:nvSpPr>
        <p:spPr>
          <a:xfrm>
            <a:off x="683640" y="1269000"/>
            <a:ext cx="8205840" cy="468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80" algn="just"/>
            <a:endParaRPr lang="fr-FR" sz="2000"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3"/>
              </a:buBlip>
            </a:pPr>
            <a:r>
              <a:rPr lang="fr-FR" sz="2000" spc="-1" dirty="0">
                <a:solidFill>
                  <a:srgbClr val="000000"/>
                </a:solidFill>
                <a:uFill>
                  <a:solidFill>
                    <a:srgbClr val="FFFFFF"/>
                  </a:solidFill>
                </a:uFill>
                <a:latin typeface="Times New Roman" pitchFamily="18" charset="0"/>
                <a:cs typeface="Times New Roman" pitchFamily="18" charset="0"/>
              </a:rPr>
              <a:t>la programmation orientée objet consiste à concevoir une application sous la forme de « briques » logicielles appelées des objets. Chaque objet joue un rôle précis et peut communiquer avec les autres objets. Les interactions entre les différents objets vont permettre à l'application de réaliser les fonctionnalités attendues.</a:t>
            </a:r>
          </a:p>
          <a:p>
            <a:pPr marL="1080" algn="just">
              <a:lnSpc>
                <a:spcPct val="150000"/>
              </a:lnSpc>
            </a:pPr>
            <a:endParaRPr lang="fr-FR" sz="2000"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3"/>
              </a:buBlip>
            </a:pPr>
            <a:r>
              <a:rPr lang="fr-FR" sz="2000" spc="-1" dirty="0">
                <a:solidFill>
                  <a:srgbClr val="000000"/>
                </a:solidFill>
                <a:uFill>
                  <a:solidFill>
                    <a:srgbClr val="FFFFFF"/>
                  </a:solidFill>
                </a:uFill>
                <a:latin typeface="Times New Roman" pitchFamily="18" charset="0"/>
                <a:cs typeface="Times New Roman" pitchFamily="18" charset="0"/>
              </a:rPr>
              <a:t>La notion de classe est à la base de la programmation orientée objet. Elle définit un type </a:t>
            </a:r>
            <a:r>
              <a:rPr lang="fr-FR" sz="2000" b="1" spc="-1" dirty="0">
                <a:solidFill>
                  <a:srgbClr val="000000"/>
                </a:solidFill>
                <a:uFill>
                  <a:solidFill>
                    <a:srgbClr val="FFFFFF"/>
                  </a:solidFill>
                </a:uFill>
                <a:latin typeface="Times New Roman" pitchFamily="18" charset="0"/>
                <a:cs typeface="Times New Roman" pitchFamily="18" charset="0"/>
              </a:rPr>
              <a:t>d'objet</a:t>
            </a:r>
            <a:r>
              <a:rPr lang="fr-FR" sz="2000" spc="-1" dirty="0">
                <a:solidFill>
                  <a:srgbClr val="000000"/>
                </a:solidFill>
                <a:uFill>
                  <a:solidFill>
                    <a:srgbClr val="FFFFFF"/>
                  </a:solidFill>
                </a:uFill>
                <a:latin typeface="Times New Roman" pitchFamily="18" charset="0"/>
                <a:cs typeface="Times New Roman" pitchFamily="18" charset="0"/>
              </a:rPr>
              <a:t>.</a:t>
            </a:r>
            <a:endParaRPr lang="fr-FR" sz="2000" b="1"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endParaRPr lang="fr-FR" sz="2000" spc="-1" dirty="0">
              <a:solidFill>
                <a:srgbClr val="000000"/>
              </a:solidFill>
              <a:uFill>
                <a:solidFill>
                  <a:srgbClr val="FFFFFF"/>
                </a:solidFill>
              </a:uFill>
              <a:latin typeface="Times New Roman" pitchFamily="18" charset="0"/>
              <a:cs typeface="Times New Roman" pitchFamily="18" charset="0"/>
            </a:endParaRPr>
          </a:p>
          <a:p>
            <a:pPr marL="1080" algn="just"/>
            <a:endParaRPr lang="fr-FR" sz="2000"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a:p>
            <a:pPr marL="1080" algn="just"/>
            <a:endParaRPr lang="fr-FR" spc="-1" dirty="0">
              <a:solidFill>
                <a:srgbClr val="000000"/>
              </a:solidFill>
              <a:uFill>
                <a:solidFill>
                  <a:srgbClr val="FFFFFF"/>
                </a:solidFill>
              </a:uFill>
              <a:latin typeface="Times New Roman" pitchFamily="18" charset="0"/>
              <a:cs typeface="Times New Roman" pitchFamily="18" charset="0"/>
            </a:endParaRPr>
          </a:p>
        </p:txBody>
      </p:sp>
    </p:spTree>
    <p:extLst>
      <p:ext uri="{BB962C8B-B14F-4D97-AF65-F5344CB8AC3E}">
        <p14:creationId xmlns:p14="http://schemas.microsoft.com/office/powerpoint/2010/main" val="7455821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79640" y="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fr-FR" sz="4400" spc="-1" dirty="0">
                <a:solidFill>
                  <a:srgbClr val="0070C0"/>
                </a:solidFill>
                <a:uFill>
                  <a:solidFill>
                    <a:srgbClr val="FFFFFF"/>
                  </a:solidFill>
                </a:uFill>
                <a:latin typeface="Calibri"/>
              </a:rPr>
              <a:t>Attributs et méthodes statiques</a:t>
            </a:r>
            <a:endParaRPr lang="fr-FR" spc="-1" dirty="0">
              <a:solidFill>
                <a:srgbClr val="000000"/>
              </a:solidFill>
              <a:uFill>
                <a:solidFill>
                  <a:srgbClr val="FFFFFF"/>
                </a:solidFill>
              </a:uFill>
            </a:endParaRPr>
          </a:p>
        </p:txBody>
      </p:sp>
      <p:sp>
        <p:nvSpPr>
          <p:cNvPr id="89" name="Line 2"/>
          <p:cNvSpPr/>
          <p:nvPr/>
        </p:nvSpPr>
        <p:spPr>
          <a:xfrm>
            <a:off x="0" y="1268640"/>
            <a:ext cx="2411640" cy="360"/>
          </a:xfrm>
          <a:prstGeom prst="line">
            <a:avLst/>
          </a:prstGeom>
          <a:ln>
            <a:solidFill>
              <a:srgbClr val="00B050"/>
            </a:solidFill>
            <a:round/>
          </a:ln>
        </p:spPr>
        <p:style>
          <a:lnRef idx="3">
            <a:schemeClr val="dk1"/>
          </a:lnRef>
          <a:fillRef idx="0">
            <a:schemeClr val="dk1"/>
          </a:fillRef>
          <a:effectRef idx="2">
            <a:schemeClr val="dk1"/>
          </a:effectRef>
          <a:fontRef idx="minor"/>
        </p:style>
      </p:sp>
      <p:sp>
        <p:nvSpPr>
          <p:cNvPr id="90" name="Line 3"/>
          <p:cNvSpPr/>
          <p:nvPr/>
        </p:nvSpPr>
        <p:spPr>
          <a:xfrm>
            <a:off x="2915640" y="1268640"/>
            <a:ext cx="2880360" cy="360"/>
          </a:xfrm>
          <a:prstGeom prst="line">
            <a:avLst/>
          </a:prstGeom>
          <a:ln>
            <a:solidFill>
              <a:schemeClr val="bg1">
                <a:lumMod val="65000"/>
              </a:schemeClr>
            </a:solidFill>
            <a:round/>
          </a:ln>
        </p:spPr>
        <p:style>
          <a:lnRef idx="3">
            <a:schemeClr val="dk1"/>
          </a:lnRef>
          <a:fillRef idx="0">
            <a:schemeClr val="dk1"/>
          </a:fillRef>
          <a:effectRef idx="2">
            <a:schemeClr val="dk1"/>
          </a:effectRef>
          <a:fontRef idx="minor"/>
        </p:style>
      </p:sp>
      <p:sp>
        <p:nvSpPr>
          <p:cNvPr id="91" name="Line 4"/>
          <p:cNvSpPr/>
          <p:nvPr/>
        </p:nvSpPr>
        <p:spPr>
          <a:xfrm>
            <a:off x="6732000" y="1268640"/>
            <a:ext cx="2412000" cy="360"/>
          </a:xfrm>
          <a:prstGeom prst="line">
            <a:avLst/>
          </a:prstGeom>
          <a:ln>
            <a:solidFill>
              <a:schemeClr val="tx2">
                <a:lumMod val="60000"/>
                <a:lumOff val="40000"/>
              </a:schemeClr>
            </a:solidFill>
            <a:round/>
          </a:ln>
        </p:spPr>
        <p:style>
          <a:lnRef idx="3">
            <a:schemeClr val="dk1"/>
          </a:lnRef>
          <a:fillRef idx="0">
            <a:schemeClr val="dk1"/>
          </a:fillRef>
          <a:effectRef idx="2">
            <a:schemeClr val="dk1"/>
          </a:effectRef>
          <a:fontRef idx="minor"/>
        </p:style>
      </p:sp>
      <p:sp>
        <p:nvSpPr>
          <p:cNvPr id="92" name="CustomShape 5"/>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sp>
      <p:sp>
        <p:nvSpPr>
          <p:cNvPr id="93" name="CustomShape 6"/>
          <p:cNvSpPr/>
          <p:nvPr/>
        </p:nvSpPr>
        <p:spPr>
          <a:xfrm>
            <a:off x="179640" y="908720"/>
            <a:ext cx="8784848" cy="468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80" algn="just"/>
            <a:endParaRPr lang="fr-FR" sz="2000" spc="-1" dirty="0">
              <a:solidFill>
                <a:srgbClr val="000000"/>
              </a:solidFill>
              <a:uFill>
                <a:solidFill>
                  <a:srgbClr val="FFFFFF"/>
                </a:solidFill>
              </a:uFill>
              <a:latin typeface="Times New Roman" pitchFamily="18" charset="0"/>
              <a:cs typeface="Times New Roman" pitchFamily="18" charset="0"/>
            </a:endParaRPr>
          </a:p>
          <a:p>
            <a:pPr marL="1080" algn="just">
              <a:lnSpc>
                <a:spcPct val="150000"/>
              </a:lnSpc>
            </a:pPr>
            <a:r>
              <a:rPr lang="fr-FR" sz="2000" b="1" spc="-1" dirty="0">
                <a:solidFill>
                  <a:srgbClr val="00B050"/>
                </a:solidFill>
                <a:uFill>
                  <a:solidFill>
                    <a:srgbClr val="FFFFFF"/>
                  </a:solidFill>
                </a:uFill>
                <a:latin typeface="Times New Roman" pitchFamily="18" charset="0"/>
                <a:cs typeface="Times New Roman" pitchFamily="18" charset="0"/>
              </a:rPr>
              <a:t>3. </a:t>
            </a:r>
            <a:r>
              <a:rPr lang="fr-FR" sz="2000" b="1" spc="-1">
                <a:solidFill>
                  <a:srgbClr val="00B050"/>
                </a:solidFill>
                <a:uFill>
                  <a:solidFill>
                    <a:srgbClr val="FFFFFF"/>
                  </a:solidFill>
                </a:uFill>
                <a:latin typeface="Times New Roman" pitchFamily="18" charset="0"/>
                <a:cs typeface="Times New Roman" pitchFamily="18" charset="0"/>
              </a:rPr>
              <a:t>Exercice d’application</a:t>
            </a:r>
            <a:endParaRPr lang="fr-FR" sz="2000"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r>
              <a:rPr lang="fr-FR" sz="2000" spc="-1" dirty="0">
                <a:solidFill>
                  <a:srgbClr val="000000"/>
                </a:solidFill>
                <a:uFill>
                  <a:solidFill>
                    <a:srgbClr val="FFFFFF"/>
                  </a:solidFill>
                </a:uFill>
                <a:latin typeface="Times New Roman" pitchFamily="18" charset="0"/>
                <a:cs typeface="Times New Roman" pitchFamily="18" charset="0"/>
              </a:rPr>
              <a:t>Réaliser une classe Vecteur3d permettant de manipuler des vecteurs à trois composantes et disposant :</a:t>
            </a:r>
          </a:p>
          <a:p>
            <a:pPr marL="889000" indent="-457200">
              <a:buFont typeface="+mj-lt"/>
              <a:buAutoNum type="arabicPeriod"/>
            </a:pPr>
            <a:r>
              <a:rPr lang="fr-FR" sz="2000" spc="-1" dirty="0">
                <a:solidFill>
                  <a:srgbClr val="000000"/>
                </a:solidFill>
                <a:uFill>
                  <a:solidFill>
                    <a:srgbClr val="FFFFFF"/>
                  </a:solidFill>
                </a:uFill>
                <a:latin typeface="Times New Roman" pitchFamily="18" charset="0"/>
                <a:cs typeface="Times New Roman" pitchFamily="18" charset="0"/>
              </a:rPr>
              <a:t>Un attribut partagé qui permet de compter le nombre d’instances</a:t>
            </a:r>
          </a:p>
          <a:p>
            <a:pPr marL="889000" indent="-457200">
              <a:buFont typeface="+mj-lt"/>
              <a:buAutoNum type="arabicPeriod"/>
            </a:pPr>
            <a:r>
              <a:rPr lang="fr-FR" sz="2000" spc="-1" dirty="0">
                <a:solidFill>
                  <a:srgbClr val="000000"/>
                </a:solidFill>
                <a:uFill>
                  <a:solidFill>
                    <a:srgbClr val="FFFFFF"/>
                  </a:solidFill>
                </a:uFill>
                <a:latin typeface="Times New Roman" pitchFamily="18" charset="0"/>
                <a:cs typeface="Times New Roman" pitchFamily="18" charset="0"/>
              </a:rPr>
              <a:t>d’un constructeur à trois arguments,</a:t>
            </a:r>
          </a:p>
          <a:p>
            <a:pPr marL="889000" indent="-457200">
              <a:buFont typeface="+mj-lt"/>
              <a:buAutoNum type="arabicPeriod"/>
            </a:pPr>
            <a:r>
              <a:rPr lang="fr-FR" sz="2000" spc="-1" dirty="0">
                <a:solidFill>
                  <a:srgbClr val="000000"/>
                </a:solidFill>
                <a:uFill>
                  <a:solidFill>
                    <a:srgbClr val="FFFFFF"/>
                  </a:solidFill>
                </a:uFill>
                <a:latin typeface="Times New Roman" pitchFamily="18" charset="0"/>
                <a:cs typeface="Times New Roman" pitchFamily="18" charset="0"/>
              </a:rPr>
              <a:t> d’une méthode d’affichage des coordonnées du vecteur, sous la forme : </a:t>
            </a:r>
            <a:r>
              <a:rPr lang="fr-FR" sz="2000" b="1" spc="-1" dirty="0">
                <a:solidFill>
                  <a:srgbClr val="000000"/>
                </a:solidFill>
                <a:uFill>
                  <a:solidFill>
                    <a:srgbClr val="FFFFFF"/>
                  </a:solidFill>
                </a:uFill>
                <a:latin typeface="Times New Roman" pitchFamily="18" charset="0"/>
                <a:cs typeface="Times New Roman" pitchFamily="18" charset="0"/>
              </a:rPr>
              <a:t>&lt; composante_1, composante_2, composante_3 &gt;</a:t>
            </a:r>
          </a:p>
          <a:p>
            <a:pPr marL="889000" indent="-457200">
              <a:buFont typeface="+mj-lt"/>
              <a:buAutoNum type="arabicPeriod"/>
            </a:pPr>
            <a:r>
              <a:rPr lang="fr-FR" sz="2000" spc="-1" dirty="0">
                <a:solidFill>
                  <a:srgbClr val="000000"/>
                </a:solidFill>
                <a:uFill>
                  <a:solidFill>
                    <a:srgbClr val="FFFFFF"/>
                  </a:solidFill>
                </a:uFill>
                <a:latin typeface="Times New Roman" pitchFamily="18" charset="0"/>
                <a:cs typeface="Times New Roman" pitchFamily="18" charset="0"/>
              </a:rPr>
              <a:t>d’une méthode fournissant la norme d’un vecteur,</a:t>
            </a:r>
          </a:p>
          <a:p>
            <a:pPr marL="889000" indent="-457200">
              <a:buFont typeface="+mj-lt"/>
              <a:buAutoNum type="arabicPeriod"/>
            </a:pPr>
            <a:r>
              <a:rPr lang="fr-FR" sz="2000" spc="-1" dirty="0">
                <a:solidFill>
                  <a:srgbClr val="000000"/>
                </a:solidFill>
                <a:uFill>
                  <a:solidFill>
                    <a:srgbClr val="FFFFFF"/>
                  </a:solidFill>
                </a:uFill>
                <a:latin typeface="Times New Roman" pitchFamily="18" charset="0"/>
                <a:cs typeface="Times New Roman" pitchFamily="18" charset="0"/>
              </a:rPr>
              <a:t>d’une méthode (statique) fournissant la somme de deux vecteurs,</a:t>
            </a:r>
          </a:p>
          <a:p>
            <a:pPr marL="889000" indent="-457200">
              <a:buFont typeface="+mj-lt"/>
              <a:buAutoNum type="arabicPeriod"/>
            </a:pPr>
            <a:r>
              <a:rPr lang="fr-FR" sz="2000" spc="-1" dirty="0">
                <a:solidFill>
                  <a:srgbClr val="000000"/>
                </a:solidFill>
                <a:uFill>
                  <a:solidFill>
                    <a:srgbClr val="FFFFFF"/>
                  </a:solidFill>
                </a:uFill>
                <a:latin typeface="Times New Roman" pitchFamily="18" charset="0"/>
                <a:cs typeface="Times New Roman" pitchFamily="18" charset="0"/>
              </a:rPr>
              <a:t>d’une méthode (non statique) fournissant le produit scalaire de deux vecteurs.</a:t>
            </a:r>
          </a:p>
          <a:p>
            <a:pPr marL="889000" indent="-457200">
              <a:buFont typeface="+mj-lt"/>
              <a:buAutoNum type="arabicPeriod"/>
            </a:pPr>
            <a:r>
              <a:rPr lang="fr-FR" sz="2000" spc="-1" dirty="0">
                <a:solidFill>
                  <a:srgbClr val="000000"/>
                </a:solidFill>
                <a:uFill>
                  <a:solidFill>
                    <a:srgbClr val="FFFFFF"/>
                  </a:solidFill>
                </a:uFill>
                <a:latin typeface="Times New Roman" pitchFamily="18" charset="0"/>
                <a:cs typeface="Times New Roman" pitchFamily="18" charset="0"/>
              </a:rPr>
              <a:t>Écrire un petit programme utilisant cette classe</a:t>
            </a:r>
            <a:r>
              <a:rPr lang="fr-FR" sz="2000" dirty="0"/>
              <a:t>.</a:t>
            </a:r>
            <a:br>
              <a:rPr lang="fr-FR" sz="2000" dirty="0"/>
            </a:br>
            <a:endParaRPr lang="fr-FR" sz="2000" spc="-1" dirty="0">
              <a:solidFill>
                <a:srgbClr val="000000"/>
              </a:solidFill>
              <a:uFill>
                <a:solidFill>
                  <a:srgbClr val="FFFFFF"/>
                </a:solidFill>
              </a:uFill>
              <a:latin typeface="Times New Roman" pitchFamily="18" charset="0"/>
              <a:cs typeface="Times New Roman" pitchFamily="18" charset="0"/>
            </a:endParaRPr>
          </a:p>
          <a:p>
            <a:pPr marL="1080" algn="just">
              <a:lnSpc>
                <a:spcPct val="150000"/>
              </a:lnSpc>
            </a:pPr>
            <a:endParaRPr lang="fr-FR" sz="2000"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a:p>
            <a:pPr marL="1080" algn="just"/>
            <a:endParaRPr lang="fr-FR" spc="-1" dirty="0">
              <a:solidFill>
                <a:srgbClr val="000000"/>
              </a:solidFill>
              <a:uFill>
                <a:solidFill>
                  <a:srgbClr val="FFFFFF"/>
                </a:solidFill>
              </a:uFill>
              <a:latin typeface="Times New Roman" pitchFamily="18" charset="0"/>
              <a:cs typeface="Times New Roman" pitchFamily="18" charset="0"/>
            </a:endParaRPr>
          </a:p>
        </p:txBody>
      </p:sp>
    </p:spTree>
    <p:extLst>
      <p:ext uri="{BB962C8B-B14F-4D97-AF65-F5344CB8AC3E}">
        <p14:creationId xmlns:p14="http://schemas.microsoft.com/office/powerpoint/2010/main" val="25293855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79640" y="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fr-FR" sz="4400" spc="-1" dirty="0">
                <a:solidFill>
                  <a:srgbClr val="0070C0"/>
                </a:solidFill>
                <a:uFill>
                  <a:solidFill>
                    <a:srgbClr val="FFFFFF"/>
                  </a:solidFill>
                </a:uFill>
                <a:latin typeface="Calibri"/>
              </a:rPr>
              <a:t>Notion de classe</a:t>
            </a:r>
          </a:p>
        </p:txBody>
      </p:sp>
      <p:sp>
        <p:nvSpPr>
          <p:cNvPr id="89" name="Line 2"/>
          <p:cNvSpPr/>
          <p:nvPr/>
        </p:nvSpPr>
        <p:spPr>
          <a:xfrm>
            <a:off x="0" y="1268640"/>
            <a:ext cx="2411640" cy="360"/>
          </a:xfrm>
          <a:prstGeom prst="line">
            <a:avLst/>
          </a:prstGeom>
          <a:ln>
            <a:solidFill>
              <a:srgbClr val="00B050"/>
            </a:solidFill>
            <a:round/>
          </a:ln>
        </p:spPr>
        <p:style>
          <a:lnRef idx="3">
            <a:schemeClr val="dk1"/>
          </a:lnRef>
          <a:fillRef idx="0">
            <a:schemeClr val="dk1"/>
          </a:fillRef>
          <a:effectRef idx="2">
            <a:schemeClr val="dk1"/>
          </a:effectRef>
          <a:fontRef idx="minor"/>
        </p:style>
      </p:sp>
      <p:sp>
        <p:nvSpPr>
          <p:cNvPr id="90" name="Line 3"/>
          <p:cNvSpPr/>
          <p:nvPr/>
        </p:nvSpPr>
        <p:spPr>
          <a:xfrm>
            <a:off x="2915640" y="1268640"/>
            <a:ext cx="2880360" cy="360"/>
          </a:xfrm>
          <a:prstGeom prst="line">
            <a:avLst/>
          </a:prstGeom>
          <a:ln>
            <a:solidFill>
              <a:schemeClr val="bg1">
                <a:lumMod val="65000"/>
              </a:schemeClr>
            </a:solidFill>
            <a:round/>
          </a:ln>
        </p:spPr>
        <p:style>
          <a:lnRef idx="3">
            <a:schemeClr val="dk1"/>
          </a:lnRef>
          <a:fillRef idx="0">
            <a:schemeClr val="dk1"/>
          </a:fillRef>
          <a:effectRef idx="2">
            <a:schemeClr val="dk1"/>
          </a:effectRef>
          <a:fontRef idx="minor"/>
        </p:style>
      </p:sp>
      <p:sp>
        <p:nvSpPr>
          <p:cNvPr id="91" name="Line 4"/>
          <p:cNvSpPr/>
          <p:nvPr/>
        </p:nvSpPr>
        <p:spPr>
          <a:xfrm>
            <a:off x="6732000" y="1268640"/>
            <a:ext cx="2412000" cy="360"/>
          </a:xfrm>
          <a:prstGeom prst="line">
            <a:avLst/>
          </a:prstGeom>
          <a:ln>
            <a:solidFill>
              <a:schemeClr val="tx2">
                <a:lumMod val="60000"/>
                <a:lumOff val="40000"/>
              </a:schemeClr>
            </a:solidFill>
            <a:round/>
          </a:ln>
        </p:spPr>
        <p:style>
          <a:lnRef idx="3">
            <a:schemeClr val="dk1"/>
          </a:lnRef>
          <a:fillRef idx="0">
            <a:schemeClr val="dk1"/>
          </a:fillRef>
          <a:effectRef idx="2">
            <a:schemeClr val="dk1"/>
          </a:effectRef>
          <a:fontRef idx="minor"/>
        </p:style>
      </p:sp>
      <p:sp>
        <p:nvSpPr>
          <p:cNvPr id="92" name="CustomShape 5"/>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sp>
      <p:sp>
        <p:nvSpPr>
          <p:cNvPr id="93" name="CustomShape 6"/>
          <p:cNvSpPr/>
          <p:nvPr/>
        </p:nvSpPr>
        <p:spPr>
          <a:xfrm>
            <a:off x="611560" y="1484784"/>
            <a:ext cx="8205840" cy="45837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gn="just">
              <a:buBlip>
                <a:blip r:embed="rId3"/>
              </a:buBlip>
            </a:pPr>
            <a:r>
              <a:rPr lang="fr-FR" spc="-1" dirty="0">
                <a:solidFill>
                  <a:srgbClr val="000000"/>
                </a:solidFill>
                <a:uFill>
                  <a:solidFill>
                    <a:srgbClr val="FFFFFF"/>
                  </a:solidFill>
                </a:uFill>
                <a:latin typeface="Times New Roman" pitchFamily="18" charset="0"/>
                <a:cs typeface="Times New Roman" pitchFamily="18" charset="0"/>
              </a:rPr>
              <a:t>Le concept de </a:t>
            </a:r>
            <a:r>
              <a:rPr lang="fr-FR" b="1" spc="-1" dirty="0">
                <a:solidFill>
                  <a:srgbClr val="000000"/>
                </a:solidFill>
                <a:uFill>
                  <a:solidFill>
                    <a:srgbClr val="FFFFFF"/>
                  </a:solidFill>
                </a:uFill>
                <a:latin typeface="Times New Roman" pitchFamily="18" charset="0"/>
                <a:cs typeface="Times New Roman" pitchFamily="18" charset="0"/>
              </a:rPr>
              <a:t>classe</a:t>
            </a:r>
            <a:r>
              <a:rPr lang="fr-FR" spc="-1" dirty="0">
                <a:solidFill>
                  <a:srgbClr val="000000"/>
                </a:solidFill>
                <a:uFill>
                  <a:solidFill>
                    <a:srgbClr val="FFFFFF"/>
                  </a:solidFill>
                </a:uFill>
                <a:latin typeface="Times New Roman" pitchFamily="18" charset="0"/>
                <a:cs typeface="Times New Roman" pitchFamily="18" charset="0"/>
              </a:rPr>
              <a:t> est la base de tout langage de programmation orienté objet et a le pouvoir de définir les caractéristiques d’un ensemble d’objets qui ont des propriétés et effectuent les mêmes actions. En fait, elle représente tous les objets appartenant à une certaine classe.</a:t>
            </a:r>
          </a:p>
          <a:p>
            <a:pPr marL="1080" algn="just"/>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r>
              <a:rPr lang="fr-FR" spc="-1" dirty="0">
                <a:solidFill>
                  <a:srgbClr val="000000"/>
                </a:solidFill>
                <a:uFill>
                  <a:solidFill>
                    <a:srgbClr val="FFFFFF"/>
                  </a:solidFill>
                </a:uFill>
                <a:latin typeface="Times New Roman" pitchFamily="18" charset="0"/>
                <a:cs typeface="Times New Roman" pitchFamily="18" charset="0"/>
              </a:rPr>
              <a:t>Par exemple (voitures) : chaque voiture est différente d’une autre mais elles ont toutes quatre roues exécutent l’action de diriger ou freiner. Ces éléments communs en font un concept unique. Une classe.</a:t>
            </a:r>
          </a:p>
          <a:p>
            <a:pPr marL="1080" algn="just"/>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r>
              <a:rPr lang="fr-FR" spc="-1" dirty="0">
                <a:solidFill>
                  <a:srgbClr val="000000"/>
                </a:solidFill>
                <a:uFill>
                  <a:solidFill>
                    <a:srgbClr val="FFFFFF"/>
                  </a:solidFill>
                </a:uFill>
                <a:latin typeface="Times New Roman" pitchFamily="18" charset="0"/>
                <a:cs typeface="Times New Roman" pitchFamily="18" charset="0"/>
              </a:rPr>
              <a:t>Plus concrètement, on peut dire qu’une classe est une collection de variables, méthodes et propriété.</a:t>
            </a:r>
          </a:p>
          <a:p>
            <a:pPr marL="216000" indent="-214920" algn="just">
              <a:lnSpc>
                <a:spcPct val="150000"/>
              </a:lnSpc>
              <a:buBlip>
                <a:blip r:embed="rId3"/>
              </a:buBlip>
            </a:pPr>
            <a:r>
              <a:rPr lang="fr-FR" spc="-1" dirty="0">
                <a:solidFill>
                  <a:srgbClr val="000000"/>
                </a:solidFill>
                <a:uFill>
                  <a:solidFill>
                    <a:srgbClr val="FFFFFF"/>
                  </a:solidFill>
                </a:uFill>
                <a:latin typeface="Times New Roman" pitchFamily="18" charset="0"/>
                <a:cs typeface="Times New Roman" pitchFamily="18" charset="0"/>
              </a:rPr>
              <a:t> Une classe qui définit un type d’objet a la structure suivante :</a:t>
            </a:r>
          </a:p>
          <a:p>
            <a:pPr marL="808038" indent="-285750" algn="just">
              <a:buFont typeface="Wingdings" pitchFamily="2" charset="2"/>
              <a:buChar char="ü"/>
            </a:pPr>
            <a:r>
              <a:rPr lang="fr-FR" spc="-1" dirty="0">
                <a:solidFill>
                  <a:srgbClr val="000000"/>
                </a:solidFill>
                <a:uFill>
                  <a:solidFill>
                    <a:srgbClr val="FFFFFF"/>
                  </a:solidFill>
                </a:uFill>
                <a:latin typeface="Times New Roman" pitchFamily="18" charset="0"/>
                <a:cs typeface="Times New Roman" pitchFamily="18" charset="0"/>
              </a:rPr>
              <a:t>Son nom est celui du type que l’on veut créer.</a:t>
            </a:r>
          </a:p>
          <a:p>
            <a:pPr marL="808038" indent="-285750" algn="just">
              <a:buFont typeface="Wingdings" pitchFamily="2" charset="2"/>
              <a:buChar char="ü"/>
            </a:pPr>
            <a:r>
              <a:rPr lang="fr-FR" spc="-1" dirty="0">
                <a:solidFill>
                  <a:srgbClr val="000000"/>
                </a:solidFill>
                <a:uFill>
                  <a:solidFill>
                    <a:srgbClr val="FFFFFF"/>
                  </a:solidFill>
                </a:uFill>
                <a:latin typeface="Times New Roman" pitchFamily="18" charset="0"/>
                <a:cs typeface="Times New Roman" pitchFamily="18" charset="0"/>
              </a:rPr>
              <a:t>Elle contient les noms et le type des caractéristiques (les variables d’instances) définissant les objets de ce type.</a:t>
            </a:r>
          </a:p>
          <a:p>
            <a:pPr marL="808038" indent="-285750" algn="just">
              <a:buFont typeface="Wingdings" pitchFamily="2" charset="2"/>
              <a:buChar char="ü"/>
            </a:pPr>
            <a:r>
              <a:rPr lang="fr-FR" spc="-1" dirty="0">
                <a:solidFill>
                  <a:srgbClr val="000000"/>
                </a:solidFill>
                <a:uFill>
                  <a:solidFill>
                    <a:srgbClr val="FFFFFF"/>
                  </a:solidFill>
                </a:uFill>
                <a:latin typeface="Times New Roman" pitchFamily="18" charset="0"/>
                <a:cs typeface="Times New Roman" pitchFamily="18" charset="0"/>
              </a:rPr>
              <a:t>Elle contient les méthodes applicables sur les objets de la classe.</a:t>
            </a:r>
          </a:p>
          <a:p>
            <a:pPr marL="1080" algn="just"/>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a:p>
            <a:pPr marL="1080" algn="just"/>
            <a:endParaRPr lang="fr-FR" spc="-1" dirty="0">
              <a:solidFill>
                <a:srgbClr val="000000"/>
              </a:solidFill>
              <a:uFill>
                <a:solidFill>
                  <a:srgbClr val="FFFFFF"/>
                </a:solidFill>
              </a:uFill>
              <a:latin typeface="Times New Roman" pitchFamily="18" charset="0"/>
              <a:cs typeface="Times New Roman" pitchFamily="18" charset="0"/>
            </a:endParaRPr>
          </a:p>
          <a:p>
            <a:pPr marL="1080" algn="just"/>
            <a:endParaRPr lang="fr-FR" spc="-1" dirty="0">
              <a:solidFill>
                <a:srgbClr val="000000"/>
              </a:solidFill>
              <a:uFill>
                <a:solidFill>
                  <a:srgbClr val="FFFFFF"/>
                </a:solidFill>
              </a:uFill>
              <a:latin typeface="Times New Roman" pitchFamily="18" charset="0"/>
              <a:cs typeface="Times New Roman" pitchFamily="18" charset="0"/>
            </a:endParaRPr>
          </a:p>
        </p:txBody>
      </p:sp>
    </p:spTree>
    <p:extLst>
      <p:ext uri="{BB962C8B-B14F-4D97-AF65-F5344CB8AC3E}">
        <p14:creationId xmlns:p14="http://schemas.microsoft.com/office/powerpoint/2010/main" val="315382499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79640" y="0"/>
            <a:ext cx="8856856"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fr-FR" sz="4400" spc="-1" dirty="0">
                <a:solidFill>
                  <a:srgbClr val="0070C0"/>
                </a:solidFill>
                <a:uFill>
                  <a:solidFill>
                    <a:srgbClr val="FFFFFF"/>
                  </a:solidFill>
                </a:uFill>
                <a:latin typeface="Calibri"/>
              </a:rPr>
              <a:t>la différence entre la classe et l'objet</a:t>
            </a:r>
          </a:p>
        </p:txBody>
      </p:sp>
      <p:sp>
        <p:nvSpPr>
          <p:cNvPr id="89" name="Line 2"/>
          <p:cNvSpPr/>
          <p:nvPr/>
        </p:nvSpPr>
        <p:spPr>
          <a:xfrm>
            <a:off x="0" y="1268640"/>
            <a:ext cx="2411640" cy="360"/>
          </a:xfrm>
          <a:prstGeom prst="line">
            <a:avLst/>
          </a:prstGeom>
          <a:ln>
            <a:solidFill>
              <a:srgbClr val="00B050"/>
            </a:solidFill>
            <a:round/>
          </a:ln>
        </p:spPr>
        <p:style>
          <a:lnRef idx="3">
            <a:schemeClr val="dk1"/>
          </a:lnRef>
          <a:fillRef idx="0">
            <a:schemeClr val="dk1"/>
          </a:fillRef>
          <a:effectRef idx="2">
            <a:schemeClr val="dk1"/>
          </a:effectRef>
          <a:fontRef idx="minor"/>
        </p:style>
      </p:sp>
      <p:sp>
        <p:nvSpPr>
          <p:cNvPr id="90" name="Line 3"/>
          <p:cNvSpPr/>
          <p:nvPr/>
        </p:nvSpPr>
        <p:spPr>
          <a:xfrm>
            <a:off x="2915640" y="1268640"/>
            <a:ext cx="2880360" cy="360"/>
          </a:xfrm>
          <a:prstGeom prst="line">
            <a:avLst/>
          </a:prstGeom>
          <a:ln>
            <a:solidFill>
              <a:schemeClr val="bg1">
                <a:lumMod val="65000"/>
              </a:schemeClr>
            </a:solidFill>
            <a:round/>
          </a:ln>
        </p:spPr>
        <p:style>
          <a:lnRef idx="3">
            <a:schemeClr val="dk1"/>
          </a:lnRef>
          <a:fillRef idx="0">
            <a:schemeClr val="dk1"/>
          </a:fillRef>
          <a:effectRef idx="2">
            <a:schemeClr val="dk1"/>
          </a:effectRef>
          <a:fontRef idx="minor"/>
        </p:style>
      </p:sp>
      <p:sp>
        <p:nvSpPr>
          <p:cNvPr id="91" name="Line 4"/>
          <p:cNvSpPr/>
          <p:nvPr/>
        </p:nvSpPr>
        <p:spPr>
          <a:xfrm>
            <a:off x="6732000" y="1268640"/>
            <a:ext cx="2412000" cy="360"/>
          </a:xfrm>
          <a:prstGeom prst="line">
            <a:avLst/>
          </a:prstGeom>
          <a:ln>
            <a:solidFill>
              <a:schemeClr val="tx2">
                <a:lumMod val="60000"/>
                <a:lumOff val="40000"/>
              </a:schemeClr>
            </a:solidFill>
            <a:round/>
          </a:ln>
        </p:spPr>
        <p:style>
          <a:lnRef idx="3">
            <a:schemeClr val="dk1"/>
          </a:lnRef>
          <a:fillRef idx="0">
            <a:schemeClr val="dk1"/>
          </a:fillRef>
          <a:effectRef idx="2">
            <a:schemeClr val="dk1"/>
          </a:effectRef>
          <a:fontRef idx="minor"/>
        </p:style>
      </p:sp>
      <p:sp>
        <p:nvSpPr>
          <p:cNvPr id="92" name="CustomShape 5"/>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sp>
      <p:sp>
        <p:nvSpPr>
          <p:cNvPr id="93" name="CustomShape 6"/>
          <p:cNvSpPr/>
          <p:nvPr/>
        </p:nvSpPr>
        <p:spPr>
          <a:xfrm>
            <a:off x="323528" y="1255387"/>
            <a:ext cx="8205840" cy="38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80" algn="just"/>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r>
              <a:rPr lang="fr-FR" spc="-1" dirty="0">
                <a:solidFill>
                  <a:srgbClr val="000000"/>
                </a:solidFill>
                <a:uFill>
                  <a:solidFill>
                    <a:srgbClr val="FFFFFF"/>
                  </a:solidFill>
                </a:uFill>
                <a:latin typeface="Times New Roman" pitchFamily="18" charset="0"/>
                <a:cs typeface="Times New Roman" pitchFamily="18" charset="0"/>
              </a:rPr>
              <a:t>Les </a:t>
            </a:r>
            <a:r>
              <a:rPr lang="fr-FR" b="1" spc="-1" dirty="0">
                <a:solidFill>
                  <a:srgbClr val="000000"/>
                </a:solidFill>
                <a:uFill>
                  <a:solidFill>
                    <a:srgbClr val="FFFFFF"/>
                  </a:solidFill>
                </a:uFill>
                <a:latin typeface="Times New Roman" pitchFamily="18" charset="0"/>
                <a:cs typeface="Times New Roman" pitchFamily="18" charset="0"/>
              </a:rPr>
              <a:t>classes</a:t>
            </a:r>
            <a:r>
              <a:rPr lang="fr-FR" spc="-1" dirty="0">
                <a:solidFill>
                  <a:srgbClr val="000000"/>
                </a:solidFill>
                <a:uFill>
                  <a:solidFill>
                    <a:srgbClr val="FFFFFF"/>
                  </a:solidFill>
                </a:uFill>
                <a:latin typeface="Times New Roman" pitchFamily="18" charset="0"/>
                <a:cs typeface="Times New Roman" pitchFamily="18" charset="0"/>
              </a:rPr>
              <a:t> et les </a:t>
            </a:r>
            <a:r>
              <a:rPr lang="fr-FR" b="1" spc="-1" dirty="0">
                <a:solidFill>
                  <a:srgbClr val="000000"/>
                </a:solidFill>
                <a:uFill>
                  <a:solidFill>
                    <a:srgbClr val="FFFFFF"/>
                  </a:solidFill>
                </a:uFill>
                <a:latin typeface="Times New Roman" pitchFamily="18" charset="0"/>
                <a:cs typeface="Times New Roman" pitchFamily="18" charset="0"/>
              </a:rPr>
              <a:t>objets</a:t>
            </a:r>
            <a:r>
              <a:rPr lang="fr-FR" spc="-1" dirty="0">
                <a:solidFill>
                  <a:srgbClr val="000000"/>
                </a:solidFill>
                <a:uFill>
                  <a:solidFill>
                    <a:srgbClr val="FFFFFF"/>
                  </a:solidFill>
                </a:uFill>
                <a:latin typeface="Times New Roman" pitchFamily="18" charset="0"/>
                <a:cs typeface="Times New Roman" pitchFamily="18" charset="0"/>
              </a:rPr>
              <a:t> sont les composants fondamentaux de la POO.</a:t>
            </a:r>
          </a:p>
          <a:p>
            <a:pPr marL="216000" indent="-214920" algn="just">
              <a:buBlip>
                <a:blip r:embed="rId3"/>
              </a:buBlip>
            </a:pPr>
            <a:r>
              <a:rPr lang="fr-FR" spc="-1" dirty="0">
                <a:solidFill>
                  <a:srgbClr val="000000"/>
                </a:solidFill>
                <a:uFill>
                  <a:solidFill>
                    <a:srgbClr val="FFFFFF"/>
                  </a:solidFill>
                </a:uFill>
                <a:latin typeface="Times New Roman" pitchFamily="18" charset="0"/>
                <a:cs typeface="Times New Roman" pitchFamily="18" charset="0"/>
              </a:rPr>
              <a:t>Le concept d’utilisation de classes et d’objets consiste à encapsuler l’état et le comportement dans une seule unité de programmation.</a:t>
            </a:r>
          </a:p>
          <a:p>
            <a:pPr marL="216000" indent="-214920" algn="just">
              <a:buBlip>
                <a:blip r:embed="rId3"/>
              </a:buBlip>
            </a:pPr>
            <a:r>
              <a:rPr lang="fr-FR" spc="-1" dirty="0">
                <a:solidFill>
                  <a:srgbClr val="000000"/>
                </a:solidFill>
                <a:uFill>
                  <a:solidFill>
                    <a:srgbClr val="FFFFFF"/>
                  </a:solidFill>
                </a:uFill>
                <a:latin typeface="Times New Roman" pitchFamily="18" charset="0"/>
                <a:cs typeface="Times New Roman" pitchFamily="18" charset="0"/>
              </a:rPr>
              <a:t> Les objets python sont similaires aux objets du monde réel. Par exemple, nous pouvons créer un objet voiture en python, qui aura des propriétés telles que la vitesse et la couleur; et un comportement comme: accélérer et freiner. </a:t>
            </a:r>
          </a:p>
          <a:p>
            <a:pPr marL="216000" indent="-214920" algn="just">
              <a:buBlip>
                <a:blip r:embed="rId3"/>
              </a:buBlip>
            </a:pPr>
            <a:r>
              <a:rPr lang="fr-FR" spc="-1" dirty="0">
                <a:solidFill>
                  <a:srgbClr val="000000"/>
                </a:solidFill>
                <a:uFill>
                  <a:solidFill>
                    <a:srgbClr val="FFFFFF"/>
                  </a:solidFill>
                </a:uFill>
                <a:latin typeface="Times New Roman" pitchFamily="18" charset="0"/>
                <a:cs typeface="Times New Roman" pitchFamily="18" charset="0"/>
              </a:rPr>
              <a:t>Exemple :</a:t>
            </a:r>
          </a:p>
          <a:p>
            <a:pPr marL="216000" indent="-214920" algn="just">
              <a:lnSpc>
                <a:spcPct val="150000"/>
              </a:lnSpc>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0395" y="3596959"/>
            <a:ext cx="6257925"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40105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79640" y="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fr-FR" sz="4400" spc="-1" dirty="0">
                <a:solidFill>
                  <a:srgbClr val="0070C0"/>
                </a:solidFill>
                <a:uFill>
                  <a:solidFill>
                    <a:srgbClr val="FFFFFF"/>
                  </a:solidFill>
                </a:uFill>
                <a:latin typeface="Calibri"/>
              </a:rPr>
              <a:t>Déclarer une classe</a:t>
            </a:r>
          </a:p>
        </p:txBody>
      </p:sp>
      <p:sp>
        <p:nvSpPr>
          <p:cNvPr id="89" name="Line 2"/>
          <p:cNvSpPr/>
          <p:nvPr/>
        </p:nvSpPr>
        <p:spPr>
          <a:xfrm>
            <a:off x="0" y="1268640"/>
            <a:ext cx="2411640" cy="360"/>
          </a:xfrm>
          <a:prstGeom prst="line">
            <a:avLst/>
          </a:prstGeom>
          <a:ln>
            <a:solidFill>
              <a:srgbClr val="00B050"/>
            </a:solidFill>
            <a:round/>
          </a:ln>
        </p:spPr>
        <p:style>
          <a:lnRef idx="3">
            <a:schemeClr val="dk1"/>
          </a:lnRef>
          <a:fillRef idx="0">
            <a:schemeClr val="dk1"/>
          </a:fillRef>
          <a:effectRef idx="2">
            <a:schemeClr val="dk1"/>
          </a:effectRef>
          <a:fontRef idx="minor"/>
        </p:style>
      </p:sp>
      <p:sp>
        <p:nvSpPr>
          <p:cNvPr id="90" name="Line 3"/>
          <p:cNvSpPr/>
          <p:nvPr/>
        </p:nvSpPr>
        <p:spPr>
          <a:xfrm>
            <a:off x="2915640" y="1268640"/>
            <a:ext cx="2880360" cy="360"/>
          </a:xfrm>
          <a:prstGeom prst="line">
            <a:avLst/>
          </a:prstGeom>
          <a:ln>
            <a:solidFill>
              <a:schemeClr val="bg1">
                <a:lumMod val="65000"/>
              </a:schemeClr>
            </a:solidFill>
            <a:round/>
          </a:ln>
        </p:spPr>
        <p:style>
          <a:lnRef idx="3">
            <a:schemeClr val="dk1"/>
          </a:lnRef>
          <a:fillRef idx="0">
            <a:schemeClr val="dk1"/>
          </a:fillRef>
          <a:effectRef idx="2">
            <a:schemeClr val="dk1"/>
          </a:effectRef>
          <a:fontRef idx="minor"/>
        </p:style>
      </p:sp>
      <p:sp>
        <p:nvSpPr>
          <p:cNvPr id="91" name="Line 4"/>
          <p:cNvSpPr/>
          <p:nvPr/>
        </p:nvSpPr>
        <p:spPr>
          <a:xfrm>
            <a:off x="6732000" y="1268640"/>
            <a:ext cx="2412000" cy="360"/>
          </a:xfrm>
          <a:prstGeom prst="line">
            <a:avLst/>
          </a:prstGeom>
          <a:ln>
            <a:solidFill>
              <a:schemeClr val="tx2">
                <a:lumMod val="60000"/>
                <a:lumOff val="40000"/>
              </a:schemeClr>
            </a:solidFill>
            <a:round/>
          </a:ln>
        </p:spPr>
        <p:style>
          <a:lnRef idx="3">
            <a:schemeClr val="dk1"/>
          </a:lnRef>
          <a:fillRef idx="0">
            <a:schemeClr val="dk1"/>
          </a:fillRef>
          <a:effectRef idx="2">
            <a:schemeClr val="dk1"/>
          </a:effectRef>
          <a:fontRef idx="minor"/>
        </p:style>
      </p:sp>
      <p:sp>
        <p:nvSpPr>
          <p:cNvPr id="92" name="CustomShape 5"/>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sp>
      <p:sp>
        <p:nvSpPr>
          <p:cNvPr id="93" name="CustomShape 6"/>
          <p:cNvSpPr/>
          <p:nvPr/>
        </p:nvSpPr>
        <p:spPr>
          <a:xfrm>
            <a:off x="323528" y="1255387"/>
            <a:ext cx="8205840" cy="38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80" algn="just"/>
            <a:endParaRPr lang="fr-FR" spc="-1" dirty="0">
              <a:solidFill>
                <a:srgbClr val="000000"/>
              </a:solidFill>
              <a:uFill>
                <a:solidFill>
                  <a:srgbClr val="FFFFFF"/>
                </a:solidFill>
              </a:uFill>
              <a:latin typeface="Times New Roman" pitchFamily="18" charset="0"/>
              <a:cs typeface="Times New Roman" pitchFamily="18" charset="0"/>
            </a:endParaRPr>
          </a:p>
          <a:p>
            <a:pPr marL="1080" algn="just"/>
            <a:r>
              <a:rPr lang="fr-FR" b="1" spc="-1" dirty="0">
                <a:solidFill>
                  <a:srgbClr val="00B050"/>
                </a:solidFill>
                <a:uFill>
                  <a:solidFill>
                    <a:srgbClr val="FFFFFF"/>
                  </a:solidFill>
                </a:uFill>
                <a:latin typeface="Times New Roman" pitchFamily="18" charset="0"/>
                <a:cs typeface="Times New Roman" pitchFamily="18" charset="0"/>
              </a:rPr>
              <a:t>1. Syntaxe:</a:t>
            </a:r>
          </a:p>
          <a:p>
            <a:pPr marL="1080" algn="just"/>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3"/>
              </a:buBlip>
            </a:pPr>
            <a:r>
              <a:rPr lang="fr-FR" spc="-1" dirty="0">
                <a:solidFill>
                  <a:srgbClr val="000000"/>
                </a:solidFill>
                <a:uFill>
                  <a:solidFill>
                    <a:srgbClr val="FFFFFF"/>
                  </a:solidFill>
                </a:uFill>
                <a:latin typeface="Times New Roman" pitchFamily="18" charset="0"/>
                <a:cs typeface="Times New Roman" pitchFamily="18" charset="0"/>
              </a:rPr>
              <a:t>La déclaration d'une classe utilise le mot clé class :</a:t>
            </a:r>
          </a:p>
          <a:p>
            <a:pPr marL="216000" indent="-214920" algn="just">
              <a:lnSpc>
                <a:spcPct val="150000"/>
              </a:lnSpc>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a:p>
            <a:pPr marL="1080" algn="just">
              <a:lnSpc>
                <a:spcPct val="150000"/>
              </a:lnSpc>
            </a:pPr>
            <a:r>
              <a:rPr lang="fr-FR" b="1" spc="-1" dirty="0">
                <a:solidFill>
                  <a:srgbClr val="000000"/>
                </a:solidFill>
                <a:uFill>
                  <a:solidFill>
                    <a:srgbClr val="FFFFFF"/>
                  </a:solidFill>
                </a:uFill>
                <a:latin typeface="Times New Roman" pitchFamily="18" charset="0"/>
                <a:cs typeface="Times New Roman" pitchFamily="18" charset="0"/>
              </a:rPr>
              <a:t>class</a:t>
            </a:r>
            <a:r>
              <a:rPr lang="fr-FR" spc="-1" dirty="0">
                <a:solidFill>
                  <a:srgbClr val="000000"/>
                </a:solidFill>
                <a:uFill>
                  <a:solidFill>
                    <a:srgbClr val="FFFFFF"/>
                  </a:solidFill>
                </a:uFill>
                <a:latin typeface="Times New Roman" pitchFamily="18" charset="0"/>
                <a:cs typeface="Times New Roman" pitchFamily="18" charset="0"/>
              </a:rPr>
              <a:t> </a:t>
            </a:r>
            <a:r>
              <a:rPr lang="fr-FR" spc="-1" dirty="0" err="1">
                <a:solidFill>
                  <a:srgbClr val="000000"/>
                </a:solidFill>
                <a:uFill>
                  <a:solidFill>
                    <a:srgbClr val="FFFFFF"/>
                  </a:solidFill>
                </a:uFill>
                <a:latin typeface="Times New Roman" pitchFamily="18" charset="0"/>
                <a:cs typeface="Times New Roman" pitchFamily="18" charset="0"/>
              </a:rPr>
              <a:t>Nom_de_la_classe</a:t>
            </a:r>
            <a:r>
              <a:rPr lang="fr-FR" spc="-1" dirty="0">
                <a:solidFill>
                  <a:srgbClr val="000000"/>
                </a:solidFill>
                <a:uFill>
                  <a:solidFill>
                    <a:srgbClr val="FFFFFF"/>
                  </a:solidFill>
                </a:uFill>
                <a:latin typeface="Times New Roman" pitchFamily="18" charset="0"/>
                <a:cs typeface="Times New Roman" pitchFamily="18" charset="0"/>
              </a:rPr>
              <a:t>:</a:t>
            </a:r>
          </a:p>
          <a:p>
            <a:pPr marL="1080" algn="just">
              <a:lnSpc>
                <a:spcPct val="150000"/>
              </a:lnSpc>
            </a:pPr>
            <a:r>
              <a:rPr lang="fr-FR" spc="-1" dirty="0">
                <a:solidFill>
                  <a:srgbClr val="000000"/>
                </a:solidFill>
                <a:uFill>
                  <a:solidFill>
                    <a:srgbClr val="FFFFFF"/>
                  </a:solidFill>
                </a:uFill>
                <a:latin typeface="Times New Roman" pitchFamily="18" charset="0"/>
                <a:cs typeface="Times New Roman" pitchFamily="18" charset="0"/>
              </a:rPr>
              <a:t>	#corps de classe</a:t>
            </a:r>
          </a:p>
          <a:p>
            <a:pPr marL="216000" indent="-214920" algn="just">
              <a:lnSpc>
                <a:spcPct val="150000"/>
              </a:lnSpc>
              <a:buBlip>
                <a:blip r:embed="rId3"/>
              </a:buBlip>
            </a:pPr>
            <a:r>
              <a:rPr lang="fr-FR" spc="-1" dirty="0">
                <a:solidFill>
                  <a:srgbClr val="000000"/>
                </a:solidFill>
                <a:uFill>
                  <a:solidFill>
                    <a:srgbClr val="FFFFFF"/>
                  </a:solidFill>
                </a:uFill>
                <a:latin typeface="Times New Roman" pitchFamily="18" charset="0"/>
                <a:cs typeface="Times New Roman" pitchFamily="18" charset="0"/>
              </a:rPr>
              <a:t>Par convention en Python, le nom identifiant une classe (qu’on appelle aussi son identifiant) débute par une majuscule.</a:t>
            </a:r>
          </a:p>
          <a:p>
            <a:pPr marL="216000" indent="-214920" algn="just">
              <a:lnSpc>
                <a:spcPct val="150000"/>
              </a:lnSpc>
              <a:buBlip>
                <a:blip r:embed="rId3"/>
              </a:buBlip>
            </a:pPr>
            <a:r>
              <a:rPr lang="fr-FR" spc="-1" dirty="0">
                <a:solidFill>
                  <a:srgbClr val="000000"/>
                </a:solidFill>
                <a:uFill>
                  <a:solidFill>
                    <a:srgbClr val="FFFFFF"/>
                  </a:solidFill>
                </a:uFill>
                <a:latin typeface="Times New Roman" pitchFamily="18" charset="0"/>
                <a:cs typeface="Times New Roman" pitchFamily="18" charset="0"/>
              </a:rPr>
              <a:t>Les membres (Les champs et/ou les méthodes) sont définis à l'intérieur du bloc.</a:t>
            </a:r>
          </a:p>
          <a:p>
            <a:br>
              <a:rPr lang="fr-FR" dirty="0"/>
            </a:b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p:txBody>
      </p:sp>
    </p:spTree>
    <p:extLst>
      <p:ext uri="{BB962C8B-B14F-4D97-AF65-F5344CB8AC3E}">
        <p14:creationId xmlns:p14="http://schemas.microsoft.com/office/powerpoint/2010/main" val="180189196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79640" y="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fr-FR" sz="4400" spc="-1" dirty="0">
                <a:solidFill>
                  <a:srgbClr val="0070C0"/>
                </a:solidFill>
                <a:uFill>
                  <a:solidFill>
                    <a:srgbClr val="FFFFFF"/>
                  </a:solidFill>
                </a:uFill>
                <a:latin typeface="Calibri"/>
              </a:rPr>
              <a:t>Déclarer une classe</a:t>
            </a:r>
          </a:p>
        </p:txBody>
      </p:sp>
      <p:sp>
        <p:nvSpPr>
          <p:cNvPr id="89" name="Line 2"/>
          <p:cNvSpPr/>
          <p:nvPr/>
        </p:nvSpPr>
        <p:spPr>
          <a:xfrm>
            <a:off x="0" y="1268640"/>
            <a:ext cx="2411640" cy="360"/>
          </a:xfrm>
          <a:prstGeom prst="line">
            <a:avLst/>
          </a:prstGeom>
          <a:ln>
            <a:solidFill>
              <a:srgbClr val="00B050"/>
            </a:solidFill>
            <a:round/>
          </a:ln>
        </p:spPr>
        <p:style>
          <a:lnRef idx="3">
            <a:schemeClr val="dk1"/>
          </a:lnRef>
          <a:fillRef idx="0">
            <a:schemeClr val="dk1"/>
          </a:fillRef>
          <a:effectRef idx="2">
            <a:schemeClr val="dk1"/>
          </a:effectRef>
          <a:fontRef idx="minor"/>
        </p:style>
      </p:sp>
      <p:sp>
        <p:nvSpPr>
          <p:cNvPr id="90" name="Line 3"/>
          <p:cNvSpPr/>
          <p:nvPr/>
        </p:nvSpPr>
        <p:spPr>
          <a:xfrm>
            <a:off x="2915640" y="1268640"/>
            <a:ext cx="2880360" cy="360"/>
          </a:xfrm>
          <a:prstGeom prst="line">
            <a:avLst/>
          </a:prstGeom>
          <a:ln>
            <a:solidFill>
              <a:schemeClr val="bg1">
                <a:lumMod val="65000"/>
              </a:schemeClr>
            </a:solidFill>
            <a:round/>
          </a:ln>
        </p:spPr>
        <p:style>
          <a:lnRef idx="3">
            <a:schemeClr val="dk1"/>
          </a:lnRef>
          <a:fillRef idx="0">
            <a:schemeClr val="dk1"/>
          </a:fillRef>
          <a:effectRef idx="2">
            <a:schemeClr val="dk1"/>
          </a:effectRef>
          <a:fontRef idx="minor"/>
        </p:style>
      </p:sp>
      <p:sp>
        <p:nvSpPr>
          <p:cNvPr id="91" name="Line 4"/>
          <p:cNvSpPr/>
          <p:nvPr/>
        </p:nvSpPr>
        <p:spPr>
          <a:xfrm>
            <a:off x="6732000" y="1268640"/>
            <a:ext cx="2412000" cy="360"/>
          </a:xfrm>
          <a:prstGeom prst="line">
            <a:avLst/>
          </a:prstGeom>
          <a:ln>
            <a:solidFill>
              <a:schemeClr val="tx2">
                <a:lumMod val="60000"/>
                <a:lumOff val="40000"/>
              </a:schemeClr>
            </a:solidFill>
            <a:round/>
          </a:ln>
        </p:spPr>
        <p:style>
          <a:lnRef idx="3">
            <a:schemeClr val="dk1"/>
          </a:lnRef>
          <a:fillRef idx="0">
            <a:schemeClr val="dk1"/>
          </a:fillRef>
          <a:effectRef idx="2">
            <a:schemeClr val="dk1"/>
          </a:effectRef>
          <a:fontRef idx="minor"/>
        </p:style>
      </p:sp>
      <p:sp>
        <p:nvSpPr>
          <p:cNvPr id="92" name="CustomShape 5"/>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sp>
      <p:sp>
        <p:nvSpPr>
          <p:cNvPr id="93" name="CustomShape 6"/>
          <p:cNvSpPr/>
          <p:nvPr/>
        </p:nvSpPr>
        <p:spPr>
          <a:xfrm>
            <a:off x="323528" y="1255387"/>
            <a:ext cx="8205840" cy="38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80" algn="just"/>
            <a:endParaRPr lang="fr-FR" spc="-1" dirty="0">
              <a:solidFill>
                <a:srgbClr val="000000"/>
              </a:solidFill>
              <a:uFill>
                <a:solidFill>
                  <a:srgbClr val="FFFFFF"/>
                </a:solidFill>
              </a:uFill>
              <a:latin typeface="Times New Roman" pitchFamily="18" charset="0"/>
              <a:cs typeface="Times New Roman" pitchFamily="18" charset="0"/>
            </a:endParaRPr>
          </a:p>
          <a:p>
            <a:pPr marL="1080" algn="just"/>
            <a:r>
              <a:rPr lang="fr-FR" b="1" spc="-1" dirty="0">
                <a:solidFill>
                  <a:srgbClr val="00B050"/>
                </a:solidFill>
                <a:uFill>
                  <a:solidFill>
                    <a:srgbClr val="FFFFFF"/>
                  </a:solidFill>
                </a:uFill>
                <a:latin typeface="Times New Roman" pitchFamily="18" charset="0"/>
                <a:cs typeface="Times New Roman" pitchFamily="18" charset="0"/>
              </a:rPr>
              <a:t>2. Instanciation des objets</a:t>
            </a: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3"/>
              </a:buBlip>
            </a:pPr>
            <a:r>
              <a:rPr lang="fr-FR" spc="-1" dirty="0">
                <a:solidFill>
                  <a:srgbClr val="000000"/>
                </a:solidFill>
                <a:uFill>
                  <a:solidFill>
                    <a:srgbClr val="FFFFFF"/>
                  </a:solidFill>
                </a:uFill>
                <a:latin typeface="Times New Roman" pitchFamily="18" charset="0"/>
                <a:cs typeface="Times New Roman" pitchFamily="18" charset="0"/>
              </a:rPr>
              <a:t>Instanciation = création d’un objet à partir d’une classe</a:t>
            </a:r>
          </a:p>
          <a:p>
            <a:pPr marL="216000" indent="-214920" algn="just">
              <a:lnSpc>
                <a:spcPct val="150000"/>
              </a:lnSpc>
              <a:buBlip>
                <a:blip r:embed="rId3"/>
              </a:buBlip>
            </a:pPr>
            <a:r>
              <a:rPr lang="fr-FR" spc="-1" dirty="0">
                <a:solidFill>
                  <a:srgbClr val="000000"/>
                </a:solidFill>
                <a:uFill>
                  <a:solidFill>
                    <a:srgbClr val="FFFFFF"/>
                  </a:solidFill>
                </a:uFill>
                <a:latin typeface="Times New Roman" pitchFamily="18" charset="0"/>
                <a:cs typeface="Times New Roman" pitchFamily="18" charset="0"/>
              </a:rPr>
              <a:t>Objet = instance de classe.</a:t>
            </a:r>
          </a:p>
          <a:p>
            <a:pPr marL="216000" indent="-214920" algn="just">
              <a:lnSpc>
                <a:spcPct val="150000"/>
              </a:lnSpc>
              <a:buBlip>
                <a:blip r:embed="rId3"/>
              </a:buBlip>
            </a:pPr>
            <a:r>
              <a:rPr lang="fr-FR" spc="-1" dirty="0">
                <a:solidFill>
                  <a:srgbClr val="000000"/>
                </a:solidFill>
                <a:uFill>
                  <a:solidFill>
                    <a:srgbClr val="FFFFFF"/>
                  </a:solidFill>
                </a:uFill>
                <a:latin typeface="Times New Roman" pitchFamily="18" charset="0"/>
                <a:cs typeface="Times New Roman" pitchFamily="18" charset="0"/>
              </a:rPr>
              <a:t>Autrement dit, un objet est une variable conforme à un type, qui est une classe. Les opérations de l’objet utilisent les valeurs des attributs de l’objet. En outre, un objet possède une identité qui permet de le distinguer des autres objets.</a:t>
            </a:r>
          </a:p>
          <a:p>
            <a:pPr marL="216000" indent="-214920" algn="just">
              <a:lnSpc>
                <a:spcPct val="150000"/>
              </a:lnSpc>
              <a:buBlip>
                <a:blip r:embed="rId3"/>
              </a:buBlip>
            </a:pPr>
            <a:r>
              <a:rPr lang="fr-FR" spc="-1" dirty="0">
                <a:solidFill>
                  <a:srgbClr val="000000"/>
                </a:solidFill>
                <a:uFill>
                  <a:solidFill>
                    <a:srgbClr val="FFFFFF"/>
                  </a:solidFill>
                </a:uFill>
                <a:latin typeface="Times New Roman" pitchFamily="18" charset="0"/>
                <a:cs typeface="Times New Roman" pitchFamily="18" charset="0"/>
              </a:rPr>
              <a:t>Par exemple pour créer un objet de type </a:t>
            </a:r>
            <a:r>
              <a:rPr lang="fr-FR" spc="-1" dirty="0" err="1">
                <a:solidFill>
                  <a:srgbClr val="000000"/>
                </a:solidFill>
                <a:uFill>
                  <a:solidFill>
                    <a:srgbClr val="FFFFFF"/>
                  </a:solidFill>
                </a:uFill>
                <a:latin typeface="Times New Roman" pitchFamily="18" charset="0"/>
                <a:cs typeface="Times New Roman" pitchFamily="18" charset="0"/>
              </a:rPr>
              <a:t>MaClasse</a:t>
            </a:r>
            <a:r>
              <a:rPr lang="fr-FR" spc="-1" dirty="0">
                <a:solidFill>
                  <a:srgbClr val="000000"/>
                </a:solidFill>
                <a:uFill>
                  <a:solidFill>
                    <a:srgbClr val="FFFFFF"/>
                  </a:solidFill>
                </a:uFill>
                <a:latin typeface="Times New Roman" pitchFamily="18" charset="0"/>
                <a:cs typeface="Times New Roman" pitchFamily="18" charset="0"/>
              </a:rPr>
              <a:t>, on écrit :</a:t>
            </a:r>
          </a:p>
          <a:p>
            <a:pPr marL="1080" algn="ctr">
              <a:lnSpc>
                <a:spcPct val="150000"/>
              </a:lnSpc>
            </a:pPr>
            <a:r>
              <a:rPr lang="fr-FR" spc="-1" dirty="0" err="1">
                <a:solidFill>
                  <a:srgbClr val="000000"/>
                </a:solidFill>
                <a:uFill>
                  <a:solidFill>
                    <a:srgbClr val="FFFFFF"/>
                  </a:solidFill>
                </a:uFill>
                <a:latin typeface="Times New Roman" pitchFamily="18" charset="0"/>
                <a:cs typeface="Times New Roman" pitchFamily="18" charset="0"/>
              </a:rPr>
              <a:t>Mon_objet</a:t>
            </a:r>
            <a:r>
              <a:rPr lang="fr-FR" spc="-1" dirty="0">
                <a:solidFill>
                  <a:srgbClr val="000000"/>
                </a:solidFill>
                <a:uFill>
                  <a:solidFill>
                    <a:srgbClr val="FFFFFF"/>
                  </a:solidFill>
                </a:uFill>
                <a:latin typeface="Times New Roman" pitchFamily="18" charset="0"/>
                <a:cs typeface="Times New Roman" pitchFamily="18" charset="0"/>
              </a:rPr>
              <a:t>= </a:t>
            </a:r>
            <a:r>
              <a:rPr lang="fr-FR" spc="-1" dirty="0" err="1">
                <a:solidFill>
                  <a:srgbClr val="000000"/>
                </a:solidFill>
                <a:uFill>
                  <a:solidFill>
                    <a:srgbClr val="FFFFFF"/>
                  </a:solidFill>
                </a:uFill>
                <a:latin typeface="Times New Roman" pitchFamily="18" charset="0"/>
                <a:cs typeface="Times New Roman" pitchFamily="18" charset="0"/>
              </a:rPr>
              <a:t>MaClasse</a:t>
            </a:r>
            <a:r>
              <a:rPr lang="fr-FR" spc="-1" dirty="0">
                <a:solidFill>
                  <a:srgbClr val="000000"/>
                </a:solidFill>
                <a:uFill>
                  <a:solidFill>
                    <a:srgbClr val="FFFFFF"/>
                  </a:solidFill>
                </a:uFill>
                <a:latin typeface="Times New Roman" pitchFamily="18" charset="0"/>
                <a:cs typeface="Times New Roman" pitchFamily="18" charset="0"/>
              </a:rPr>
              <a:t>();</a:t>
            </a:r>
          </a:p>
          <a:p>
            <a:pPr marL="1080" algn="just"/>
            <a:r>
              <a:rPr lang="fr-FR" b="1" i="1" spc="-1" dirty="0">
                <a:solidFill>
                  <a:srgbClr val="000000"/>
                </a:solidFill>
                <a:uFill>
                  <a:solidFill>
                    <a:srgbClr val="FFFFFF"/>
                  </a:solidFill>
                </a:uFill>
                <a:latin typeface="Times New Roman" pitchFamily="18" charset="0"/>
                <a:cs typeface="Times New Roman" pitchFamily="18" charset="0"/>
              </a:rPr>
              <a:t>#La variable </a:t>
            </a:r>
            <a:r>
              <a:rPr lang="fr-FR" b="1" i="1" spc="-1" dirty="0" err="1">
                <a:solidFill>
                  <a:srgbClr val="000000"/>
                </a:solidFill>
                <a:uFill>
                  <a:solidFill>
                    <a:srgbClr val="FFFFFF"/>
                  </a:solidFill>
                </a:uFill>
                <a:latin typeface="Times New Roman" pitchFamily="18" charset="0"/>
                <a:cs typeface="Times New Roman" pitchFamily="18" charset="0"/>
              </a:rPr>
              <a:t>mon_objet</a:t>
            </a:r>
            <a:r>
              <a:rPr lang="fr-FR" b="1" i="1" spc="-1" dirty="0">
                <a:solidFill>
                  <a:srgbClr val="000000"/>
                </a:solidFill>
                <a:uFill>
                  <a:solidFill>
                    <a:srgbClr val="FFFFFF"/>
                  </a:solidFill>
                </a:uFill>
                <a:latin typeface="Times New Roman" pitchFamily="18" charset="0"/>
                <a:cs typeface="Times New Roman" pitchFamily="18" charset="0"/>
              </a:rPr>
              <a:t> référence l’objet crée. On dit que l’objet est une instance de </a:t>
            </a:r>
            <a:r>
              <a:rPr lang="fr-FR" b="1" i="1" spc="-1" dirty="0" err="1">
                <a:solidFill>
                  <a:srgbClr val="000000"/>
                </a:solidFill>
                <a:uFill>
                  <a:solidFill>
                    <a:srgbClr val="FFFFFF"/>
                  </a:solidFill>
                </a:uFill>
                <a:latin typeface="Times New Roman" pitchFamily="18" charset="0"/>
                <a:cs typeface="Times New Roman" pitchFamily="18" charset="0"/>
              </a:rPr>
              <a:t>MaClasse</a:t>
            </a:r>
            <a:r>
              <a:rPr lang="fr-FR" b="1" i="1" spc="-1" dirty="0">
                <a:solidFill>
                  <a:srgbClr val="000000"/>
                </a:solidFill>
                <a:uFill>
                  <a:solidFill>
                    <a:srgbClr val="FFFFFF"/>
                  </a:solidFill>
                </a:uFill>
                <a:latin typeface="Times New Roman" pitchFamily="18" charset="0"/>
                <a:cs typeface="Times New Roman" pitchFamily="18" charset="0"/>
              </a:rPr>
              <a:t>. Une classe définit un nouveau type dans le langage. La POO est d’abord un modèle de programmation qui permet d’ajouter dans le langage des nouveaux types d’objet.</a:t>
            </a:r>
          </a:p>
          <a:p>
            <a:pPr marL="1080">
              <a:lnSpc>
                <a:spcPct val="150000"/>
              </a:lnSpc>
            </a:pPr>
            <a:endParaRPr lang="fr-FR" b="1" spc="-1" dirty="0">
              <a:solidFill>
                <a:srgbClr val="000000"/>
              </a:solidFill>
              <a:uFill>
                <a:solidFill>
                  <a:srgbClr val="FFFFFF"/>
                </a:solidFill>
              </a:uFill>
              <a:latin typeface="Times New Roman" pitchFamily="18" charset="0"/>
              <a:cs typeface="Times New Roman" pitchFamily="18" charset="0"/>
            </a:endParaRPr>
          </a:p>
          <a:p>
            <a:pPr marL="1080">
              <a:lnSpc>
                <a:spcPct val="150000"/>
              </a:lnSpc>
            </a:pP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p:txBody>
      </p:sp>
    </p:spTree>
    <p:extLst>
      <p:ext uri="{BB962C8B-B14F-4D97-AF65-F5344CB8AC3E}">
        <p14:creationId xmlns:p14="http://schemas.microsoft.com/office/powerpoint/2010/main" val="98707534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79640" y="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fr-FR" sz="4400" spc="-1" dirty="0">
                <a:solidFill>
                  <a:srgbClr val="0070C0"/>
                </a:solidFill>
                <a:uFill>
                  <a:solidFill>
                    <a:srgbClr val="FFFFFF"/>
                  </a:solidFill>
                </a:uFill>
                <a:latin typeface="Calibri"/>
              </a:rPr>
              <a:t>Déclarer une classe</a:t>
            </a:r>
          </a:p>
        </p:txBody>
      </p:sp>
      <p:sp>
        <p:nvSpPr>
          <p:cNvPr id="89" name="Line 2"/>
          <p:cNvSpPr/>
          <p:nvPr/>
        </p:nvSpPr>
        <p:spPr>
          <a:xfrm>
            <a:off x="0" y="1268640"/>
            <a:ext cx="2411640" cy="360"/>
          </a:xfrm>
          <a:prstGeom prst="line">
            <a:avLst/>
          </a:prstGeom>
          <a:ln>
            <a:solidFill>
              <a:srgbClr val="00B050"/>
            </a:solidFill>
            <a:round/>
          </a:ln>
        </p:spPr>
        <p:style>
          <a:lnRef idx="3">
            <a:schemeClr val="dk1"/>
          </a:lnRef>
          <a:fillRef idx="0">
            <a:schemeClr val="dk1"/>
          </a:fillRef>
          <a:effectRef idx="2">
            <a:schemeClr val="dk1"/>
          </a:effectRef>
          <a:fontRef idx="minor"/>
        </p:style>
      </p:sp>
      <p:sp>
        <p:nvSpPr>
          <p:cNvPr id="90" name="Line 3"/>
          <p:cNvSpPr/>
          <p:nvPr/>
        </p:nvSpPr>
        <p:spPr>
          <a:xfrm>
            <a:off x="2915640" y="1268640"/>
            <a:ext cx="2880360" cy="360"/>
          </a:xfrm>
          <a:prstGeom prst="line">
            <a:avLst/>
          </a:prstGeom>
          <a:ln>
            <a:solidFill>
              <a:schemeClr val="bg1">
                <a:lumMod val="65000"/>
              </a:schemeClr>
            </a:solidFill>
            <a:round/>
          </a:ln>
        </p:spPr>
        <p:style>
          <a:lnRef idx="3">
            <a:schemeClr val="dk1"/>
          </a:lnRef>
          <a:fillRef idx="0">
            <a:schemeClr val="dk1"/>
          </a:fillRef>
          <a:effectRef idx="2">
            <a:schemeClr val="dk1"/>
          </a:effectRef>
          <a:fontRef idx="minor"/>
        </p:style>
      </p:sp>
      <p:sp>
        <p:nvSpPr>
          <p:cNvPr id="91" name="Line 4"/>
          <p:cNvSpPr/>
          <p:nvPr/>
        </p:nvSpPr>
        <p:spPr>
          <a:xfrm>
            <a:off x="6732000" y="1268640"/>
            <a:ext cx="2412000" cy="360"/>
          </a:xfrm>
          <a:prstGeom prst="line">
            <a:avLst/>
          </a:prstGeom>
          <a:ln>
            <a:solidFill>
              <a:schemeClr val="tx2">
                <a:lumMod val="60000"/>
                <a:lumOff val="40000"/>
              </a:schemeClr>
            </a:solidFill>
            <a:round/>
          </a:ln>
        </p:spPr>
        <p:style>
          <a:lnRef idx="3">
            <a:schemeClr val="dk1"/>
          </a:lnRef>
          <a:fillRef idx="0">
            <a:schemeClr val="dk1"/>
          </a:fillRef>
          <a:effectRef idx="2">
            <a:schemeClr val="dk1"/>
          </a:effectRef>
          <a:fontRef idx="minor"/>
        </p:style>
      </p:sp>
      <p:sp>
        <p:nvSpPr>
          <p:cNvPr id="92" name="CustomShape 5"/>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sp>
      <p:sp>
        <p:nvSpPr>
          <p:cNvPr id="93" name="CustomShape 6"/>
          <p:cNvSpPr/>
          <p:nvPr/>
        </p:nvSpPr>
        <p:spPr>
          <a:xfrm>
            <a:off x="323528" y="1255387"/>
            <a:ext cx="8205840" cy="38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80" algn="just"/>
            <a:r>
              <a:rPr lang="fr-FR" b="1" spc="-1" dirty="0">
                <a:solidFill>
                  <a:srgbClr val="00B050"/>
                </a:solidFill>
                <a:uFill>
                  <a:solidFill>
                    <a:srgbClr val="FFFFFF"/>
                  </a:solidFill>
                </a:uFill>
                <a:latin typeface="Times New Roman" pitchFamily="18" charset="0"/>
                <a:cs typeface="Times New Roman" pitchFamily="18" charset="0"/>
              </a:rPr>
              <a:t>3. Tester le type d’un objet</a:t>
            </a: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3"/>
              </a:buBlip>
            </a:pPr>
            <a:r>
              <a:rPr lang="fr-FR" spc="-1" dirty="0">
                <a:solidFill>
                  <a:srgbClr val="000000"/>
                </a:solidFill>
                <a:uFill>
                  <a:solidFill>
                    <a:srgbClr val="FFFFFF"/>
                  </a:solidFill>
                </a:uFill>
                <a:latin typeface="Times New Roman" pitchFamily="18" charset="0"/>
                <a:cs typeface="Times New Roman" pitchFamily="18" charset="0"/>
              </a:rPr>
              <a:t>En Python, il existe deux fonctions standards intéressantes pour connaître et tester le type d’un objet :</a:t>
            </a:r>
          </a:p>
          <a:p>
            <a:pPr marL="625475" indent="-285750" algn="just">
              <a:lnSpc>
                <a:spcPct val="150000"/>
              </a:lnSpc>
              <a:buBlip>
                <a:blip r:embed="rId4"/>
              </a:buBlip>
            </a:pPr>
            <a:r>
              <a:rPr lang="fr-FR" b="1" spc="-1" dirty="0">
                <a:solidFill>
                  <a:srgbClr val="000000"/>
                </a:solidFill>
                <a:uFill>
                  <a:solidFill>
                    <a:srgbClr val="FFFFFF"/>
                  </a:solidFill>
                </a:uFill>
                <a:latin typeface="Times New Roman" pitchFamily="18" charset="0"/>
                <a:cs typeface="Times New Roman" pitchFamily="18" charset="0"/>
              </a:rPr>
              <a:t>type(o): </a:t>
            </a:r>
            <a:r>
              <a:rPr lang="fr-FR" spc="-1" dirty="0">
                <a:solidFill>
                  <a:srgbClr val="000000"/>
                </a:solidFill>
                <a:uFill>
                  <a:solidFill>
                    <a:srgbClr val="FFFFFF"/>
                  </a:solidFill>
                </a:uFill>
                <a:latin typeface="Times New Roman" pitchFamily="18" charset="0"/>
                <a:cs typeface="Times New Roman" pitchFamily="18" charset="0"/>
              </a:rPr>
              <a:t>Retourne le type de l’objet passé en paramètre.</a:t>
            </a:r>
          </a:p>
          <a:p>
            <a:pPr marL="339725" algn="just">
              <a:lnSpc>
                <a:spcPct val="150000"/>
              </a:lnSpc>
            </a:pPr>
            <a:r>
              <a:rPr lang="fr-FR" spc="-1" dirty="0">
                <a:solidFill>
                  <a:srgbClr val="000000"/>
                </a:solidFill>
                <a:uFill>
                  <a:solidFill>
                    <a:srgbClr val="FFFFFF"/>
                  </a:solidFill>
                </a:uFill>
                <a:latin typeface="Times New Roman" pitchFamily="18" charset="0"/>
                <a:cs typeface="Times New Roman" pitchFamily="18" charset="0"/>
              </a:rPr>
              <a:t>Exemple: type(</a:t>
            </a:r>
            <a:r>
              <a:rPr lang="fr-FR" spc="-1" dirty="0" err="1">
                <a:solidFill>
                  <a:srgbClr val="000000"/>
                </a:solidFill>
                <a:uFill>
                  <a:solidFill>
                    <a:srgbClr val="FFFFFF"/>
                  </a:solidFill>
                </a:uFill>
                <a:latin typeface="Times New Roman" pitchFamily="18" charset="0"/>
                <a:cs typeface="Times New Roman" pitchFamily="18" charset="0"/>
              </a:rPr>
              <a:t>mon_objet</a:t>
            </a:r>
            <a:r>
              <a:rPr lang="fr-FR" spc="-1" dirty="0">
                <a:solidFill>
                  <a:srgbClr val="000000"/>
                </a:solidFill>
                <a:uFill>
                  <a:solidFill>
                    <a:srgbClr val="FFFFFF"/>
                  </a:solidFill>
                </a:uFill>
                <a:latin typeface="Times New Roman" pitchFamily="18" charset="0"/>
                <a:cs typeface="Times New Roman" pitchFamily="18" charset="0"/>
              </a:rPr>
              <a:t>) </a:t>
            </a:r>
            <a:r>
              <a:rPr lang="fr-FR" spc="-1" dirty="0">
                <a:solidFill>
                  <a:srgbClr val="000000"/>
                </a:solidFill>
                <a:uFill>
                  <a:solidFill>
                    <a:srgbClr val="FFFFFF"/>
                  </a:solidFill>
                </a:uFill>
                <a:latin typeface="Times New Roman" pitchFamily="18" charset="0"/>
                <a:cs typeface="Times New Roman" pitchFamily="18" charset="0"/>
                <a:sym typeface="Wingdings" pitchFamily="2" charset="2"/>
              </a:rPr>
              <a:t> </a:t>
            </a:r>
            <a:r>
              <a:rPr lang="fr-FR" spc="-1" dirty="0">
                <a:solidFill>
                  <a:srgbClr val="000000"/>
                </a:solidFill>
                <a:uFill>
                  <a:solidFill>
                    <a:srgbClr val="FFFFFF"/>
                  </a:solidFill>
                </a:uFill>
                <a:latin typeface="Times New Roman" pitchFamily="18" charset="0"/>
                <a:cs typeface="Times New Roman" pitchFamily="18" charset="0"/>
              </a:rPr>
              <a:t>&lt;class '__main__.</a:t>
            </a:r>
            <a:r>
              <a:rPr lang="fr-FR" spc="-1" dirty="0" err="1">
                <a:solidFill>
                  <a:srgbClr val="000000"/>
                </a:solidFill>
                <a:uFill>
                  <a:solidFill>
                    <a:srgbClr val="FFFFFF"/>
                  </a:solidFill>
                </a:uFill>
                <a:latin typeface="Times New Roman" pitchFamily="18" charset="0"/>
                <a:cs typeface="Times New Roman" pitchFamily="18" charset="0"/>
              </a:rPr>
              <a:t>MaClasse</a:t>
            </a:r>
            <a:r>
              <a:rPr lang="fr-FR" spc="-1" dirty="0">
                <a:solidFill>
                  <a:srgbClr val="000000"/>
                </a:solidFill>
                <a:uFill>
                  <a:solidFill>
                    <a:srgbClr val="FFFFFF"/>
                  </a:solidFill>
                </a:uFill>
                <a:latin typeface="Times New Roman" pitchFamily="18" charset="0"/>
                <a:cs typeface="Times New Roman" pitchFamily="18" charset="0"/>
              </a:rPr>
              <a:t>'&gt;</a:t>
            </a:r>
          </a:p>
          <a:p>
            <a:pPr marL="625475" indent="-285750" algn="just">
              <a:lnSpc>
                <a:spcPct val="150000"/>
              </a:lnSpc>
              <a:buBlip>
                <a:blip r:embed="rId4"/>
              </a:buBlip>
            </a:pPr>
            <a:r>
              <a:rPr lang="fr-FR" b="1" spc="-1" dirty="0" err="1">
                <a:solidFill>
                  <a:srgbClr val="000000"/>
                </a:solidFill>
                <a:uFill>
                  <a:solidFill>
                    <a:srgbClr val="FFFFFF"/>
                  </a:solidFill>
                </a:uFill>
                <a:latin typeface="Times New Roman" pitchFamily="18" charset="0"/>
                <a:cs typeface="Times New Roman" pitchFamily="18" charset="0"/>
              </a:rPr>
              <a:t>isinstance</a:t>
            </a:r>
            <a:r>
              <a:rPr lang="fr-FR" b="1" spc="-1" dirty="0">
                <a:solidFill>
                  <a:srgbClr val="000000"/>
                </a:solidFill>
                <a:uFill>
                  <a:solidFill>
                    <a:srgbClr val="FFFFFF"/>
                  </a:solidFill>
                </a:uFill>
                <a:latin typeface="Times New Roman" pitchFamily="18" charset="0"/>
                <a:cs typeface="Times New Roman" pitchFamily="18" charset="0"/>
              </a:rPr>
              <a:t>(o, </a:t>
            </a:r>
            <a:r>
              <a:rPr lang="fr-FR" b="1" spc="-1" dirty="0" err="1">
                <a:solidFill>
                  <a:srgbClr val="000000"/>
                </a:solidFill>
                <a:uFill>
                  <a:solidFill>
                    <a:srgbClr val="FFFFFF"/>
                  </a:solidFill>
                </a:uFill>
                <a:latin typeface="Times New Roman" pitchFamily="18" charset="0"/>
                <a:cs typeface="Times New Roman" pitchFamily="18" charset="0"/>
              </a:rPr>
              <a:t>cls</a:t>
            </a:r>
            <a:r>
              <a:rPr lang="fr-FR" b="1" spc="-1" dirty="0">
                <a:solidFill>
                  <a:srgbClr val="000000"/>
                </a:solidFill>
                <a:uFill>
                  <a:solidFill>
                    <a:srgbClr val="FFFFFF"/>
                  </a:solidFill>
                </a:uFill>
                <a:latin typeface="Times New Roman" pitchFamily="18" charset="0"/>
                <a:cs typeface="Times New Roman" pitchFamily="18" charset="0"/>
              </a:rPr>
              <a:t>): </a:t>
            </a:r>
            <a:r>
              <a:rPr lang="fr-FR" spc="-1" dirty="0">
                <a:solidFill>
                  <a:srgbClr val="000000"/>
                </a:solidFill>
                <a:uFill>
                  <a:solidFill>
                    <a:srgbClr val="FFFFFF"/>
                  </a:solidFill>
                </a:uFill>
                <a:latin typeface="Times New Roman" pitchFamily="18" charset="0"/>
                <a:cs typeface="Times New Roman" pitchFamily="18" charset="0"/>
              </a:rPr>
              <a:t>Retourne </a:t>
            </a:r>
            <a:r>
              <a:rPr lang="fr-FR" spc="-1" dirty="0" err="1">
                <a:solidFill>
                  <a:srgbClr val="000000"/>
                </a:solidFill>
                <a:uFill>
                  <a:solidFill>
                    <a:srgbClr val="FFFFFF"/>
                  </a:solidFill>
                </a:uFill>
                <a:latin typeface="Times New Roman" pitchFamily="18" charset="0"/>
                <a:cs typeface="Times New Roman" pitchFamily="18" charset="0"/>
              </a:rPr>
              <a:t>True</a:t>
            </a:r>
            <a:r>
              <a:rPr lang="fr-FR" spc="-1" dirty="0">
                <a:solidFill>
                  <a:srgbClr val="000000"/>
                </a:solidFill>
                <a:uFill>
                  <a:solidFill>
                    <a:srgbClr val="FFFFFF"/>
                  </a:solidFill>
                </a:uFill>
                <a:latin typeface="Times New Roman" pitchFamily="18" charset="0"/>
                <a:cs typeface="Times New Roman" pitchFamily="18" charset="0"/>
              </a:rPr>
              <a:t> si l’objet passé en premier paramètre est une instance de la classe passée en deuxième paramètre.</a:t>
            </a:r>
          </a:p>
          <a:p>
            <a:pPr marL="339725" algn="just">
              <a:lnSpc>
                <a:spcPct val="150000"/>
              </a:lnSpc>
            </a:pPr>
            <a:r>
              <a:rPr lang="fr-FR" spc="-1" dirty="0">
                <a:solidFill>
                  <a:srgbClr val="000000"/>
                </a:solidFill>
                <a:uFill>
                  <a:solidFill>
                    <a:srgbClr val="FFFFFF"/>
                  </a:solidFill>
                </a:uFill>
                <a:latin typeface="Times New Roman" pitchFamily="18" charset="0"/>
                <a:cs typeface="Times New Roman" pitchFamily="18" charset="0"/>
              </a:rPr>
              <a:t>Exemple: </a:t>
            </a:r>
            <a:r>
              <a:rPr lang="fr-FR" spc="-1" dirty="0" err="1">
                <a:solidFill>
                  <a:srgbClr val="000000"/>
                </a:solidFill>
                <a:uFill>
                  <a:solidFill>
                    <a:srgbClr val="FFFFFF"/>
                  </a:solidFill>
                </a:uFill>
                <a:latin typeface="Times New Roman" pitchFamily="18" charset="0"/>
                <a:cs typeface="Times New Roman" pitchFamily="18" charset="0"/>
              </a:rPr>
              <a:t>isinstance</a:t>
            </a:r>
            <a:r>
              <a:rPr lang="fr-FR" spc="-1" dirty="0">
                <a:solidFill>
                  <a:srgbClr val="000000"/>
                </a:solidFill>
                <a:uFill>
                  <a:solidFill>
                    <a:srgbClr val="FFFFFF"/>
                  </a:solidFill>
                </a:uFill>
                <a:latin typeface="Times New Roman" pitchFamily="18" charset="0"/>
                <a:cs typeface="Times New Roman" pitchFamily="18" charset="0"/>
              </a:rPr>
              <a:t>(</a:t>
            </a:r>
            <a:r>
              <a:rPr lang="fr-FR" spc="-1" dirty="0" err="1">
                <a:solidFill>
                  <a:srgbClr val="000000"/>
                </a:solidFill>
                <a:uFill>
                  <a:solidFill>
                    <a:srgbClr val="FFFFFF"/>
                  </a:solidFill>
                </a:uFill>
                <a:latin typeface="Times New Roman" pitchFamily="18" charset="0"/>
                <a:cs typeface="Times New Roman" pitchFamily="18" charset="0"/>
              </a:rPr>
              <a:t>mon_objet</a:t>
            </a:r>
            <a:r>
              <a:rPr lang="fr-FR" spc="-1" dirty="0">
                <a:solidFill>
                  <a:srgbClr val="000000"/>
                </a:solidFill>
                <a:uFill>
                  <a:solidFill>
                    <a:srgbClr val="FFFFFF"/>
                  </a:solidFill>
                </a:uFill>
                <a:latin typeface="Times New Roman" pitchFamily="18" charset="0"/>
                <a:cs typeface="Times New Roman" pitchFamily="18" charset="0"/>
              </a:rPr>
              <a:t>, </a:t>
            </a:r>
            <a:r>
              <a:rPr lang="fr-FR" spc="-1" dirty="0" err="1">
                <a:solidFill>
                  <a:srgbClr val="000000"/>
                </a:solidFill>
                <a:uFill>
                  <a:solidFill>
                    <a:srgbClr val="FFFFFF"/>
                  </a:solidFill>
                </a:uFill>
                <a:latin typeface="Times New Roman" pitchFamily="18" charset="0"/>
                <a:cs typeface="Times New Roman" pitchFamily="18" charset="0"/>
              </a:rPr>
              <a:t>MaClasse</a:t>
            </a:r>
            <a:r>
              <a:rPr lang="fr-FR" spc="-1" dirty="0">
                <a:solidFill>
                  <a:srgbClr val="000000"/>
                </a:solidFill>
                <a:uFill>
                  <a:solidFill>
                    <a:srgbClr val="FFFFFF"/>
                  </a:solidFill>
                </a:uFill>
                <a:latin typeface="Times New Roman" pitchFamily="18" charset="0"/>
                <a:cs typeface="Times New Roman" pitchFamily="18" charset="0"/>
              </a:rPr>
              <a:t>) </a:t>
            </a:r>
            <a:r>
              <a:rPr lang="fr-FR" spc="-1" dirty="0">
                <a:solidFill>
                  <a:srgbClr val="000000"/>
                </a:solidFill>
                <a:uFill>
                  <a:solidFill>
                    <a:srgbClr val="FFFFFF"/>
                  </a:solidFill>
                </a:uFill>
                <a:latin typeface="Times New Roman" pitchFamily="18" charset="0"/>
                <a:cs typeface="Times New Roman" pitchFamily="18" charset="0"/>
                <a:sym typeface="Wingdings" pitchFamily="2" charset="2"/>
              </a:rPr>
              <a:t></a:t>
            </a:r>
            <a:r>
              <a:rPr lang="fr-FR" spc="-1" dirty="0" err="1">
                <a:solidFill>
                  <a:srgbClr val="000000"/>
                </a:solidFill>
                <a:uFill>
                  <a:solidFill>
                    <a:srgbClr val="FFFFFF"/>
                  </a:solidFill>
                </a:uFill>
                <a:latin typeface="Times New Roman" pitchFamily="18" charset="0"/>
                <a:cs typeface="Times New Roman" pitchFamily="18" charset="0"/>
              </a:rPr>
              <a:t>True</a:t>
            </a:r>
            <a:endParaRPr lang="fr-FR" spc="-1" dirty="0">
              <a:solidFill>
                <a:srgbClr val="000000"/>
              </a:solidFill>
              <a:uFill>
                <a:solidFill>
                  <a:srgbClr val="FFFFFF"/>
                </a:solidFill>
              </a:uFill>
              <a:latin typeface="Times New Roman" pitchFamily="18" charset="0"/>
              <a:cs typeface="Times New Roman" pitchFamily="18" charset="0"/>
            </a:endParaRPr>
          </a:p>
          <a:p>
            <a:pPr marL="1080">
              <a:lnSpc>
                <a:spcPct val="150000"/>
              </a:lnSpc>
            </a:pP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p:txBody>
      </p:sp>
    </p:spTree>
    <p:extLst>
      <p:ext uri="{BB962C8B-B14F-4D97-AF65-F5344CB8AC3E}">
        <p14:creationId xmlns:p14="http://schemas.microsoft.com/office/powerpoint/2010/main" val="41280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79640" y="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fr-FR" sz="4400" spc="-1" dirty="0">
                <a:solidFill>
                  <a:srgbClr val="0070C0"/>
                </a:solidFill>
                <a:uFill>
                  <a:solidFill>
                    <a:srgbClr val="FFFFFF"/>
                  </a:solidFill>
                </a:uFill>
                <a:latin typeface="Calibri"/>
              </a:rPr>
              <a:t>Déclarer une classe</a:t>
            </a:r>
          </a:p>
        </p:txBody>
      </p:sp>
      <p:sp>
        <p:nvSpPr>
          <p:cNvPr id="89" name="Line 2"/>
          <p:cNvSpPr/>
          <p:nvPr/>
        </p:nvSpPr>
        <p:spPr>
          <a:xfrm>
            <a:off x="0" y="1268640"/>
            <a:ext cx="2411640" cy="360"/>
          </a:xfrm>
          <a:prstGeom prst="line">
            <a:avLst/>
          </a:prstGeom>
          <a:ln>
            <a:solidFill>
              <a:srgbClr val="00B050"/>
            </a:solidFill>
            <a:round/>
          </a:ln>
        </p:spPr>
        <p:style>
          <a:lnRef idx="3">
            <a:schemeClr val="dk1"/>
          </a:lnRef>
          <a:fillRef idx="0">
            <a:schemeClr val="dk1"/>
          </a:fillRef>
          <a:effectRef idx="2">
            <a:schemeClr val="dk1"/>
          </a:effectRef>
          <a:fontRef idx="minor"/>
        </p:style>
      </p:sp>
      <p:sp>
        <p:nvSpPr>
          <p:cNvPr id="90" name="Line 3"/>
          <p:cNvSpPr/>
          <p:nvPr/>
        </p:nvSpPr>
        <p:spPr>
          <a:xfrm>
            <a:off x="2915640" y="1268640"/>
            <a:ext cx="2880360" cy="360"/>
          </a:xfrm>
          <a:prstGeom prst="line">
            <a:avLst/>
          </a:prstGeom>
          <a:ln>
            <a:solidFill>
              <a:schemeClr val="bg1">
                <a:lumMod val="65000"/>
              </a:schemeClr>
            </a:solidFill>
            <a:round/>
          </a:ln>
        </p:spPr>
        <p:style>
          <a:lnRef idx="3">
            <a:schemeClr val="dk1"/>
          </a:lnRef>
          <a:fillRef idx="0">
            <a:schemeClr val="dk1"/>
          </a:fillRef>
          <a:effectRef idx="2">
            <a:schemeClr val="dk1"/>
          </a:effectRef>
          <a:fontRef idx="minor"/>
        </p:style>
      </p:sp>
      <p:sp>
        <p:nvSpPr>
          <p:cNvPr id="91" name="Line 4"/>
          <p:cNvSpPr/>
          <p:nvPr/>
        </p:nvSpPr>
        <p:spPr>
          <a:xfrm>
            <a:off x="6732000" y="1268640"/>
            <a:ext cx="2412000" cy="360"/>
          </a:xfrm>
          <a:prstGeom prst="line">
            <a:avLst/>
          </a:prstGeom>
          <a:ln>
            <a:solidFill>
              <a:schemeClr val="tx2">
                <a:lumMod val="60000"/>
                <a:lumOff val="40000"/>
              </a:schemeClr>
            </a:solidFill>
            <a:round/>
          </a:ln>
        </p:spPr>
        <p:style>
          <a:lnRef idx="3">
            <a:schemeClr val="dk1"/>
          </a:lnRef>
          <a:fillRef idx="0">
            <a:schemeClr val="dk1"/>
          </a:fillRef>
          <a:effectRef idx="2">
            <a:schemeClr val="dk1"/>
          </a:effectRef>
          <a:fontRef idx="minor"/>
        </p:style>
      </p:sp>
      <p:sp>
        <p:nvSpPr>
          <p:cNvPr id="92" name="CustomShape 5"/>
          <p:cNvSpPr/>
          <p:nvPr/>
        </p:nvSpPr>
        <p:spPr>
          <a:xfrm>
            <a:off x="6553080" y="6356520"/>
            <a:ext cx="2130480" cy="361800"/>
          </a:xfrm>
          <a:prstGeom prst="rect">
            <a:avLst/>
          </a:prstGeom>
          <a:noFill/>
          <a:ln>
            <a:noFill/>
          </a:ln>
        </p:spPr>
        <p:style>
          <a:lnRef idx="0">
            <a:scrgbClr r="0" g="0" b="0"/>
          </a:lnRef>
          <a:fillRef idx="0">
            <a:scrgbClr r="0" g="0" b="0"/>
          </a:fillRef>
          <a:effectRef idx="0">
            <a:scrgbClr r="0" g="0" b="0"/>
          </a:effectRef>
          <a:fontRef idx="minor"/>
        </p:style>
      </p:sp>
      <p:sp>
        <p:nvSpPr>
          <p:cNvPr id="93" name="CustomShape 6"/>
          <p:cNvSpPr/>
          <p:nvPr/>
        </p:nvSpPr>
        <p:spPr>
          <a:xfrm>
            <a:off x="252900" y="1274305"/>
            <a:ext cx="8205840" cy="38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80" algn="just"/>
            <a:r>
              <a:rPr lang="fr-FR" b="1" spc="-1" dirty="0">
                <a:solidFill>
                  <a:srgbClr val="00B050"/>
                </a:solidFill>
                <a:uFill>
                  <a:solidFill>
                    <a:srgbClr val="FFFFFF"/>
                  </a:solidFill>
                </a:uFill>
                <a:latin typeface="Times New Roman" pitchFamily="18" charset="0"/>
                <a:cs typeface="Times New Roman" pitchFamily="18" charset="0"/>
              </a:rPr>
              <a:t>4. Les champs (les attributs):</a:t>
            </a: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r>
              <a:rPr lang="fr-FR" spc="-1" dirty="0">
                <a:solidFill>
                  <a:srgbClr val="000000"/>
                </a:solidFill>
                <a:uFill>
                  <a:solidFill>
                    <a:srgbClr val="FFFFFF"/>
                  </a:solidFill>
                </a:uFill>
                <a:latin typeface="Times New Roman" pitchFamily="18" charset="0"/>
                <a:cs typeface="Times New Roman" pitchFamily="18" charset="0"/>
              </a:rPr>
              <a:t>Les attributs sont des variables qui sont associées de manière explicite à une classe. Les attributs de la classe se comportent comme des variables globales pour toutes les méthodes de cette classe.</a:t>
            </a:r>
          </a:p>
          <a:p>
            <a:pPr marL="216000" indent="-214920" algn="just">
              <a:buBlip>
                <a:blip r:embed="rId3"/>
              </a:buBlip>
            </a:pPr>
            <a:r>
              <a:rPr lang="fr-FR" spc="-1" dirty="0">
                <a:solidFill>
                  <a:srgbClr val="000000"/>
                </a:solidFill>
                <a:uFill>
                  <a:solidFill>
                    <a:srgbClr val="FFFFFF"/>
                  </a:solidFill>
                </a:uFill>
                <a:latin typeface="Times New Roman" pitchFamily="18" charset="0"/>
                <a:cs typeface="Times New Roman" pitchFamily="18" charset="0"/>
              </a:rPr>
              <a:t>Les attributs représentent l’état interne d’un objet.</a:t>
            </a:r>
          </a:p>
          <a:p>
            <a:pPr marL="216000" indent="-214920" algn="just">
              <a:buBlip>
                <a:blip r:embed="rId3"/>
              </a:buBlip>
            </a:pPr>
            <a:r>
              <a:rPr lang="fr-FR" spc="-1" dirty="0">
                <a:solidFill>
                  <a:srgbClr val="000000"/>
                </a:solidFill>
                <a:uFill>
                  <a:solidFill>
                    <a:srgbClr val="FFFFFF"/>
                  </a:solidFill>
                </a:uFill>
                <a:latin typeface="Times New Roman" pitchFamily="18" charset="0"/>
                <a:cs typeface="Times New Roman" pitchFamily="18" charset="0"/>
              </a:rPr>
              <a:t>Pour définir un attribut au sein d'une classe, il suffit :</a:t>
            </a:r>
          </a:p>
          <a:p>
            <a:pPr marL="533400" indent="-285750" algn="just">
              <a:buBlip>
                <a:blip r:embed="rId4"/>
              </a:buBlip>
            </a:pPr>
            <a:r>
              <a:rPr lang="fr-FR" spc="-1" dirty="0">
                <a:solidFill>
                  <a:srgbClr val="000000"/>
                </a:solidFill>
                <a:uFill>
                  <a:solidFill>
                    <a:srgbClr val="FFFFFF"/>
                  </a:solidFill>
                </a:uFill>
                <a:latin typeface="Times New Roman" pitchFamily="18" charset="0"/>
                <a:cs typeface="Times New Roman" pitchFamily="18" charset="0"/>
              </a:rPr>
              <a:t> d'assigner une valeur à cet attribut dans le corps de la classe :</a:t>
            </a:r>
          </a:p>
          <a:p>
            <a:pPr marL="1080"/>
            <a:r>
              <a:rPr lang="fr-FR" dirty="0">
                <a:solidFill>
                  <a:srgbClr val="0033B3"/>
                </a:solidFill>
              </a:rPr>
              <a:t>class </a:t>
            </a:r>
            <a:r>
              <a:rPr lang="fr-FR" dirty="0">
                <a:solidFill>
                  <a:srgbClr val="000000"/>
                </a:solidFill>
              </a:rPr>
              <a:t>Cercle</a:t>
            </a:r>
            <a:r>
              <a:rPr lang="fr-FR" dirty="0"/>
              <a:t>:</a:t>
            </a:r>
            <a:br>
              <a:rPr lang="fr-FR" dirty="0"/>
            </a:br>
            <a:r>
              <a:rPr lang="fr-FR" dirty="0"/>
              <a:t>    </a:t>
            </a:r>
            <a:r>
              <a:rPr lang="fr-FR" i="1" dirty="0">
                <a:solidFill>
                  <a:srgbClr val="8C8C8C"/>
                </a:solidFill>
              </a:rPr>
              <a:t># Déclaration d'un attribut de classe 'rayon'</a:t>
            </a:r>
            <a:br>
              <a:rPr lang="fr-FR" i="1" dirty="0">
                <a:solidFill>
                  <a:srgbClr val="8C8C8C"/>
                </a:solidFill>
              </a:rPr>
            </a:br>
            <a:r>
              <a:rPr lang="fr-FR" i="1" dirty="0">
                <a:solidFill>
                  <a:srgbClr val="8C8C8C"/>
                </a:solidFill>
              </a:rPr>
              <a:t>    # auquel on assigne la valeur 2.</a:t>
            </a:r>
            <a:br>
              <a:rPr lang="fr-FR" i="1" dirty="0">
                <a:solidFill>
                  <a:srgbClr val="8C8C8C"/>
                </a:solidFill>
              </a:rPr>
            </a:br>
            <a:r>
              <a:rPr lang="fr-FR" i="1" dirty="0">
                <a:solidFill>
                  <a:srgbClr val="8C8C8C"/>
                </a:solidFill>
              </a:rPr>
              <a:t>    </a:t>
            </a:r>
            <a:r>
              <a:rPr lang="fr-FR" dirty="0"/>
              <a:t>rayon=</a:t>
            </a:r>
            <a:r>
              <a:rPr lang="fr-FR" dirty="0">
                <a:solidFill>
                  <a:srgbClr val="1750EB"/>
                </a:solidFill>
              </a:rPr>
              <a:t>2</a:t>
            </a:r>
          </a:p>
          <a:p>
            <a:pPr marL="533400" indent="-285750" algn="just">
              <a:buBlip>
                <a:blip r:embed="rId4"/>
              </a:buBlip>
            </a:pPr>
            <a:r>
              <a:rPr lang="fr-FR" spc="-1" dirty="0">
                <a:solidFill>
                  <a:srgbClr val="000000"/>
                </a:solidFill>
                <a:uFill>
                  <a:solidFill>
                    <a:srgbClr val="FFFFFF"/>
                  </a:solidFill>
                </a:uFill>
                <a:latin typeface="Times New Roman" pitchFamily="18" charset="0"/>
                <a:cs typeface="Times New Roman" pitchFamily="18" charset="0"/>
              </a:rPr>
              <a:t>d'assigner une valeur à cet attribut en dehors de la classe. On parle alors d'attribut dynamique :</a:t>
            </a:r>
          </a:p>
          <a:p>
            <a:pPr marL="247650"/>
            <a:r>
              <a:rPr lang="fr-FR" dirty="0">
                <a:solidFill>
                  <a:srgbClr val="0033B3"/>
                </a:solidFill>
              </a:rPr>
              <a:t>class </a:t>
            </a:r>
            <a:r>
              <a:rPr lang="fr-FR" dirty="0">
                <a:solidFill>
                  <a:srgbClr val="000000"/>
                </a:solidFill>
              </a:rPr>
              <a:t>Cercle</a:t>
            </a:r>
            <a:r>
              <a:rPr lang="fr-FR" dirty="0"/>
              <a:t>:</a:t>
            </a:r>
            <a:br>
              <a:rPr lang="fr-FR" dirty="0"/>
            </a:br>
            <a:r>
              <a:rPr lang="fr-FR" dirty="0"/>
              <a:t>    </a:t>
            </a:r>
            <a:r>
              <a:rPr lang="fr-FR" i="1" dirty="0">
                <a:solidFill>
                  <a:srgbClr val="8C8C8C"/>
                </a:solidFill>
              </a:rPr>
              <a:t># Le corps de la classe est laissé vide.</a:t>
            </a:r>
            <a:br>
              <a:rPr lang="fr-FR" i="1" dirty="0">
                <a:solidFill>
                  <a:srgbClr val="8C8C8C"/>
                </a:solidFill>
              </a:rPr>
            </a:br>
            <a:r>
              <a:rPr lang="fr-FR" i="1" dirty="0">
                <a:solidFill>
                  <a:srgbClr val="8C8C8C"/>
                </a:solidFill>
              </a:rPr>
              <a:t>    </a:t>
            </a:r>
            <a:r>
              <a:rPr lang="fr-FR" dirty="0" err="1">
                <a:solidFill>
                  <a:srgbClr val="0033B3"/>
                </a:solidFill>
              </a:rPr>
              <a:t>pass</a:t>
            </a:r>
            <a:br>
              <a:rPr lang="fr-FR" dirty="0">
                <a:solidFill>
                  <a:srgbClr val="0033B3"/>
                </a:solidFill>
              </a:rPr>
            </a:br>
            <a:r>
              <a:rPr lang="fr-FR" dirty="0">
                <a:solidFill>
                  <a:srgbClr val="0033B3"/>
                </a:solidFill>
              </a:rPr>
              <a:t>    </a:t>
            </a:r>
            <a:r>
              <a:rPr lang="fr-FR" i="1" dirty="0">
                <a:solidFill>
                  <a:srgbClr val="8C8C8C"/>
                </a:solidFill>
              </a:rPr>
              <a:t># Déclaration dynamique d'un attribut de classe 'rayon'</a:t>
            </a:r>
            <a:br>
              <a:rPr lang="fr-FR" i="1" dirty="0">
                <a:solidFill>
                  <a:srgbClr val="8C8C8C"/>
                </a:solidFill>
              </a:rPr>
            </a:br>
            <a:r>
              <a:rPr lang="fr-FR" i="1" dirty="0">
                <a:solidFill>
                  <a:srgbClr val="8C8C8C"/>
                </a:solidFill>
              </a:rPr>
              <a:t>    # auquel on assigne la valeur 2.</a:t>
            </a:r>
            <a:br>
              <a:rPr lang="fr-FR" i="1" dirty="0">
                <a:solidFill>
                  <a:srgbClr val="8C8C8C"/>
                </a:solidFill>
              </a:rPr>
            </a:br>
            <a:r>
              <a:rPr lang="fr-FR" dirty="0" err="1"/>
              <a:t>Cercle.rayon</a:t>
            </a:r>
            <a:r>
              <a:rPr lang="fr-FR" dirty="0"/>
              <a:t> = </a:t>
            </a:r>
            <a:r>
              <a:rPr lang="fr-FR" dirty="0">
                <a:solidFill>
                  <a:srgbClr val="1750EB"/>
                </a:solidFill>
              </a:rPr>
              <a:t>2</a:t>
            </a:r>
            <a:br>
              <a:rPr lang="fr-FR" dirty="0">
                <a:solidFill>
                  <a:srgbClr val="1750EB"/>
                </a:solidFill>
              </a:rPr>
            </a:br>
            <a:r>
              <a:rPr lang="fr-FR" dirty="0" err="1">
                <a:solidFill>
                  <a:srgbClr val="000080"/>
                </a:solidFill>
              </a:rPr>
              <a:t>print</a:t>
            </a:r>
            <a:r>
              <a:rPr lang="fr-FR" dirty="0"/>
              <a:t>(</a:t>
            </a:r>
            <a:r>
              <a:rPr lang="fr-FR" dirty="0" err="1"/>
              <a:t>Cercle.rayon</a:t>
            </a:r>
            <a:r>
              <a:rPr lang="fr-FR" dirty="0"/>
              <a:t>)  </a:t>
            </a:r>
            <a:r>
              <a:rPr lang="fr-FR" i="1" dirty="0">
                <a:solidFill>
                  <a:srgbClr val="8C8C8C"/>
                </a:solidFill>
              </a:rPr>
              <a:t>#&gt;&gt;2</a:t>
            </a:r>
            <a:br>
              <a:rPr lang="fr-FR" i="1" dirty="0">
                <a:solidFill>
                  <a:srgbClr val="8C8C8C"/>
                </a:solidFill>
              </a:rPr>
            </a:b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a:p>
            <a:pPr marL="1080" algn="just"/>
            <a:br>
              <a:rPr lang="fr-FR" spc="-1" dirty="0">
                <a:solidFill>
                  <a:srgbClr val="000000"/>
                </a:solidFill>
                <a:uFill>
                  <a:solidFill>
                    <a:srgbClr val="FFFFFF"/>
                  </a:solidFill>
                </a:uFill>
                <a:latin typeface="Times New Roman" pitchFamily="18" charset="0"/>
                <a:cs typeface="Times New Roman" pitchFamily="18" charset="0"/>
              </a:rPr>
            </a:br>
            <a:endParaRPr lang="fr-FR" spc="-1" dirty="0">
              <a:solidFill>
                <a:srgbClr val="000000"/>
              </a:solidFill>
              <a:uFill>
                <a:solidFill>
                  <a:srgbClr val="FFFFFF"/>
                </a:solidFill>
              </a:uFill>
              <a:latin typeface="Times New Roman" pitchFamily="18" charset="0"/>
              <a:cs typeface="Times New Roman" pitchFamily="18" charset="0"/>
            </a:endParaRPr>
          </a:p>
          <a:p>
            <a:pPr marL="216000" indent="-214920" algn="just">
              <a:lnSpc>
                <a:spcPct val="150000"/>
              </a:lnSpc>
              <a:buBlip>
                <a:blip r:embed="rId3"/>
              </a:buBlip>
            </a:pPr>
            <a:endParaRPr lang="fr-FR" spc="-1" dirty="0">
              <a:solidFill>
                <a:srgbClr val="000000"/>
              </a:solidFill>
              <a:uFill>
                <a:solidFill>
                  <a:srgbClr val="FFFFFF"/>
                </a:solidFill>
              </a:uFill>
              <a:latin typeface="Times New Roman" pitchFamily="18" charset="0"/>
              <a:cs typeface="Times New Roman" pitchFamily="18" charset="0"/>
            </a:endParaRPr>
          </a:p>
        </p:txBody>
      </p:sp>
    </p:spTree>
    <p:extLst>
      <p:ext uri="{BB962C8B-B14F-4D97-AF65-F5344CB8AC3E}">
        <p14:creationId xmlns:p14="http://schemas.microsoft.com/office/powerpoint/2010/main" val="351243191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7B38FB68A1EE40B25951340D2E091D" ma:contentTypeVersion="2" ma:contentTypeDescription="Crée un document." ma:contentTypeScope="" ma:versionID="a0299a0e159fd5942dee97d2e3e1fe4f">
  <xsd:schema xmlns:xsd="http://www.w3.org/2001/XMLSchema" xmlns:xs="http://www.w3.org/2001/XMLSchema" xmlns:p="http://schemas.microsoft.com/office/2006/metadata/properties" xmlns:ns2="5eeb0167-c36a-464e-96cd-8e7df2c5454c" targetNamespace="http://schemas.microsoft.com/office/2006/metadata/properties" ma:root="true" ma:fieldsID="b9829213c48d8496bf012bbcd2da7b1e" ns2:_="">
    <xsd:import namespace="5eeb0167-c36a-464e-96cd-8e7df2c5454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eb0167-c36a-464e-96cd-8e7df2c545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D5CC0D-DEFC-4A66-A649-58162859AF8F}">
  <ds:schemaRefs>
    <ds:schemaRef ds:uri="http://schemas.microsoft.com/sharepoint/v3/contenttype/forms"/>
  </ds:schemaRefs>
</ds:datastoreItem>
</file>

<file path=customXml/itemProps2.xml><?xml version="1.0" encoding="utf-8"?>
<ds:datastoreItem xmlns:ds="http://schemas.openxmlformats.org/officeDocument/2006/customXml" ds:itemID="{87C9D432-73CC-4333-972A-36765F6D71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eb0167-c36a-464e-96cd-8e7df2c545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90DB124-600F-4DCF-BA4F-41F46E850C1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9477</TotalTime>
  <Words>3546</Words>
  <Application>Microsoft Office PowerPoint</Application>
  <PresentationFormat>Affichage à l'écran (4:3)</PresentationFormat>
  <Paragraphs>268</Paragraphs>
  <Slides>30</Slides>
  <Notes>29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30</vt:i4>
      </vt:variant>
    </vt:vector>
  </HeadingPairs>
  <TitlesOfParts>
    <vt:vector size="36" baseType="lpstr">
      <vt:lpstr>Arial</vt:lpstr>
      <vt:lpstr>Calibri</vt:lpstr>
      <vt:lpstr>Symbol</vt:lpstr>
      <vt:lpstr>Times New Roman</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adrz</dc:creator>
  <cp:lastModifiedBy>JOAIRIA LAFHAL</cp:lastModifiedBy>
  <cp:revision>787</cp:revision>
  <dcterms:created xsi:type="dcterms:W3CDTF">2019-09-25T14:53:10Z</dcterms:created>
  <dcterms:modified xsi:type="dcterms:W3CDTF">2022-02-14T17:45:08Z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13</vt:i4>
  </property>
  <property fmtid="{D5CDD505-2E9C-101B-9397-08002B2CF9AE}" pid="8" name="PresentationFormat">
    <vt:lpwstr>Affichage à l'écran (4:3)</vt:lpwstr>
  </property>
  <property fmtid="{D5CDD505-2E9C-101B-9397-08002B2CF9AE}" pid="9" name="ScaleCrop">
    <vt:bool>false</vt:bool>
  </property>
  <property fmtid="{D5CDD505-2E9C-101B-9397-08002B2CF9AE}" pid="10" name="ShareDoc">
    <vt:bool>false</vt:bool>
  </property>
  <property fmtid="{D5CDD505-2E9C-101B-9397-08002B2CF9AE}" pid="11" name="Slides">
    <vt:i4>14</vt:i4>
  </property>
  <property fmtid="{D5CDD505-2E9C-101B-9397-08002B2CF9AE}" pid="12" name="ContentTypeId">
    <vt:lpwstr>0x0101005D7B38FB68A1EE40B25951340D2E091D</vt:lpwstr>
  </property>
</Properties>
</file>