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97" r:id="rId4"/>
    <p:sldId id="282" r:id="rId5"/>
    <p:sldId id="306" r:id="rId6"/>
    <p:sldId id="416" r:id="rId7"/>
    <p:sldId id="320" r:id="rId8"/>
    <p:sldId id="321" r:id="rId9"/>
    <p:sldId id="370" r:id="rId10"/>
    <p:sldId id="371" r:id="rId11"/>
    <p:sldId id="403" r:id="rId12"/>
    <p:sldId id="404" r:id="rId13"/>
    <p:sldId id="409" r:id="rId14"/>
    <p:sldId id="410" r:id="rId15"/>
    <p:sldId id="411" r:id="rId16"/>
    <p:sldId id="372" r:id="rId17"/>
    <p:sldId id="373" r:id="rId18"/>
    <p:sldId id="375" r:id="rId19"/>
    <p:sldId id="307" r:id="rId20"/>
    <p:sldId id="417" r:id="rId21"/>
    <p:sldId id="377" r:id="rId22"/>
    <p:sldId id="378" r:id="rId23"/>
    <p:sldId id="379" r:id="rId24"/>
    <p:sldId id="380" r:id="rId25"/>
    <p:sldId id="405" r:id="rId26"/>
    <p:sldId id="406" r:id="rId27"/>
    <p:sldId id="407" r:id="rId28"/>
    <p:sldId id="408" r:id="rId29"/>
    <p:sldId id="381" r:id="rId30"/>
    <p:sldId id="382" r:id="rId31"/>
    <p:sldId id="384" r:id="rId32"/>
    <p:sldId id="308" r:id="rId33"/>
    <p:sldId id="385" r:id="rId34"/>
    <p:sldId id="386" r:id="rId35"/>
    <p:sldId id="387" r:id="rId36"/>
    <p:sldId id="388" r:id="rId37"/>
    <p:sldId id="389" r:id="rId38"/>
    <p:sldId id="412" r:id="rId39"/>
    <p:sldId id="413" r:id="rId40"/>
    <p:sldId id="414" r:id="rId41"/>
    <p:sldId id="415" r:id="rId42"/>
    <p:sldId id="390" r:id="rId43"/>
    <p:sldId id="391" r:id="rId44"/>
    <p:sldId id="393" r:id="rId45"/>
    <p:sldId id="309" r:id="rId46"/>
    <p:sldId id="418" r:id="rId47"/>
    <p:sldId id="395" r:id="rId48"/>
    <p:sldId id="396" r:id="rId49"/>
    <p:sldId id="397" r:id="rId50"/>
    <p:sldId id="398" r:id="rId51"/>
    <p:sldId id="419" r:id="rId52"/>
    <p:sldId id="420" r:id="rId53"/>
    <p:sldId id="421" r:id="rId54"/>
    <p:sldId id="422" r:id="rId55"/>
    <p:sldId id="399" r:id="rId56"/>
    <p:sldId id="400" r:id="rId57"/>
    <p:sldId id="40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956-4786-47A9-ACA8-B7D9531EB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9B1E-E6B8-4EA2-9466-214D9AC92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B340-189C-4773-B5AE-1220CE68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CD5C-1C7E-41C9-B784-2819850E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D098-1830-44FC-8D4E-7942E63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08C1-DD89-4363-96DE-370C8A30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E25A-C1B6-4DB5-898F-35280B36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B0C0-47FF-407F-A364-6E8CF2CC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3E6A-47B6-424D-B371-4B131DE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C83A-B366-43CA-B0B0-981B9129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E940B-2E8F-4770-B3F1-AEEEC437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17D8F-3F5D-4050-A026-33CB812D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0659-6E4A-4445-8EDC-1B64F46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AF93-483F-4281-A1DC-D5EA5E16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1E1D-2C98-4275-8473-C581044B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E8A-3E97-49A4-8A0A-83102ABF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9542-6489-4F2B-989E-2174AE59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35B5-4C33-4FDA-A91D-D5CA879C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48B50-9A8A-4415-AE04-F5D22453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F723-8B4F-4602-9E6D-5EBA04F8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1CFE-A35C-4A9F-A4AE-95F27D84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E834-00A6-4532-9AE4-45FFB133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6FC1-4B7A-4991-AAB4-18D748A0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1982-253A-440C-92E9-15FF8F22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428FD-54B3-4227-BE5F-EA02AE8D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F74-4A07-40EA-9BD8-7FBF7B71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AB00-195E-4C48-9FC5-FC554858E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16AE-7D00-4EA7-BE42-DA2B1C7E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F2369-C989-4563-8CA3-26DDE45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441B-0558-4C66-A7ED-EFCEA7C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2EEE-BB34-42AE-A157-2DE30E1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D621-945D-48C8-92F3-0AB4120F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43CA-6FFE-4261-9891-F19EDEE4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23F4E-EC47-4236-B4FA-13BD736E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63004-B7B5-4117-AA33-C78CD084E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BD2EC-28D0-49AC-B183-E45DE38F1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72F55-AFAF-42FA-AE68-9580477A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A6833-CBEE-4362-83F5-47FD77E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E754-5FD2-441C-8EB6-B4D83859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2944-C633-4EAE-880C-6E2F25BD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79DB0-C0C9-4F53-A17B-68A8FE23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D161-48E3-4F9A-BF87-92A78EBB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EDD1F-AF1E-4918-8D99-321ADE2F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35604-C6DD-4A15-972A-70F4BABA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EF7C-EC20-4860-BEA8-C1EB7818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E26E-8AE4-461D-B384-9B1FC6D5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F43-18A8-4B84-9B3E-318A924A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3006-B837-48BA-A4D0-D92CE022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CC96-8347-4793-ACBA-46FA1567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69A9-D78A-459A-AED4-A9E5E56D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E95B-BA1B-4A5A-9AEB-AFD86D19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CC41-7F90-44D3-A462-81E63C42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3B2E-1D88-4C9E-8348-459F38AD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29E31-85A3-4642-9429-A146D89E4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23B1-9618-449A-B946-FF460EB0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15FD-6AC2-4271-9E25-110F8CBA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50F9-2628-4E62-BAB8-65D8F108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BA70-5730-494B-BC8C-B379B800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22F76-DCD0-46C5-A635-E3022E30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266B-EFB7-4DE0-868B-9C952CE0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1B7D-33BF-45B8-B302-B7263BEB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E4C5-0FF4-48ED-AD08-F6F015CAEB9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C8C4-87ED-44AB-9715-B2F5F7B1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2135-7C07-4FD8-A40B-AD9C193AB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E6AF-FD67-4693-A06C-CF94F297B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50506F9-32F9-42B5-B9D4-B4C5BB11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752600"/>
            <a:ext cx="6913417" cy="132310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IT4100 – SQA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– Unit testing with Junit</a:t>
            </a:r>
          </a:p>
        </p:txBody>
      </p:sp>
      <p:pic>
        <p:nvPicPr>
          <p:cNvPr id="8" name="Picture Placeholder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5EE79F6-7768-4DB0-ADAF-A50D542BC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59" y="1600200"/>
            <a:ext cx="2991550" cy="3657600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26239E-CF50-4A89-B6FE-8CB217DF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3782292"/>
            <a:ext cx="3116241" cy="1061850"/>
          </a:xfrm>
        </p:spPr>
        <p:txBody>
          <a:bodyPr>
            <a:noAutofit/>
          </a:bodyPr>
          <a:lstStyle/>
          <a:p>
            <a:r>
              <a:rPr lang="en-SG" sz="3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2022-SQA-G40</a:t>
            </a:r>
          </a:p>
          <a:p>
            <a:endParaRPr lang="en-SG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2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17A28-9AE3-4186-A159-976D197E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5062"/>
            <a:ext cx="11083636" cy="6006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27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6438A-E6EC-4778-B473-5744E009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332508"/>
            <a:ext cx="11028219" cy="6317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87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00F22-7A18-4F87-A04A-77FB5DDE0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32509"/>
            <a:ext cx="11152909" cy="6317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50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6ED75-47D5-4D3D-B523-82356608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401782"/>
            <a:ext cx="11222182" cy="6206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00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0A877D-7674-4706-B642-4ADA7E9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401783"/>
            <a:ext cx="10931237" cy="6206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193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CA547-C4E8-410C-AF58-74E278CB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1" y="374073"/>
            <a:ext cx="10813473" cy="6234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77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70" y="0"/>
            <a:ext cx="6113016" cy="8955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in 4.2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10266"/>
              </p:ext>
            </p:extLst>
          </p:nvPr>
        </p:nvGraphicFramePr>
        <p:xfrm>
          <a:off x="368710" y="895507"/>
          <a:ext cx="11547987" cy="565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799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33216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776381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47751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752419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21052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300599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606068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255702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745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89918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Registration(Adding Book)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Calculate No of copies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registration details.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the book count=5 </a:t>
                      </a:r>
                    </a:p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89918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books category.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Books Category=Novel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4685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return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return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return date=2021/12/03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format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199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dirty="0"/>
                        <a:t>Validate author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Authors Names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Authors Name=Peter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1995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Title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Title=Harry Potter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0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4120"/>
              </p:ext>
            </p:extLst>
          </p:nvPr>
        </p:nvGraphicFramePr>
        <p:xfrm>
          <a:off x="570016" y="368134"/>
          <a:ext cx="10937170" cy="622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386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487511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555260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00833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141938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156761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923291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796366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953824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970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17037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borrow book details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Publishers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Publisher=P1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1703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Book Keep Limit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Book keep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Book keep Limit=8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9709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Book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Book Borrow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Borrow Book=4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9709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ISBN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valid ISBM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ISBM no=tt12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97091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Rack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number=7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8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BBC-1FBB-46FE-8FDA-59BD26B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F58A-EB8D-45DB-9BFD-5680BE0BE226}"/>
              </a:ext>
            </a:extLst>
          </p:cNvPr>
          <p:cNvSpPr txBox="1"/>
          <p:nvPr/>
        </p:nvSpPr>
        <p:spPr>
          <a:xfrm>
            <a:off x="2398815" y="2196935"/>
            <a:ext cx="79840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 of this presentation was to demonstrate how to use Java JUnit to test the University library with functional requirements. Test cases provide a concept of how to accomplish a task and what the ultimate result will be, and they can aid in predicting the outcome of specific tasks. The above-mentioned test cases provide an example of the type of outcome that must be obtained for a specific activity. Finally, this implementation explains to us how to conduct JUnit testing using Eclipse.</a:t>
            </a:r>
          </a:p>
        </p:txBody>
      </p:sp>
    </p:spTree>
    <p:extLst>
      <p:ext uri="{BB962C8B-B14F-4D97-AF65-F5344CB8AC3E}">
        <p14:creationId xmlns:p14="http://schemas.microsoft.com/office/powerpoint/2010/main" val="283461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6660"/>
            <a:ext cx="12192000" cy="1222340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solidFill>
                  <a:srgbClr val="065299"/>
                </a:solidFill>
                <a:latin typeface="Amasis MT Pro Black" panose="02040A04050005020304" pitchFamily="18" charset="0"/>
              </a:rPr>
              <a:t>IT19015422 |Perera B.A.A.W.S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85" y="4349766"/>
            <a:ext cx="10515600" cy="1500187"/>
          </a:xfrm>
        </p:spPr>
        <p:txBody>
          <a:bodyPr/>
          <a:lstStyle/>
          <a:p>
            <a:r>
              <a:rPr lang="en-US" dirty="0"/>
              <a:t>Information Technology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AACE6-3A32-4B05-86B9-0627EA641BA0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IT19015422</a:t>
            </a:r>
            <a:r>
              <a:rPr lang="en-US" sz="1800" dirty="0">
                <a:solidFill>
                  <a:schemeClr val="tx1"/>
                </a:solidFill>
              </a:rPr>
              <a:t>   |   </a:t>
            </a:r>
            <a:r>
              <a:rPr lang="en-US" b="1" dirty="0">
                <a:solidFill>
                  <a:schemeClr val="tx1"/>
                </a:solidFill>
              </a:rPr>
              <a:t>Perera B.A.A.W.S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| </a:t>
            </a:r>
            <a:r>
              <a:rPr lang="en-US" b="1" dirty="0">
                <a:solidFill>
                  <a:schemeClr val="tx1"/>
                </a:solidFill>
              </a:rPr>
              <a:t>SQA – G40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9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6DFA-C93E-4A8C-9B5E-FF4445CBC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473" y="1648692"/>
            <a:ext cx="9739745" cy="259079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inventory handling system for a library </a:t>
            </a:r>
          </a:p>
        </p:txBody>
      </p:sp>
    </p:spTree>
    <p:extLst>
      <p:ext uri="{BB962C8B-B14F-4D97-AF65-F5344CB8AC3E}">
        <p14:creationId xmlns:p14="http://schemas.microsoft.com/office/powerpoint/2010/main" val="173500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3FE-00E3-44D5-AC6D-DEBC5657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818"/>
            <a:ext cx="10515600" cy="1676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Identified in Task 2.1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7EB4-857E-48B1-9596-1A6D6570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655" y="2701636"/>
            <a:ext cx="6276109" cy="19119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AE34-CB51-4B38-A3FA-07704785B204}"/>
              </a:ext>
            </a:extLst>
          </p:cNvPr>
          <p:cNvSpPr txBox="1"/>
          <p:nvPr/>
        </p:nvSpPr>
        <p:spPr>
          <a:xfrm>
            <a:off x="3560617" y="2967335"/>
            <a:ext cx="5056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Member registration</a:t>
            </a:r>
            <a:endParaRPr lang="en-US" sz="2400" b="1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b="1" i="0" u="none" strike="noStrike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return book details 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1800" b="0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0"/>
            <a:ext cx="7412181" cy="73847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 created in Task 2.2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80071"/>
              </p:ext>
            </p:extLst>
          </p:nvPr>
        </p:nvGraphicFramePr>
        <p:xfrm>
          <a:off x="560439" y="961903"/>
          <a:ext cx="11105088" cy="566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08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12765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708252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15238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685208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70387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250719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530995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110508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110508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74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0042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registration</a:t>
                      </a:r>
                      <a:endParaRPr 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Return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date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get date=2021/03/24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004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Member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Members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Member ID=tt123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4705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address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address=Malabe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2108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gender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gender=female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21087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Check calculate Fine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fine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fine details=50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6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12624"/>
              </p:ext>
            </p:extLst>
          </p:nvPr>
        </p:nvGraphicFramePr>
        <p:xfrm>
          <a:off x="629392" y="368710"/>
          <a:ext cx="10977590" cy="612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160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489314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561009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04163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146158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161036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098085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816358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25160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751147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956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15245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return book details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Registered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registered date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registered date=2021/03/13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1524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Register 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Calculate register fine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9560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Contact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number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contact number=0712346789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9560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Member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member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Member Name=Sara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9560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Late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calculate late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Late cost=100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5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99091C-6F31-4809-97C7-1300744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46" y="2247191"/>
            <a:ext cx="583276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 cases in 4.1</a:t>
            </a:r>
          </a:p>
        </p:txBody>
      </p:sp>
    </p:spTree>
    <p:extLst>
      <p:ext uri="{BB962C8B-B14F-4D97-AF65-F5344CB8AC3E}">
        <p14:creationId xmlns:p14="http://schemas.microsoft.com/office/powerpoint/2010/main" val="14772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8660F-7883-45F1-8BB6-67E7E3CA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457200"/>
            <a:ext cx="11312013" cy="609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82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4DB8B-73B4-4F3F-9B02-4DB7DFB0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9" y="501445"/>
            <a:ext cx="11179279" cy="6017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511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D1CCA-0DD1-4048-9EEE-E2C0D8E84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213731"/>
            <a:ext cx="11371008" cy="6467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55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C96AD-C654-4676-B7F4-D2A7D39D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1" y="442452"/>
            <a:ext cx="11194026" cy="6017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6725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28310-01F1-4953-BD0D-1D1E7719F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294968"/>
            <a:ext cx="11297264" cy="6276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40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70" y="0"/>
            <a:ext cx="6113016" cy="8955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in 4.2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48767"/>
              </p:ext>
            </p:extLst>
          </p:nvPr>
        </p:nvGraphicFramePr>
        <p:xfrm>
          <a:off x="237505" y="895505"/>
          <a:ext cx="11079680" cy="584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68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11593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704343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13373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681352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67480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247855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540936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204780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786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4770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registration</a:t>
                      </a:r>
                      <a:endParaRPr 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Return Date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date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get date=2021/03/24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477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Member Id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Members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Member ID=tt123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3743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Address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address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address=Malabe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6419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Gender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gender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gender=female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64199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calculate Fine Per Day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fine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fine details=50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91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589A-6A68-40E5-AF3B-C9E9A8A8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BD49-0617-4F6E-8E32-D59E5676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566" y="2133600"/>
            <a:ext cx="7718962" cy="37407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 Book inventory handling system for a library.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library is essential for all university students since they can read printed materials, and this application was developed simply to meet specified needs.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criteria, the following implementation consists primarily eight functions, each of which has ten test cases.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1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0594"/>
              </p:ext>
            </p:extLst>
          </p:nvPr>
        </p:nvGraphicFramePr>
        <p:xfrm>
          <a:off x="213756" y="225630"/>
          <a:ext cx="11566566" cy="647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63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15565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644759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52674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207653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23328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2033969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899741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08714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1009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21694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return book details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Registered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registered date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registered date=2021/03/13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2169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Register 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Calculate register fine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0095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Contact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number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contact number=0712346789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10095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Member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member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Member Name=Sara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100954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Calculate Late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calculate late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Late cost=100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02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BBC-1FBB-46FE-8FDA-59BD26B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46BFF-EDBE-422A-BED7-26D2332BC2E1}"/>
              </a:ext>
            </a:extLst>
          </p:cNvPr>
          <p:cNvSpPr txBox="1"/>
          <p:nvPr/>
        </p:nvSpPr>
        <p:spPr>
          <a:xfrm>
            <a:off x="2410691" y="1690688"/>
            <a:ext cx="8217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 of this presentation was to demonstrate how to use Java JUnit to test the University library with functional requirements. Test cases provide a concept of how to accomplish a task and what the ultimate result will be, and they can aid in predicting the outcome of specific tasks. The above-mentioned test cases provide an example of the type of outcome that must be obtained for a specific activity. Finally, this implementation explains to us how to conduct JUnit testing using Eclipse.</a:t>
            </a:r>
          </a:p>
        </p:txBody>
      </p:sp>
    </p:spTree>
    <p:extLst>
      <p:ext uri="{BB962C8B-B14F-4D97-AF65-F5344CB8AC3E}">
        <p14:creationId xmlns:p14="http://schemas.microsoft.com/office/powerpoint/2010/main" val="297103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0364"/>
            <a:ext cx="12192000" cy="167640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solidFill>
                  <a:srgbClr val="065299"/>
                </a:solidFill>
                <a:latin typeface="Amasis MT Pro Black" panose="02040A04050005020304" pitchFamily="18" charset="0"/>
              </a:rPr>
              <a:t>IT18077698 |Thennakoon T M B C 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85" y="4349766"/>
            <a:ext cx="10515600" cy="1500187"/>
          </a:xfrm>
        </p:spPr>
        <p:txBody>
          <a:bodyPr/>
          <a:lstStyle/>
          <a:p>
            <a:r>
              <a:rPr lang="en-US" dirty="0"/>
              <a:t>Information Technology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AACE6-3A32-4B05-86B9-0627EA641BA0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IT18077698</a:t>
            </a:r>
            <a:r>
              <a:rPr lang="en-US" sz="1800" dirty="0">
                <a:solidFill>
                  <a:schemeClr val="tx1"/>
                </a:solidFill>
              </a:rPr>
              <a:t>  |   </a:t>
            </a:r>
            <a:r>
              <a:rPr lang="en-US" b="1" dirty="0">
                <a:solidFill>
                  <a:schemeClr val="tx1"/>
                </a:solidFill>
              </a:rPr>
              <a:t>Thennakoon T M B C K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| </a:t>
            </a:r>
            <a:r>
              <a:rPr lang="en-US" b="1" dirty="0">
                <a:solidFill>
                  <a:schemeClr val="tx1"/>
                </a:solidFill>
              </a:rPr>
              <a:t>SQA – G40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3FE-00E3-44D5-AC6D-DEBC5657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818"/>
            <a:ext cx="10515600" cy="1676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Identified in Task 2.1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7EB4-857E-48B1-9596-1A6D6570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655" y="2701636"/>
            <a:ext cx="6276109" cy="19119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AE34-CB51-4B38-A3FA-07704785B204}"/>
              </a:ext>
            </a:extLst>
          </p:cNvPr>
          <p:cNvSpPr txBox="1"/>
          <p:nvPr/>
        </p:nvSpPr>
        <p:spPr>
          <a:xfrm>
            <a:off x="3560617" y="2967335"/>
            <a:ext cx="5056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 purchase for library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 supplier management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1800" b="0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7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0"/>
            <a:ext cx="7412181" cy="73847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 created in Task 2.2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17955"/>
              </p:ext>
            </p:extLst>
          </p:nvPr>
        </p:nvGraphicFramePr>
        <p:xfrm>
          <a:off x="207819" y="738474"/>
          <a:ext cx="11720948" cy="588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95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41202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802989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60448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778666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40838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320078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560442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172095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776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3596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purchase for library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Check calculate delivery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delivery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 cost = 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3596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book suppliers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supplier dated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date=2022/09/19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5286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Purchased reference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purchased bill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purchased bill = AA123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5349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no of Books purchased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no of purchased book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books=4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5349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Calculate book discount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discount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discount = 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5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55524"/>
              </p:ext>
            </p:extLst>
          </p:nvPr>
        </p:nvGraphicFramePr>
        <p:xfrm>
          <a:off x="235526" y="152400"/>
          <a:ext cx="11748656" cy="652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168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23683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670653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67671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226664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42587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451776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597140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97168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874146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1017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22699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supplier management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Calculate final amount</a:t>
                      </a:r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final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final amount =1700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22699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Purchased booked tracked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purchased book track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track no=PR123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5 characters include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0178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company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company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any company name = SLIIT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101787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Book purchased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valid purchased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purchased date =2021/03/28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Day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1017876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store supplier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supplier 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supplier id = sid124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Only 6 characters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82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99091C-6F31-4809-97C7-1300744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46" y="2247191"/>
            <a:ext cx="583276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 cases in 4.1</a:t>
            </a:r>
          </a:p>
        </p:txBody>
      </p:sp>
    </p:spTree>
    <p:extLst>
      <p:ext uri="{BB962C8B-B14F-4D97-AF65-F5344CB8AC3E}">
        <p14:creationId xmlns:p14="http://schemas.microsoft.com/office/powerpoint/2010/main" val="406746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81D9202-23FD-44BB-A1E1-EE04D29D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263236"/>
            <a:ext cx="10889673" cy="6289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80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E293FA-250A-4640-9C97-EA5D19683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35527"/>
            <a:ext cx="11346872" cy="623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571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A86C5-6DB4-408E-A76D-7145FDF0D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225684"/>
            <a:ext cx="11402291" cy="6272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84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41AE-90CD-4E0F-8E57-EC668912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Functional requirements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E8669-F816-4F13-B4AD-0644C1DA9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8176"/>
              </p:ext>
            </p:extLst>
          </p:nvPr>
        </p:nvGraphicFramePr>
        <p:xfrm>
          <a:off x="1377025" y="1690688"/>
          <a:ext cx="94379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195">
                  <a:extLst>
                    <a:ext uri="{9D8B030D-6E8A-4147-A177-3AD203B41FA5}">
                      <a16:colId xmlns:a16="http://schemas.microsoft.com/office/drawing/2014/main" val="1434513023"/>
                    </a:ext>
                  </a:extLst>
                </a:gridCol>
                <a:gridCol w="2139781">
                  <a:extLst>
                    <a:ext uri="{9D8B030D-6E8A-4147-A177-3AD203B41FA5}">
                      <a16:colId xmlns:a16="http://schemas.microsoft.com/office/drawing/2014/main" val="3778392583"/>
                    </a:ext>
                  </a:extLst>
                </a:gridCol>
                <a:gridCol w="4718974">
                  <a:extLst>
                    <a:ext uri="{9D8B030D-6E8A-4147-A177-3AD203B41FA5}">
                      <a16:colId xmlns:a16="http://schemas.microsoft.com/office/drawing/2014/main" val="24085067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Identified by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Functional requirement</a:t>
                      </a:r>
                      <a:endParaRPr lang="en-US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06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289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Rasuni Wageesha H.A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IT19015040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registration(adding book)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724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borrow book details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688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Perera B.A.A.W.S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IT19015422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registration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90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return book details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835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Thennakoon T M B C K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IT18077698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purchase for library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476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Bates R 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supplier management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853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Senanayaka S.A.M.A.B.M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IT19011608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Yearly Census Checking</a:t>
                      </a:r>
                      <a:endParaRPr lang="en-US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28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Stock manager details management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3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739289-2CA4-4935-B7FB-B9BDCD91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90944"/>
            <a:ext cx="11430000" cy="6289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432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228FF-D873-4711-B6FD-942C028E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304800"/>
            <a:ext cx="11388436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70" y="0"/>
            <a:ext cx="6113016" cy="8955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in 4.2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7701"/>
              </p:ext>
            </p:extLst>
          </p:nvPr>
        </p:nvGraphicFramePr>
        <p:xfrm>
          <a:off x="152400" y="738473"/>
          <a:ext cx="11928763" cy="5925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76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834955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75705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810201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64612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343484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659025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297107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781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4258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purchase for library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Check calculate delivery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delivery cost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 cost = 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425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book suppliers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supplier dated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date=2022/09/19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5394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Purchased reference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purchased bill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purchased bill = AA123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595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no of Books purchased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no of purchased book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books=4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5952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Calculate book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discount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discount = 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2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62325"/>
              </p:ext>
            </p:extLst>
          </p:nvPr>
        </p:nvGraphicFramePr>
        <p:xfrm>
          <a:off x="96982" y="261256"/>
          <a:ext cx="11920847" cy="636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48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31358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695138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81854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244643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60799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2096269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957929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39609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992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19610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Book supplier management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Calculate final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final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final amount =7800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1961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Purchased booked tracked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purchased book track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track no=PR123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5 characters include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992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company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company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any company name = SLIIT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99225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Book purchased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valid purchased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purchased date =2021/03/28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Day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992251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store supplier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supplier 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supplier id = sid124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Only 6 characters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0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BBC-1FBB-46FE-8FDA-59BD26B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B29A8-D35A-4CEF-B2E7-3CD02B32575C}"/>
              </a:ext>
            </a:extLst>
          </p:cNvPr>
          <p:cNvSpPr txBox="1"/>
          <p:nvPr/>
        </p:nvSpPr>
        <p:spPr>
          <a:xfrm>
            <a:off x="2341418" y="2133600"/>
            <a:ext cx="75784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 of this presentation was to demonstrate how to use Java JUnit to test the University library with functional requirements. Test cases provide a concept of how to accomplish a task and what the ultimate result will be, and they can aid in predicting the outcome of specific tasks. The above-mentioned test cases provide an example of the type of outcome that must be obtained for a specific activity. Finally, this implementation explains to us how to conduct JUnit testing using Eclipse.</a:t>
            </a:r>
          </a:p>
        </p:txBody>
      </p:sp>
    </p:spTree>
    <p:extLst>
      <p:ext uri="{BB962C8B-B14F-4D97-AF65-F5344CB8AC3E}">
        <p14:creationId xmlns:p14="http://schemas.microsoft.com/office/powerpoint/2010/main" val="299629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5892"/>
            <a:ext cx="12192000" cy="1600953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solidFill>
                  <a:srgbClr val="065299"/>
                </a:solidFill>
                <a:latin typeface="Amasis MT Pro Black" panose="02040A04050005020304" pitchFamily="18" charset="0"/>
              </a:rPr>
              <a:t>IT19011608 |Senanayaka S.A.M.A.B.M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85" y="4349766"/>
            <a:ext cx="10515600" cy="1500187"/>
          </a:xfrm>
        </p:spPr>
        <p:txBody>
          <a:bodyPr/>
          <a:lstStyle/>
          <a:p>
            <a:r>
              <a:rPr lang="en-US" dirty="0"/>
              <a:t>Information Technology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AACE6-3A32-4B05-86B9-0627EA641BA0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IT19011608</a:t>
            </a:r>
            <a:r>
              <a:rPr lang="en-US" sz="1800" dirty="0">
                <a:solidFill>
                  <a:schemeClr val="tx1"/>
                </a:solidFill>
              </a:rPr>
              <a:t>  |   </a:t>
            </a:r>
            <a:r>
              <a:rPr lang="en-US" b="1" dirty="0">
                <a:solidFill>
                  <a:schemeClr val="tx1"/>
                </a:solidFill>
              </a:rPr>
              <a:t>Senanayaka S.A.M.A.B.M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| </a:t>
            </a:r>
            <a:r>
              <a:rPr lang="en-US" b="1" dirty="0">
                <a:solidFill>
                  <a:schemeClr val="tx1"/>
                </a:solidFill>
              </a:rPr>
              <a:t>SQA – G40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3FE-00E3-44D5-AC6D-DEBC5657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818"/>
            <a:ext cx="10515600" cy="1676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Identified in Task 2.1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7EB4-857E-48B1-9596-1A6D6570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655" y="2701636"/>
            <a:ext cx="6276109" cy="19119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AE34-CB51-4B38-A3FA-07704785B204}"/>
              </a:ext>
            </a:extLst>
          </p:cNvPr>
          <p:cNvSpPr txBox="1"/>
          <p:nvPr/>
        </p:nvSpPr>
        <p:spPr>
          <a:xfrm>
            <a:off x="3560617" y="2967335"/>
            <a:ext cx="505690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Yearly census checking</a:t>
            </a:r>
            <a:endParaRPr lang="en-US" sz="2400" b="0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manager detail management</a:t>
            </a:r>
          </a:p>
          <a:p>
            <a:pPr>
              <a:defRPr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1800" b="0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0"/>
            <a:ext cx="7412181" cy="73847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 created in Task 2.2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99785"/>
              </p:ext>
            </p:extLst>
          </p:nvPr>
        </p:nvGraphicFramePr>
        <p:xfrm>
          <a:off x="110836" y="738474"/>
          <a:ext cx="11928762" cy="599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76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50798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834955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75704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810202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64612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343484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570379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192876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192876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79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535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census checking</a:t>
                      </a:r>
                      <a:endParaRPr 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working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working hours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working hours=9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5359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available book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available book=9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557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available no of copies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available no of copies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no of copies=8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6957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Book Name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book name=book1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6957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damage book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damage book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damage book count=6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56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67938"/>
              </p:ext>
            </p:extLst>
          </p:nvPr>
        </p:nvGraphicFramePr>
        <p:xfrm>
          <a:off x="96982" y="138544"/>
          <a:ext cx="11956473" cy="656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75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32945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700205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84788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248362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64567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477456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607703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116575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907297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1024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23480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manager detail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Check calculate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loss=175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23480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contact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contact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contact number=0723457898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02435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stock manager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stock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stock managers names=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102435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rack number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rack numbers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numbers=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1024359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store keeper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store keeper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store keeper ids =EID123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02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99091C-6F31-4809-97C7-1300744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46" y="2247191"/>
            <a:ext cx="583276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 cases in 4.1</a:t>
            </a:r>
          </a:p>
        </p:txBody>
      </p:sp>
    </p:spTree>
    <p:extLst>
      <p:ext uri="{BB962C8B-B14F-4D97-AF65-F5344CB8AC3E}">
        <p14:creationId xmlns:p14="http://schemas.microsoft.com/office/powerpoint/2010/main" val="35801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06660"/>
            <a:ext cx="12192000" cy="1500186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>
                <a:solidFill>
                  <a:srgbClr val="065299"/>
                </a:solidFill>
                <a:latin typeface="Amasis MT Pro Black" panose="02040A04050005020304" pitchFamily="18" charset="0"/>
              </a:rPr>
              <a:t>IT19015040 |Rasuni Wageesha H.A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85" y="4349766"/>
            <a:ext cx="10515600" cy="1500187"/>
          </a:xfrm>
        </p:spPr>
        <p:txBody>
          <a:bodyPr/>
          <a:lstStyle/>
          <a:p>
            <a:r>
              <a:rPr lang="en-US" dirty="0"/>
              <a:t>Information Technology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AACE6-3A32-4B05-86B9-0627EA641BA0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IT19015040</a:t>
            </a:r>
            <a:r>
              <a:rPr lang="en-US" sz="1800" dirty="0">
                <a:solidFill>
                  <a:schemeClr val="tx1"/>
                </a:solidFill>
              </a:rPr>
              <a:t>   |   </a:t>
            </a:r>
            <a:r>
              <a:rPr lang="en-US" sz="1800" b="1" dirty="0">
                <a:solidFill>
                  <a:schemeClr val="tx1"/>
                </a:solidFill>
              </a:rPr>
              <a:t>Rasuni Wageesha H.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| </a:t>
            </a:r>
            <a:r>
              <a:rPr lang="en-US" b="1" dirty="0">
                <a:solidFill>
                  <a:schemeClr val="tx1"/>
                </a:solidFill>
              </a:rPr>
              <a:t>SQA – G40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F0FC9A-1F35-41B7-818C-092D8E75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193964"/>
            <a:ext cx="11859490" cy="648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4440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EF2EA3-5654-423E-9F74-24FC4401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77090"/>
            <a:ext cx="11596255" cy="6400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759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8A6C7-953D-4D5E-BA9C-9E96DA5C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80180"/>
            <a:ext cx="11762509" cy="6497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0336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B67A0-8E35-47DF-BE19-A7AF26DE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80180"/>
            <a:ext cx="11665528" cy="6414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963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1AA15-99B2-4CDF-8FE9-D6B3D56F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80180"/>
            <a:ext cx="11762509" cy="6497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7617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70" y="0"/>
            <a:ext cx="6113016" cy="8955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in 4.2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79465"/>
              </p:ext>
            </p:extLst>
          </p:nvPr>
        </p:nvGraphicFramePr>
        <p:xfrm>
          <a:off x="110837" y="738474"/>
          <a:ext cx="11887200" cy="599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48879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828561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72653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803895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59857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338803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653244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292588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79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95359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census checking</a:t>
                      </a:r>
                      <a:endParaRPr lang="en-US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working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working hours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working hours=9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5359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available book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available book=9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557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available no of copies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available no of copies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no of copies=8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6957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Book Name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book name=book1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6957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damage book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damage book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damage book count=6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35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33254"/>
              </p:ext>
            </p:extLst>
          </p:nvPr>
        </p:nvGraphicFramePr>
        <p:xfrm>
          <a:off x="96982" y="138544"/>
          <a:ext cx="11914908" cy="658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93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31093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694294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81364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244022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60171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2095225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1956954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39092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</a:tblGrid>
              <a:tr h="1026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2374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manager detail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Check calculate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calculations of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loss=175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23741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contact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contact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contact number=</a:t>
                      </a:r>
                    </a:p>
                    <a:p>
                      <a:r>
                        <a:rPr lang="en-US" sz="1100" dirty="0"/>
                        <a:t>0723457898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0265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Validate stock manager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stock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stock managers names=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10265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rack number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rack numbers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numbers=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102652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store keeper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store keeper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store keeper ids =EID123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18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BBC-1FBB-46FE-8FDA-59BD26B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0119A-B4D2-40D3-8815-B067EE91EB70}"/>
              </a:ext>
            </a:extLst>
          </p:cNvPr>
          <p:cNvSpPr txBox="1"/>
          <p:nvPr/>
        </p:nvSpPr>
        <p:spPr>
          <a:xfrm>
            <a:off x="2434441" y="2185060"/>
            <a:ext cx="814647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 of this presentation was to demonstrate how to use Java JUnit to test the University library with functional requirements. Test cases provide a concept of how to accomplish a task and what the ultimate result will be, and they can aid in predicting the outcome of specific tasks. The above-mentioned test cases provide an example of the type of outcome that must be obtained for a specific activity. Finally, this implementation explains to us how to conduct JUnit testing using Eclipse.</a:t>
            </a:r>
          </a:p>
        </p:txBody>
      </p:sp>
    </p:spTree>
    <p:extLst>
      <p:ext uri="{BB962C8B-B14F-4D97-AF65-F5344CB8AC3E}">
        <p14:creationId xmlns:p14="http://schemas.microsoft.com/office/powerpoint/2010/main" val="3662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3FE-00E3-44D5-AC6D-DEBC5657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7818"/>
            <a:ext cx="10515600" cy="1676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Identified in Task 2.1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7EB4-857E-48B1-9596-1A6D6570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655" y="2701636"/>
            <a:ext cx="6276109" cy="19119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AE34-CB51-4B38-A3FA-07704785B204}"/>
              </a:ext>
            </a:extLst>
          </p:cNvPr>
          <p:cNvSpPr txBox="1"/>
          <p:nvPr/>
        </p:nvSpPr>
        <p:spPr>
          <a:xfrm>
            <a:off x="3560617" y="2967335"/>
            <a:ext cx="5056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0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 registration(Adding Book).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2400" b="1" i="0" u="none" strike="noStrike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 book details.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1800" b="0" i="0" u="none" strike="noStrike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378-CD72-4317-9734-808970C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0"/>
            <a:ext cx="7412181" cy="73847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 created in Task 2.2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31216"/>
              </p:ext>
            </p:extLst>
          </p:nvPr>
        </p:nvGraphicFramePr>
        <p:xfrm>
          <a:off x="249382" y="738473"/>
          <a:ext cx="11615500" cy="529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97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809116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763610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841657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739819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311554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644260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146497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782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79221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Registration(Adding Book)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Calculate No of copies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registration details.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Publisher=P1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94369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Validate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the books category.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Book keep Limit=8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105350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return day</a:t>
                      </a:r>
                    </a:p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return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date = 2021/02/12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86053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approved leaves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dirty="0"/>
                        <a:t>Validate author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Authors Names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ISBM no=tt12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860539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Title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Book 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number=7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4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9A16B0-EFDC-4572-A5F3-795FA9E6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26555"/>
              </p:ext>
            </p:extLst>
          </p:nvPr>
        </p:nvGraphicFramePr>
        <p:xfrm>
          <a:off x="427512" y="398206"/>
          <a:ext cx="11447813" cy="601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73">
                  <a:extLst>
                    <a:ext uri="{9D8B030D-6E8A-4147-A177-3AD203B41FA5}">
                      <a16:colId xmlns:a16="http://schemas.microsoft.com/office/drawing/2014/main" val="1987678960"/>
                    </a:ext>
                  </a:extLst>
                </a:gridCol>
                <a:gridCol w="510272">
                  <a:extLst>
                    <a:ext uri="{9D8B030D-6E8A-4147-A177-3AD203B41FA5}">
                      <a16:colId xmlns:a16="http://schemas.microsoft.com/office/drawing/2014/main" val="109268559"/>
                    </a:ext>
                  </a:extLst>
                </a:gridCol>
                <a:gridCol w="1627874">
                  <a:extLst>
                    <a:ext uri="{9D8B030D-6E8A-4147-A177-3AD203B41FA5}">
                      <a16:colId xmlns:a16="http://schemas.microsoft.com/office/drawing/2014/main" val="940393091"/>
                    </a:ext>
                  </a:extLst>
                </a:gridCol>
                <a:gridCol w="942892">
                  <a:extLst>
                    <a:ext uri="{9D8B030D-6E8A-4147-A177-3AD203B41FA5}">
                      <a16:colId xmlns:a16="http://schemas.microsoft.com/office/drawing/2014/main" val="2871133304"/>
                    </a:ext>
                  </a:extLst>
                </a:gridCol>
                <a:gridCol w="1195254">
                  <a:extLst>
                    <a:ext uri="{9D8B030D-6E8A-4147-A177-3AD203B41FA5}">
                      <a16:colId xmlns:a16="http://schemas.microsoft.com/office/drawing/2014/main" val="3668695022"/>
                    </a:ext>
                  </a:extLst>
                </a:gridCol>
                <a:gridCol w="1210769">
                  <a:extLst>
                    <a:ext uri="{9D8B030D-6E8A-4147-A177-3AD203B41FA5}">
                      <a16:colId xmlns:a16="http://schemas.microsoft.com/office/drawing/2014/main" val="2720093954"/>
                    </a:ext>
                  </a:extLst>
                </a:gridCol>
                <a:gridCol w="1293455">
                  <a:extLst>
                    <a:ext uri="{9D8B030D-6E8A-4147-A177-3AD203B41FA5}">
                      <a16:colId xmlns:a16="http://schemas.microsoft.com/office/drawing/2014/main" val="332577283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375538737"/>
                    </a:ext>
                  </a:extLst>
                </a:gridCol>
                <a:gridCol w="940795">
                  <a:extLst>
                    <a:ext uri="{9D8B030D-6E8A-4147-A177-3AD203B41FA5}">
                      <a16:colId xmlns:a16="http://schemas.microsoft.com/office/drawing/2014/main" val="3116860420"/>
                    </a:ext>
                  </a:extLst>
                </a:gridCol>
                <a:gridCol w="1826156">
                  <a:extLst>
                    <a:ext uri="{9D8B030D-6E8A-4147-A177-3AD203B41FA5}">
                      <a16:colId xmlns:a16="http://schemas.microsoft.com/office/drawing/2014/main" val="940087905"/>
                    </a:ext>
                  </a:extLst>
                </a:gridCol>
              </a:tblGrid>
              <a:tr h="938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Function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Case Description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Pre-Conditions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Procedure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Inputs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Expected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Actual Result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Test Result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Comments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038241"/>
                  </a:ext>
                </a:extLst>
              </a:tr>
              <a:tr h="113090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borrow book details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Publisher</a:t>
                      </a:r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Publishers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Publisher=P1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28561"/>
                  </a:ext>
                </a:extLst>
              </a:tr>
              <a:tr h="113090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 Number of Book that user can  Keep </a:t>
                      </a:r>
                    </a:p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Book keep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Book keep Limit=8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22898"/>
                  </a:ext>
                </a:extLst>
              </a:tr>
              <a:tr h="9381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Validate Book Limit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Borrow Borrow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Borrow Book=4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84107"/>
                  </a:ext>
                </a:extLst>
              </a:tr>
              <a:tr h="93816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monthly attendance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ISBN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ISBM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ISBM no=tt12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07231"/>
                  </a:ext>
                </a:extLst>
              </a:tr>
              <a:tr h="9381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Validate Rack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Enter Rack number=7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7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99091C-6F31-4809-97C7-1300744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46" y="2247191"/>
            <a:ext cx="5832763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test cases in 4.1</a:t>
            </a:r>
          </a:p>
        </p:txBody>
      </p:sp>
    </p:spTree>
    <p:extLst>
      <p:ext uri="{BB962C8B-B14F-4D97-AF65-F5344CB8AC3E}">
        <p14:creationId xmlns:p14="http://schemas.microsoft.com/office/powerpoint/2010/main" val="143022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2323</Words>
  <Application>Microsoft Office PowerPoint</Application>
  <PresentationFormat>Widescreen</PresentationFormat>
  <Paragraphs>787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Amasis MT Pro Black</vt:lpstr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IT4100 – SQA Assignment 1 – Unit testing with Junit</vt:lpstr>
      <vt:lpstr>      Book inventory handling system for a library </vt:lpstr>
      <vt:lpstr>Introduction</vt:lpstr>
      <vt:lpstr>All Functional requirements</vt:lpstr>
      <vt:lpstr>IT19015040 |Rasuni Wageesha H.A</vt:lpstr>
      <vt:lpstr>Functional Requirements Identified in Task 2.1</vt:lpstr>
      <vt:lpstr>Test plan created in Task 2.2</vt:lpstr>
      <vt:lpstr>PowerPoint Presentation</vt:lpstr>
      <vt:lpstr>Junit test cases in 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results in 4.2 </vt:lpstr>
      <vt:lpstr>PowerPoint Presentation</vt:lpstr>
      <vt:lpstr>Conclusion</vt:lpstr>
      <vt:lpstr>IT19015422 |Perera B.A.A.W.S</vt:lpstr>
      <vt:lpstr>Functional Requirements Identified in Task 2.1</vt:lpstr>
      <vt:lpstr>Test plan created in Task 2.2</vt:lpstr>
      <vt:lpstr>PowerPoint Presentation</vt:lpstr>
      <vt:lpstr>Junit test cases in 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results in 4.2 </vt:lpstr>
      <vt:lpstr>PowerPoint Presentation</vt:lpstr>
      <vt:lpstr>Conclusion</vt:lpstr>
      <vt:lpstr>IT18077698 |Thennakoon T M B C K</vt:lpstr>
      <vt:lpstr>Functional Requirements Identified in Task 2.1</vt:lpstr>
      <vt:lpstr>Test plan created in Task 2.2</vt:lpstr>
      <vt:lpstr>PowerPoint Presentation</vt:lpstr>
      <vt:lpstr>Junit test cases in 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results in 4.2 </vt:lpstr>
      <vt:lpstr>PowerPoint Presentation</vt:lpstr>
      <vt:lpstr>Conclusion</vt:lpstr>
      <vt:lpstr>IT19011608 |Senanayaka S.A.M.A.B.M</vt:lpstr>
      <vt:lpstr>Functional Requirements Identified in Task 2.1</vt:lpstr>
      <vt:lpstr>Test plan created in Task 2.2</vt:lpstr>
      <vt:lpstr>PowerPoint Presentation</vt:lpstr>
      <vt:lpstr>Junit test cases in 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results in 4.2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IT4100 – SQA Assignment 1 – Unit testing with Junit</dc:title>
  <dc:creator>User</dc:creator>
  <cp:lastModifiedBy>User</cp:lastModifiedBy>
  <cp:revision>9</cp:revision>
  <dcterms:created xsi:type="dcterms:W3CDTF">2022-03-18T11:57:16Z</dcterms:created>
  <dcterms:modified xsi:type="dcterms:W3CDTF">2022-03-21T09:31:46Z</dcterms:modified>
</cp:coreProperties>
</file>