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5">
          <p15:clr>
            <a:srgbClr val="A4A3A4"/>
          </p15:clr>
        </p15:guide>
        <p15:guide id="2" pos="18609">
          <p15:clr>
            <a:srgbClr val="A4A3A4"/>
          </p15:clr>
        </p15:guide>
        <p15:guide id="3" pos="465">
          <p15:clr>
            <a:srgbClr val="A4A3A4"/>
          </p15:clr>
        </p15:guide>
        <p15:guide id="4" pos="9310">
          <p15:clr>
            <a:srgbClr val="A4A3A4"/>
          </p15:clr>
        </p15:guide>
        <p15:guide id="5" orient="horz" pos="26501">
          <p15:clr>
            <a:srgbClr val="A4A3A4"/>
          </p15:clr>
        </p15:guide>
        <p15:guide id="6" orient="horz" pos="1916">
          <p15:clr>
            <a:srgbClr val="A4A3A4"/>
          </p15:clr>
        </p15:guide>
        <p15:guide id="7" orient="horz" pos="5318">
          <p15:clr>
            <a:srgbClr val="A4A3A4"/>
          </p15:clr>
        </p15:guide>
        <p15:guide id="8" orient="horz" pos="5545">
          <p15:clr>
            <a:srgbClr val="A4A3A4"/>
          </p15:clr>
        </p15:guide>
        <p15:guide id="9" orient="horz" pos="25957">
          <p15:clr>
            <a:srgbClr val="A4A3A4"/>
          </p15:clr>
        </p15:guide>
        <p15:guide id="10" orient="horz" pos="23689">
          <p15:clr>
            <a:srgbClr val="A4A3A4"/>
          </p15:clr>
        </p15:guide>
        <p15:guide id="11" orient="horz" pos="22101">
          <p15:clr>
            <a:srgbClr val="A4A3A4"/>
          </p15:clr>
        </p15:guide>
        <p15:guide id="12" pos="9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ck-Bauer, Eva" initials="HE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00"/>
    <a:srgbClr val="6E6F6E"/>
    <a:srgbClr val="EAEAEA"/>
    <a:srgbClr val="FF9900"/>
    <a:srgbClr val="FFC000"/>
    <a:srgbClr val="0066CC"/>
    <a:srgbClr val="9F9FB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25" d="100"/>
          <a:sy n="25" d="100"/>
        </p:scale>
        <p:origin x="3018" y="-2274"/>
      </p:cViewPr>
      <p:guideLst>
        <p:guide orient="horz" pos="465"/>
        <p:guide pos="18609"/>
        <p:guide pos="465"/>
        <p:guide pos="9310"/>
        <p:guide orient="horz" pos="26501"/>
        <p:guide orient="horz" pos="1916"/>
        <p:guide orient="horz" pos="5318"/>
        <p:guide orient="horz" pos="5545"/>
        <p:guide orient="horz" pos="25957"/>
        <p:guide orient="horz" pos="23689"/>
        <p:guide orient="horz" pos="22101"/>
        <p:guide pos="9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76"/>
    </p:cViewPr>
  </p:sorterViewPr>
  <p:notesViewPr>
    <p:cSldViewPr>
      <p:cViewPr>
        <p:scale>
          <a:sx n="33" d="100"/>
          <a:sy n="33" d="100"/>
        </p:scale>
        <p:origin x="3821" y="8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3B27FF7-7507-46AC-927A-01C577FDBD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98" tIns="48150" rIns="96298" bIns="48150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59305E-7720-469E-B57A-ECFA5BC55F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98" tIns="48150" rIns="96298" bIns="481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A5D02E1-0C8F-47FA-BAEA-904E13826B9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4550"/>
            <a:ext cx="3074988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98" tIns="48150" rIns="96298" bIns="48150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BB6ADB0-F39C-4280-9410-AB4D1E24461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34550"/>
            <a:ext cx="3074987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98" tIns="48150" rIns="96298" bIns="481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smtClean="0"/>
            </a:lvl1pPr>
          </a:lstStyle>
          <a:p>
            <a:pPr>
              <a:defRPr/>
            </a:pPr>
            <a:fld id="{00107193-8AA2-4072-84C1-3A8ADBC75A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C83C2C-4E75-4BF4-A394-E99933E6FC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0100" y="2609850"/>
            <a:ext cx="28813125" cy="3938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9144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1371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18288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defRPr/>
            </a:pPr>
            <a:endParaRPr lang="de-DE" dirty="0">
              <a:highlight>
                <a:srgbClr val="F39100"/>
              </a:highlight>
            </a:endParaRPr>
          </a:p>
        </p:txBody>
      </p:sp>
      <p:pic>
        <p:nvPicPr>
          <p:cNvPr id="3" name="Picture 7" descr="maske2">
            <a:extLst>
              <a:ext uri="{FF2B5EF4-FFF2-40B4-BE49-F238E27FC236}">
                <a16:creationId xmlns:a16="http://schemas.microsoft.com/office/drawing/2014/main" id="{FF4ADE2D-9DE2-411C-B5A2-B7562AB37F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6938"/>
            <a:ext cx="8302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maske2">
            <a:extLst>
              <a:ext uri="{FF2B5EF4-FFF2-40B4-BE49-F238E27FC236}">
                <a16:creationId xmlns:a16="http://schemas.microsoft.com/office/drawing/2014/main" id="{2991F14C-8B55-4933-B74F-83430C15E4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1"/>
          <a:stretch>
            <a:fillRect/>
          </a:stretch>
        </p:blipFill>
        <p:spPr bwMode="auto">
          <a:xfrm>
            <a:off x="306388" y="38433375"/>
            <a:ext cx="5075237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6">
            <a:extLst>
              <a:ext uri="{FF2B5EF4-FFF2-40B4-BE49-F238E27FC236}">
                <a16:creationId xmlns:a16="http://schemas.microsoft.com/office/drawing/2014/main" id="{A7B798DD-413B-4F2C-B44B-24DC3F1F09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279975" cy="4482382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de-DE" altLang="de-DE"/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4D46EA19-AF90-40AA-9A3B-5CBAF943D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779" y="987258"/>
            <a:ext cx="8538746" cy="27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9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4">
            <a:extLst>
              <a:ext uri="{FF2B5EF4-FFF2-40B4-BE49-F238E27FC236}">
                <a16:creationId xmlns:a16="http://schemas.microsoft.com/office/drawing/2014/main" id="{89AE2D42-86EC-413A-89FA-E1414CFA27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063" y="1025525"/>
            <a:ext cx="909955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3990975" rtl="0" eaLnBrk="0" fontAlgn="base" hangingPunct="0">
        <a:spcBef>
          <a:spcPct val="0"/>
        </a:spcBef>
        <a:spcAft>
          <a:spcPct val="0"/>
        </a:spcAft>
        <a:defRPr sz="19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2pPr>
      <a:lvl3pPr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3pPr>
      <a:lvl4pPr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4pPr>
      <a:lvl5pPr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5pPr>
      <a:lvl6pPr marL="457200"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1497013" indent="-1497013" algn="l" defTabSz="3990975" rtl="0" eaLnBrk="0" fontAlgn="base" hangingPunct="0">
        <a:spcBef>
          <a:spcPct val="20000"/>
        </a:spcBef>
        <a:spcAft>
          <a:spcPct val="0"/>
        </a:spcAft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43263" indent="-1247775" algn="l" defTabSz="3990975" rtl="0" eaLnBrk="0" fontAlgn="base" hangingPunct="0">
        <a:spcBef>
          <a:spcPct val="20000"/>
        </a:spcBef>
        <a:spcAft>
          <a:spcPct val="0"/>
        </a:spcAft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9513" indent="-998538" algn="l" defTabSz="3990975" rtl="0" eaLnBrk="0" fontAlgn="base" hangingPunct="0">
        <a:spcBef>
          <a:spcPct val="20000"/>
        </a:spcBef>
        <a:spcAft>
          <a:spcPct val="0"/>
        </a:spcAft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83413" indent="-996950" algn="l" defTabSz="3990975" rtl="0" eaLnBrk="0" fontAlgn="base" hangingPunct="0">
        <a:spcBef>
          <a:spcPct val="20000"/>
        </a:spcBef>
        <a:spcAft>
          <a:spcPct val="0"/>
        </a:spcAft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78900" indent="-996950" algn="l" defTabSz="3990975" rtl="0" eaLnBrk="0" fontAlgn="base" hangingPunct="0">
        <a:spcBef>
          <a:spcPct val="20000"/>
        </a:spcBef>
        <a:spcAft>
          <a:spcPct val="0"/>
        </a:spcAft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hteck 2">
            <a:extLst>
              <a:ext uri="{FF2B5EF4-FFF2-40B4-BE49-F238E27FC236}">
                <a16:creationId xmlns:a16="http://schemas.microsoft.com/office/drawing/2014/main" id="{EA1CD0E5-48DF-428B-8C40-6B1FE808D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394" y="4088931"/>
            <a:ext cx="28803201" cy="49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de-DE" altLang="de-DE" sz="80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de-DE" altLang="de-DE" sz="8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Sri Lanka‘s Journey:</a:t>
            </a:r>
            <a:endParaRPr lang="de-DE" altLang="de-DE" sz="72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de-DE" altLang="de-DE" sz="7200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Comparative Study with Germany</a:t>
            </a:r>
          </a:p>
        </p:txBody>
      </p:sp>
      <p:sp>
        <p:nvSpPr>
          <p:cNvPr id="4100" name="Rechteck 3">
            <a:extLst>
              <a:ext uri="{FF2B5EF4-FFF2-40B4-BE49-F238E27FC236}">
                <a16:creationId xmlns:a16="http://schemas.microsoft.com/office/drawing/2014/main" id="{CD097A87-C59E-40A1-8195-8D19E770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26" y="8904974"/>
            <a:ext cx="13393737" cy="37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de-DE" altLang="de-DE" sz="6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</a:t>
            </a:r>
            <a:endParaRPr lang="en-US" altLang="de-DE" sz="6000" b="1" dirty="0">
              <a:solidFill>
                <a:srgbClr val="6E6F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Highlight how the Sri Lankan crises are a result of mismanagement and external shocks, affecting everyday life since 2000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Assist in assessing personal safety and economic stability in Sri Lanka and Germany</a:t>
            </a:r>
          </a:p>
          <a:p>
            <a:pPr>
              <a:lnSpc>
                <a:spcPct val="130000"/>
              </a:lnSpc>
            </a:pPr>
            <a:endParaRPr lang="en-US" altLang="de-DE" sz="5400" b="1" dirty="0">
              <a:solidFill>
                <a:srgbClr val="6E6F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de-DE" altLang="de-DE" sz="6000" b="1" dirty="0" err="1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</a:t>
            </a:r>
            <a:r>
              <a:rPr lang="de-DE" altLang="de-DE" sz="6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Sri Lanka </a:t>
            </a:r>
            <a:r>
              <a:rPr lang="de-DE" altLang="de-DE" sz="6000" b="1" dirty="0" err="1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went</a:t>
            </a:r>
            <a:r>
              <a:rPr lang="de-DE" altLang="de-DE" sz="6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altLang="de-DE" sz="6000" b="1" dirty="0" err="1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through</a:t>
            </a:r>
            <a:r>
              <a:rPr lang="de-DE" altLang="de-DE" sz="6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...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de-DE" altLang="de-DE" sz="5400" b="1" dirty="0">
              <a:solidFill>
                <a:srgbClr val="6E6F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03" name="Rechteck 3">
            <a:extLst>
              <a:ext uri="{FF2B5EF4-FFF2-40B4-BE49-F238E27FC236}">
                <a16:creationId xmlns:a16="http://schemas.microsoft.com/office/drawing/2014/main" id="{D25ED434-2F53-42BC-A714-35AE7DE19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3045" y="10303988"/>
            <a:ext cx="6539745" cy="602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5400" b="1" i="0" dirty="0">
              <a:solidFill>
                <a:srgbClr val="6E6F6E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04" name="Rechteck 3">
            <a:extLst>
              <a:ext uri="{FF2B5EF4-FFF2-40B4-BE49-F238E27FC236}">
                <a16:creationId xmlns:a16="http://schemas.microsoft.com/office/drawing/2014/main" id="{5D7AC416-154A-4B8D-9962-F68093D9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47" y="29806750"/>
            <a:ext cx="15063151" cy="93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de-DE" altLang="de-DE" sz="6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Used from Germany and Sri Lanka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Happiness Score</a:t>
            </a:r>
          </a:p>
          <a:p>
            <a:pPr marL="1314450" lvl="1" indent="-571500">
              <a:lnSpc>
                <a:spcPct val="13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According </a:t>
            </a:r>
            <a:r>
              <a:rPr lang="de-DE" altLang="de-DE" sz="5400" b="1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World </a:t>
            </a:r>
            <a:r>
              <a:rPr lang="de-DE" altLang="de-DE" sz="5400" b="1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Happiness</a:t>
            </a: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Report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GDP (</a:t>
            </a:r>
            <a:r>
              <a:rPr lang="de-DE" altLang="de-DE" sz="5400" b="1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Gross</a:t>
            </a: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altLang="de-DE" sz="5400" b="1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Domestic</a:t>
            </a: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altLang="de-DE" sz="5400" b="1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Product</a:t>
            </a: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1314450" lvl="1" indent="-571500">
              <a:lnSpc>
                <a:spcPct val="13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de-DE" altLang="de-DE" sz="5400" b="1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Yearly</a:t>
            </a: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rate of change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DE" altLang="de-DE" sz="5400" b="1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Tourism</a:t>
            </a:r>
            <a:endParaRPr lang="de-DE" altLang="de-DE" sz="5400" b="1" dirty="0">
              <a:solidFill>
                <a:srgbClr val="6E6F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314450" lvl="1" indent="-571500">
              <a:lnSpc>
                <a:spcPct val="13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 </a:t>
            </a:r>
            <a:r>
              <a:rPr lang="de-DE" altLang="de-DE" sz="5400" b="1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altLang="de-DE" sz="5400" b="1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tourists</a:t>
            </a: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coming </a:t>
            </a:r>
            <a:r>
              <a:rPr lang="de-DE" altLang="de-DE" sz="5400" b="1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altLang="de-DE" sz="5400" b="1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altLang="de-DE" sz="5400" b="1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country</a:t>
            </a:r>
            <a:endParaRPr lang="de-DE" altLang="de-DE" sz="5400" b="1" dirty="0">
              <a:solidFill>
                <a:srgbClr val="6E6F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</a:pPr>
            <a:r>
              <a:rPr lang="de-DE" altLang="de-DE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Inflation Rates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FC9933-3EE6-47A5-8895-492A3E1F839F}"/>
              </a:ext>
            </a:extLst>
          </p:cNvPr>
          <p:cNvSpPr txBox="1"/>
          <p:nvPr/>
        </p:nvSpPr>
        <p:spPr>
          <a:xfrm>
            <a:off x="0" y="953990"/>
            <a:ext cx="203965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de-DE" sz="8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Visualization Project</a:t>
            </a:r>
          </a:p>
          <a:p>
            <a:pPr algn="ctr"/>
            <a:r>
              <a:rPr lang="de-DE" altLang="de-DE" sz="8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Summary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9DF95F0-7AFA-4E9A-A37A-A44F66329586}"/>
              </a:ext>
            </a:extLst>
          </p:cNvPr>
          <p:cNvSpPr/>
          <p:nvPr/>
        </p:nvSpPr>
        <p:spPr bwMode="auto">
          <a:xfrm>
            <a:off x="-18308" y="39672950"/>
            <a:ext cx="30279975" cy="317256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0968650-C9D9-4662-8373-3C3D8863EA69}"/>
              </a:ext>
            </a:extLst>
          </p:cNvPr>
          <p:cNvSpPr txBox="1"/>
          <p:nvPr/>
        </p:nvSpPr>
        <p:spPr>
          <a:xfrm flipH="1">
            <a:off x="12403683" y="39754103"/>
            <a:ext cx="17713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</a:t>
            </a:r>
            <a:r>
              <a:rPr lang="de-DE" sz="4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Science</a:t>
            </a:r>
          </a:p>
          <a:p>
            <a:pPr algn="r"/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„Storytelling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Interactive Data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– Winter Term 2024/2025</a:t>
            </a:r>
          </a:p>
          <a:p>
            <a:pPr algn="r"/>
            <a:r>
              <a:rPr lang="de-DE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Dr. Markus Breunig</a:t>
            </a:r>
          </a:p>
        </p:txBody>
      </p:sp>
      <p:sp>
        <p:nvSpPr>
          <p:cNvPr id="7" name="Rechteck 3">
            <a:extLst>
              <a:ext uri="{FF2B5EF4-FFF2-40B4-BE49-F238E27FC236}">
                <a16:creationId xmlns:a16="http://schemas.microsoft.com/office/drawing/2014/main" id="{C54CFA3D-4A28-A01E-7667-098E53FD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4" y="39838310"/>
            <a:ext cx="12606337" cy="287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de-D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Amindu De Silva</a:t>
            </a:r>
          </a:p>
          <a:p>
            <a:r>
              <a:rPr lang="de-DE" altLang="de-D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Dominic Kreuz</a:t>
            </a:r>
          </a:p>
          <a:p>
            <a:r>
              <a:rPr lang="de-DE" altLang="de-D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Felix Haas</a:t>
            </a:r>
          </a:p>
          <a:p>
            <a:r>
              <a:rPr lang="de-DE" altLang="de-D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Saruni Fernando</a:t>
            </a:r>
          </a:p>
        </p:txBody>
      </p:sp>
      <p:pic>
        <p:nvPicPr>
          <p:cNvPr id="10" name="Picture 9" descr="A person in a white coat&#10;&#10;Description automatically generated">
            <a:extLst>
              <a:ext uri="{FF2B5EF4-FFF2-40B4-BE49-F238E27FC236}">
                <a16:creationId xmlns:a16="http://schemas.microsoft.com/office/drawing/2014/main" id="{90DF8A6A-D4A6-2427-A72D-0DB3F6002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5" r="14068" b="10310"/>
          <a:stretch/>
        </p:blipFill>
        <p:spPr>
          <a:xfrm>
            <a:off x="17647984" y="10202619"/>
            <a:ext cx="3249735" cy="4936947"/>
          </a:xfrm>
          <a:prstGeom prst="rect">
            <a:avLst/>
          </a:prstGeom>
        </p:spPr>
      </p:pic>
      <p:sp>
        <p:nvSpPr>
          <p:cNvPr id="12" name="Rechteck 3">
            <a:extLst>
              <a:ext uri="{FF2B5EF4-FFF2-40B4-BE49-F238E27FC236}">
                <a16:creationId xmlns:a16="http://schemas.microsoft.com/office/drawing/2014/main" id="{DF8B82CC-688A-7495-39F3-9A79DB15F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7984" y="27344586"/>
            <a:ext cx="12961440" cy="189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endParaRPr lang="de-DE" altLang="de-DE" sz="60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Rechteck 3">
            <a:extLst>
              <a:ext uri="{FF2B5EF4-FFF2-40B4-BE49-F238E27FC236}">
                <a16:creationId xmlns:a16="http://schemas.microsoft.com/office/drawing/2014/main" id="{7A7B987B-9984-D72A-7136-FD17B2EB2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48" y="20925492"/>
            <a:ext cx="12961440" cy="183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chteck 3">
            <a:extLst>
              <a:ext uri="{FF2B5EF4-FFF2-40B4-BE49-F238E27FC236}">
                <a16:creationId xmlns:a16="http://schemas.microsoft.com/office/drawing/2014/main" id="{809254EB-0E81-C727-28DA-E43ED0B1F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05" y="18234963"/>
            <a:ext cx="12961440" cy="139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8" name="Picture 37" descr="A timeline of tourism with orange circles and black text&#10;&#10;Description automatically generated">
            <a:extLst>
              <a:ext uri="{FF2B5EF4-FFF2-40B4-BE49-F238E27FC236}">
                <a16:creationId xmlns:a16="http://schemas.microsoft.com/office/drawing/2014/main" id="{C4253E1D-BA10-401E-A22D-A7119FD12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2505"/>
          <a:stretch/>
        </p:blipFill>
        <p:spPr>
          <a:xfrm>
            <a:off x="1583926" y="20252134"/>
            <a:ext cx="15225473" cy="9047722"/>
          </a:xfrm>
          <a:prstGeom prst="rect">
            <a:avLst/>
          </a:prstGeom>
        </p:spPr>
      </p:pic>
      <p:sp>
        <p:nvSpPr>
          <p:cNvPr id="39" name="Rechteck 3">
            <a:extLst>
              <a:ext uri="{FF2B5EF4-FFF2-40B4-BE49-F238E27FC236}">
                <a16:creationId xmlns:a16="http://schemas.microsoft.com/office/drawing/2014/main" id="{2649EEBA-E8A2-88C9-21C0-B98D14533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622" y="16740218"/>
            <a:ext cx="11107529" cy="85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chteck 3">
            <a:extLst>
              <a:ext uri="{FF2B5EF4-FFF2-40B4-BE49-F238E27FC236}">
                <a16:creationId xmlns:a16="http://schemas.microsoft.com/office/drawing/2014/main" id="{D9BE5EAF-B54B-C4EA-53B5-4D8F33250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48" y="8588907"/>
            <a:ext cx="12961440" cy="139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Rechteck 3">
            <a:extLst>
              <a:ext uri="{FF2B5EF4-FFF2-40B4-BE49-F238E27FC236}">
                <a16:creationId xmlns:a16="http://schemas.microsoft.com/office/drawing/2014/main" id="{A79CDCA7-8BBA-E71E-6C71-17B1AD251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4243" y="8559713"/>
            <a:ext cx="11549909" cy="139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de-DE" altLang="de-DE" sz="6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Target Persona (Arjun)</a:t>
            </a:r>
          </a:p>
          <a:p>
            <a:pPr lvl="8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35 years old, married</a:t>
            </a:r>
          </a:p>
          <a:p>
            <a:pPr lvl="8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specialist in Munich</a:t>
            </a:r>
          </a:p>
          <a:p>
            <a:pPr lvl="8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Considers moving back to Sri Lanka</a:t>
            </a:r>
          </a:p>
          <a:p>
            <a:pPr>
              <a:lnSpc>
                <a:spcPct val="130000"/>
              </a:lnSpc>
            </a:pPr>
            <a:r>
              <a:rPr lang="en-US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Challenges: 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Concerned about social and economic conditions, and future developments in Sri Lanka.</a:t>
            </a:r>
          </a:p>
          <a:p>
            <a:pPr>
              <a:lnSpc>
                <a:spcPct val="130000"/>
              </a:lnSpc>
            </a:pPr>
            <a:r>
              <a:rPr lang="en-US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Goals: 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Wants to assess the current economic landscape and recent progress.</a:t>
            </a:r>
          </a:p>
          <a:p>
            <a:pPr>
              <a:lnSpc>
                <a:spcPct val="130000"/>
              </a:lnSpc>
            </a:pPr>
            <a:endParaRPr lang="en-US" altLang="de-DE" sz="5400" b="1" dirty="0">
              <a:solidFill>
                <a:srgbClr val="6E6F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de-DE" altLang="de-DE" sz="6000" b="1" dirty="0" err="1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Comparison</a:t>
            </a:r>
            <a:r>
              <a:rPr lang="de-DE" altLang="de-DE" sz="6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Data</a:t>
            </a:r>
          </a:p>
          <a:p>
            <a:pPr>
              <a:lnSpc>
                <a:spcPct val="13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2381F9-F554-4269-88E2-FAC76B867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983" y="26632393"/>
            <a:ext cx="10885745" cy="1111768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8440E22-A755-40BC-BF58-10B17CE3A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148" y="38501173"/>
            <a:ext cx="5422825" cy="329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Benutzerdefiniert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MS PGothic</vt:lpstr>
      <vt:lpstr>Arial</vt:lpstr>
      <vt:lpstr>Courier New</vt:lpstr>
      <vt:lpstr>Helvetica</vt:lpstr>
      <vt:lpstr>Times New Roman</vt:lpstr>
      <vt:lpstr>Standarddesign</vt:lpstr>
      <vt:lpstr>PowerPoint-Präsentation</vt:lpstr>
    </vt:vector>
  </TitlesOfParts>
  <Company>qualitative-research.net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Poster-Vorlage</dc:title>
  <dc:subject>Anlass: Berliner Methodentreffen Qualitative Forschung</dc:subject>
  <dc:creator>Günter Mey</dc:creator>
  <dc:description>Es handelt sich hier um ein Beispiel eines Posters, das je nach Thema/Forschungsgegenstand abgewandelt werden kann.</dc:description>
  <cp:lastModifiedBy>Haas, Felix</cp:lastModifiedBy>
  <cp:revision>345</cp:revision>
  <cp:lastPrinted>2018-06-19T14:29:18Z</cp:lastPrinted>
  <dcterms:created xsi:type="dcterms:W3CDTF">2000-05-03T08:37:32Z</dcterms:created>
  <dcterms:modified xsi:type="dcterms:W3CDTF">2025-01-13T22:47:25Z</dcterms:modified>
</cp:coreProperties>
</file>