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2" r:id="rId4"/>
    <p:sldId id="264" r:id="rId5"/>
    <p:sldId id="265" r:id="rId6"/>
    <p:sldId id="268" r:id="rId7"/>
    <p:sldId id="266" r:id="rId8"/>
    <p:sldId id="267" r:id="rId9"/>
    <p:sldId id="270" r:id="rId10"/>
    <p:sldId id="271" r:id="rId11"/>
    <p:sldId id="272" r:id="rId12"/>
    <p:sldId id="269" r:id="rId13"/>
    <p:sldId id="273" r:id="rId14"/>
    <p:sldId id="274" r:id="rId15"/>
    <p:sldId id="276" r:id="rId16"/>
    <p:sldId id="278" r:id="rId17"/>
    <p:sldId id="279" r:id="rId18"/>
    <p:sldId id="275" r:id="rId19"/>
    <p:sldId id="281" r:id="rId20"/>
    <p:sldId id="282" r:id="rId21"/>
    <p:sldId id="277" r:id="rId22"/>
    <p:sldId id="283" r:id="rId23"/>
    <p:sldId id="284" r:id="rId24"/>
    <p:sldId id="285" r:id="rId25"/>
    <p:sldId id="286" r:id="rId26"/>
    <p:sldId id="290" r:id="rId27"/>
    <p:sldId id="289" r:id="rId28"/>
    <p:sldId id="291" r:id="rId29"/>
    <p:sldId id="287" r:id="rId30"/>
    <p:sldId id="292" r:id="rId31"/>
    <p:sldId id="288" r:id="rId32"/>
    <p:sldId id="257" r:id="rId33"/>
    <p:sldId id="258" r:id="rId34"/>
    <p:sldId id="259" r:id="rId35"/>
    <p:sldId id="260" r:id="rId36"/>
    <p:sldId id="26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PROJET" id="{15D35288-BBB1-4D10-8E6E-35448F72ED39}">
          <p14:sldIdLst>
            <p14:sldId id="256"/>
          </p14:sldIdLst>
        </p14:section>
        <p14:section name="LES 10 RECOMMANDATIONS D'OPTIMISATION" id="{35C278F6-B656-48D0-80E3-7FD447D6B161}">
          <p14:sldIdLst>
            <p14:sldId id="263"/>
            <p14:sldId id="262"/>
            <p14:sldId id="264"/>
            <p14:sldId id="265"/>
            <p14:sldId id="268"/>
            <p14:sldId id="266"/>
            <p14:sldId id="267"/>
            <p14:sldId id="270"/>
            <p14:sldId id="271"/>
            <p14:sldId id="272"/>
            <p14:sldId id="269"/>
            <p14:sldId id="273"/>
            <p14:sldId id="274"/>
            <p14:sldId id="276"/>
            <p14:sldId id="278"/>
            <p14:sldId id="279"/>
            <p14:sldId id="275"/>
            <p14:sldId id="281"/>
            <p14:sldId id="282"/>
            <p14:sldId id="277"/>
            <p14:sldId id="283"/>
            <p14:sldId id="284"/>
            <p14:sldId id="285"/>
            <p14:sldId id="286"/>
            <p14:sldId id="290"/>
            <p14:sldId id="289"/>
            <p14:sldId id="291"/>
            <p14:sldId id="287"/>
            <p14:sldId id="292"/>
            <p14:sldId id="288"/>
          </p14:sldIdLst>
        </p14:section>
        <p14:section name="RAPPORT D'OPTIMISATION" id="{1F5773A9-F14C-48A2-9A34-4250AFDAB9BD}">
          <p14:sldIdLst>
            <p14:sldId id="257"/>
            <p14:sldId id="258"/>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avascript-minifier.com/" TargetMode="External"/><Relationship Id="rId2" Type="http://schemas.openxmlformats.org/officeDocument/2006/relationships/hyperlink" Target="https://www.minifier.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418B9C-B898-4FE2-B42A-406194F69758}"/>
              </a:ext>
            </a:extLst>
          </p:cNvPr>
          <p:cNvSpPr>
            <a:spLocks noGrp="1"/>
          </p:cNvSpPr>
          <p:nvPr>
            <p:ph type="ctrTitle"/>
          </p:nvPr>
        </p:nvSpPr>
        <p:spPr>
          <a:xfrm>
            <a:off x="1915385" y="2379887"/>
            <a:ext cx="8361229" cy="2098226"/>
          </a:xfrm>
        </p:spPr>
        <p:txBody>
          <a:bodyPr/>
          <a:lstStyle/>
          <a:p>
            <a:r>
              <a:rPr lang="fr-FR" dirty="0">
                <a:solidFill>
                  <a:schemeClr val="accent2">
                    <a:lumMod val="75000"/>
                  </a:schemeClr>
                </a:solidFill>
                <a:effectLst>
                  <a:outerShdw blurRad="38100" dist="38100" dir="2700000" algn="tl">
                    <a:srgbClr val="000000">
                      <a:alpha val="43137"/>
                    </a:srgbClr>
                  </a:outerShdw>
                </a:effectLst>
              </a:rPr>
              <a:t>Optimisez un site web existant</a:t>
            </a:r>
          </a:p>
        </p:txBody>
      </p:sp>
    </p:spTree>
    <p:extLst>
      <p:ext uri="{BB962C8B-B14F-4D97-AF65-F5344CB8AC3E}">
        <p14:creationId xmlns:p14="http://schemas.microsoft.com/office/powerpoint/2010/main" val="397546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Image 3">
            <a:extLst>
              <a:ext uri="{FF2B5EF4-FFF2-40B4-BE49-F238E27FC236}">
                <a16:creationId xmlns:a16="http://schemas.microsoft.com/office/drawing/2014/main" id="{23345D63-A75B-4C14-962F-470BFC0E261E}"/>
              </a:ext>
            </a:extLst>
          </p:cNvPr>
          <p:cNvPicPr>
            <a:picLocks noChangeAspect="1"/>
          </p:cNvPicPr>
          <p:nvPr/>
        </p:nvPicPr>
        <p:blipFill>
          <a:blip r:embed="rId2"/>
          <a:stretch>
            <a:fillRect/>
          </a:stretch>
        </p:blipFill>
        <p:spPr>
          <a:xfrm>
            <a:off x="815926" y="552450"/>
            <a:ext cx="7244861" cy="5734050"/>
          </a:xfrm>
          <a:prstGeom prst="rect">
            <a:avLst/>
          </a:prstGeom>
        </p:spPr>
      </p:pic>
      <p:sp>
        <p:nvSpPr>
          <p:cNvPr id="3" name="Espace réservé du contenu 2">
            <a:extLst>
              <a:ext uri="{FF2B5EF4-FFF2-40B4-BE49-F238E27FC236}">
                <a16:creationId xmlns:a16="http://schemas.microsoft.com/office/drawing/2014/main" id="{A78EA2B2-8906-4B94-A79A-2FA11EA8C395}"/>
              </a:ext>
            </a:extLst>
          </p:cNvPr>
          <p:cNvSpPr>
            <a:spLocks noGrp="1"/>
          </p:cNvSpPr>
          <p:nvPr>
            <p:ph idx="1"/>
          </p:nvPr>
        </p:nvSpPr>
        <p:spPr>
          <a:xfrm>
            <a:off x="8170018" y="2539218"/>
            <a:ext cx="3656419" cy="1779563"/>
          </a:xfrm>
        </p:spPr>
        <p:txBody>
          <a:bodyPr anchorCtr="1">
            <a:normAutofit/>
          </a:bodyPr>
          <a:lstStyle/>
          <a:p>
            <a:pPr marL="0" indent="0" algn="just">
              <a:buNone/>
            </a:pPr>
            <a:r>
              <a:rPr lang="fr-FR" dirty="0">
                <a:latin typeface="Arial" panose="020B0604020202020204" pitchFamily="34" charset="0"/>
                <a:cs typeface="Arial" panose="020B0604020202020204" pitchFamily="34" charset="0"/>
              </a:rPr>
              <a:t>Dans notre version originale, le titre est représenté par un point, autant dire qu’il est inexistant.</a:t>
            </a:r>
          </a:p>
        </p:txBody>
      </p:sp>
    </p:spTree>
    <p:extLst>
      <p:ext uri="{BB962C8B-B14F-4D97-AF65-F5344CB8AC3E}">
        <p14:creationId xmlns:p14="http://schemas.microsoft.com/office/powerpoint/2010/main" val="263102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u contenu 2">
            <a:extLst>
              <a:ext uri="{FF2B5EF4-FFF2-40B4-BE49-F238E27FC236}">
                <a16:creationId xmlns:a16="http://schemas.microsoft.com/office/drawing/2014/main" id="{A78EA2B2-8906-4B94-A79A-2FA11EA8C395}"/>
              </a:ext>
            </a:extLst>
          </p:cNvPr>
          <p:cNvSpPr>
            <a:spLocks noGrp="1"/>
          </p:cNvSpPr>
          <p:nvPr>
            <p:ph idx="1"/>
          </p:nvPr>
        </p:nvSpPr>
        <p:spPr>
          <a:xfrm>
            <a:off x="840749" y="340937"/>
            <a:ext cx="11158757" cy="548639"/>
          </a:xfrm>
        </p:spPr>
        <p:txBody>
          <a:bodyPr anchorCtr="1">
            <a:normAutofit/>
          </a:bodyPr>
          <a:lstStyle/>
          <a:p>
            <a:pPr marL="0" indent="0">
              <a:buNone/>
            </a:pPr>
            <a:r>
              <a:rPr lang="fr-FR" dirty="0">
                <a:latin typeface="Arial" panose="020B0604020202020204" pitchFamily="34" charset="0"/>
                <a:cs typeface="Arial" panose="020B0604020202020204" pitchFamily="34" charset="0"/>
              </a:rPr>
              <a:t>Après l’ajout de notre titre cela donne dans la version modifiée :</a:t>
            </a:r>
          </a:p>
        </p:txBody>
      </p:sp>
      <p:pic>
        <p:nvPicPr>
          <p:cNvPr id="2" name="Image 1">
            <a:extLst>
              <a:ext uri="{FF2B5EF4-FFF2-40B4-BE49-F238E27FC236}">
                <a16:creationId xmlns:a16="http://schemas.microsoft.com/office/drawing/2014/main" id="{D84C3838-BAA7-4B3C-BE07-37071B2745D7}"/>
              </a:ext>
            </a:extLst>
          </p:cNvPr>
          <p:cNvPicPr>
            <a:picLocks noChangeAspect="1"/>
          </p:cNvPicPr>
          <p:nvPr/>
        </p:nvPicPr>
        <p:blipFill>
          <a:blip r:embed="rId2"/>
          <a:stretch>
            <a:fillRect/>
          </a:stretch>
        </p:blipFill>
        <p:spPr>
          <a:xfrm>
            <a:off x="840749" y="889576"/>
            <a:ext cx="11158758" cy="4160723"/>
          </a:xfrm>
          <a:prstGeom prst="rect">
            <a:avLst/>
          </a:prstGeom>
        </p:spPr>
      </p:pic>
      <p:sp>
        <p:nvSpPr>
          <p:cNvPr id="8" name="ZoneTexte 7">
            <a:extLst>
              <a:ext uri="{FF2B5EF4-FFF2-40B4-BE49-F238E27FC236}">
                <a16:creationId xmlns:a16="http://schemas.microsoft.com/office/drawing/2014/main" id="{8731D5FF-E89D-4C1E-8F5F-2693FBF7C00D}"/>
              </a:ext>
            </a:extLst>
          </p:cNvPr>
          <p:cNvSpPr txBox="1"/>
          <p:nvPr/>
        </p:nvSpPr>
        <p:spPr>
          <a:xfrm>
            <a:off x="840748" y="5599092"/>
            <a:ext cx="11158757" cy="1015663"/>
          </a:xfrm>
          <a:prstGeom prst="rect">
            <a:avLst/>
          </a:prstGeom>
          <a:noFill/>
        </p:spPr>
        <p:txBody>
          <a:bodyPr wrap="square">
            <a:spAutoFit/>
          </a:bodyPr>
          <a:lstStyle/>
          <a:p>
            <a:pPr marL="0" indent="0" algn="just">
              <a:buNone/>
            </a:pPr>
            <a:r>
              <a:rPr lang="fr-FR" sz="2000" dirty="0">
                <a:latin typeface="Arial" panose="020B0604020202020204" pitchFamily="34" charset="0"/>
                <a:cs typeface="Arial" panose="020B0604020202020204" pitchFamily="34" charset="0"/>
              </a:rPr>
              <a:t>On remarque bien notre nouveau titre incluant quelques uns de nos mots clés se trouvant dans notre balise </a:t>
            </a:r>
            <a:r>
              <a:rPr lang="fr-FR" sz="2000" dirty="0" err="1">
                <a:latin typeface="Arial" panose="020B0604020202020204" pitchFamily="34" charset="0"/>
                <a:cs typeface="Arial" panose="020B0604020202020204" pitchFamily="34" charset="0"/>
              </a:rPr>
              <a:t>meta</a:t>
            </a:r>
            <a:r>
              <a:rPr lang="fr-FR" sz="2000" dirty="0">
                <a:latin typeface="Arial" panose="020B0604020202020204" pitchFamily="34" charset="0"/>
                <a:cs typeface="Arial" panose="020B0604020202020204" pitchFamily="34" charset="0"/>
              </a:rPr>
              <a:t> keywords.</a:t>
            </a:r>
          </a:p>
          <a:p>
            <a:pPr marL="0" indent="0" algn="just">
              <a:buNone/>
            </a:pPr>
            <a:r>
              <a:rPr lang="fr-FR" sz="2000" dirty="0">
                <a:latin typeface="Arial" panose="020B0604020202020204" pitchFamily="34" charset="0"/>
                <a:cs typeface="Arial" panose="020B0604020202020204" pitchFamily="34" charset="0"/>
              </a:rPr>
              <a:t>Le titre est maintenant cohérent avec notre description et notre référencement est amélioré.</a:t>
            </a:r>
          </a:p>
        </p:txBody>
      </p:sp>
    </p:spTree>
    <p:extLst>
      <p:ext uri="{BB962C8B-B14F-4D97-AF65-F5344CB8AC3E}">
        <p14:creationId xmlns:p14="http://schemas.microsoft.com/office/powerpoint/2010/main" val="418631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295400" y="151228"/>
            <a:ext cx="9601200" cy="1002323"/>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4 – AJOUT DE LA BALISE META ROBOT</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295400" y="1153551"/>
            <a:ext cx="9601200" cy="2661433"/>
          </a:xfrm>
        </p:spPr>
        <p:txBody>
          <a:bodyPr anchor="ctr" anchorCtr="1">
            <a:normAutofit/>
          </a:bodyPr>
          <a:lstStyle/>
          <a:p>
            <a:pPr marL="0" indent="0">
              <a:buNone/>
            </a:pPr>
            <a:r>
              <a:rPr lang="fr-FR" dirty="0">
                <a:latin typeface="Arial" panose="020B0604020202020204" pitchFamily="34" charset="0"/>
                <a:cs typeface="Arial" panose="020B0604020202020204" pitchFamily="34" charset="0"/>
              </a:rPr>
              <a:t>Il existe une autre balise &lt;</a:t>
            </a:r>
            <a:r>
              <a:rPr lang="fr-FR" dirty="0" err="1">
                <a:latin typeface="Arial" panose="020B0604020202020204" pitchFamily="34" charset="0"/>
                <a:cs typeface="Arial" panose="020B0604020202020204" pitchFamily="34" charset="0"/>
              </a:rPr>
              <a:t>meta</a:t>
            </a:r>
            <a:r>
              <a:rPr lang="fr-FR" dirty="0">
                <a:latin typeface="Arial" panose="020B0604020202020204" pitchFamily="34" charset="0"/>
                <a:cs typeface="Arial" panose="020B0604020202020204" pitchFamily="34" charset="0"/>
              </a:rPr>
              <a:t>&gt; très importante. Il s’agit de la balise </a:t>
            </a:r>
            <a:r>
              <a:rPr lang="fr-FR" dirty="0" err="1">
                <a:latin typeface="Arial" panose="020B0604020202020204" pitchFamily="34" charset="0"/>
                <a:cs typeface="Arial" panose="020B0604020202020204" pitchFamily="34" charset="0"/>
              </a:rPr>
              <a:t>meta</a:t>
            </a:r>
            <a:r>
              <a:rPr lang="fr-FR" dirty="0">
                <a:latin typeface="Arial" panose="020B0604020202020204" pitchFamily="34" charset="0"/>
                <a:cs typeface="Arial" panose="020B0604020202020204" pitchFamily="34" charset="0"/>
              </a:rPr>
              <a:t> robot.</a:t>
            </a:r>
          </a:p>
          <a:p>
            <a:pPr marL="0" indent="0">
              <a:buNone/>
            </a:pPr>
            <a:r>
              <a:rPr lang="fr-FR" dirty="0">
                <a:latin typeface="Arial" panose="020B0604020202020204" pitchFamily="34" charset="0"/>
                <a:cs typeface="Arial" panose="020B0604020202020204" pitchFamily="34" charset="0"/>
              </a:rPr>
              <a:t>Lorsqu’un site comporte plusieurs pages pouvant contenir du contenu similaire, il est important d’orienter les moteurs de recherche vers la page à indexer. C’est pour cela que cette balise existe, elle nous permettra d’indexer correctement notre page permettant par la suite une meilleure lecture du site par les navigateurs et un meilleur référencement si notre site est bien optimisé.</a:t>
            </a:r>
          </a:p>
          <a:p>
            <a:pPr marL="0" indent="0">
              <a:buNone/>
            </a:pPr>
            <a:r>
              <a:rPr lang="fr-FR" dirty="0">
                <a:latin typeface="Arial" panose="020B0604020202020204" pitchFamily="34" charset="0"/>
                <a:cs typeface="Arial" panose="020B0604020202020204" pitchFamily="34" charset="0"/>
              </a:rPr>
              <a:t>Elle est représenté de la manière suivante dans notre version originale :</a:t>
            </a:r>
          </a:p>
        </p:txBody>
      </p:sp>
      <p:pic>
        <p:nvPicPr>
          <p:cNvPr id="6" name="Image 5">
            <a:extLst>
              <a:ext uri="{FF2B5EF4-FFF2-40B4-BE49-F238E27FC236}">
                <a16:creationId xmlns:a16="http://schemas.microsoft.com/office/drawing/2014/main" id="{18A3B6BC-188D-4B9B-9FD2-DC13C3004E2D}"/>
              </a:ext>
            </a:extLst>
          </p:cNvPr>
          <p:cNvPicPr>
            <a:picLocks noChangeAspect="1"/>
          </p:cNvPicPr>
          <p:nvPr/>
        </p:nvPicPr>
        <p:blipFill>
          <a:blip r:embed="rId2"/>
          <a:stretch>
            <a:fillRect/>
          </a:stretch>
        </p:blipFill>
        <p:spPr>
          <a:xfrm>
            <a:off x="1016914" y="3857333"/>
            <a:ext cx="10586834" cy="1919948"/>
          </a:xfrm>
          <a:prstGeom prst="rect">
            <a:avLst/>
          </a:prstGeom>
        </p:spPr>
      </p:pic>
      <p:sp>
        <p:nvSpPr>
          <p:cNvPr id="8" name="ZoneTexte 7">
            <a:extLst>
              <a:ext uri="{FF2B5EF4-FFF2-40B4-BE49-F238E27FC236}">
                <a16:creationId xmlns:a16="http://schemas.microsoft.com/office/drawing/2014/main" id="{C16355F9-F027-4C52-887F-AD02A0A83DF2}"/>
              </a:ext>
            </a:extLst>
          </p:cNvPr>
          <p:cNvSpPr txBox="1"/>
          <p:nvPr/>
        </p:nvSpPr>
        <p:spPr>
          <a:xfrm>
            <a:off x="1295400" y="5922961"/>
            <a:ext cx="10308348" cy="707886"/>
          </a:xfrm>
          <a:prstGeom prst="rect">
            <a:avLst/>
          </a:prstGeom>
          <a:noFill/>
        </p:spPr>
        <p:txBody>
          <a:bodyPr wrap="square" anchor="ctr" anchorCtr="1">
            <a:spAutoFit/>
          </a:bodyPr>
          <a:lstStyle/>
          <a:p>
            <a:pPr marL="0" indent="0">
              <a:buNone/>
            </a:pPr>
            <a:r>
              <a:rPr lang="fr-FR" sz="2000" dirty="0">
                <a:latin typeface="Arial" panose="020B0604020202020204" pitchFamily="34" charset="0"/>
                <a:cs typeface="Arial" panose="020B0604020202020204" pitchFamily="34" charset="0"/>
              </a:rPr>
              <a:t>J’ai placé un commentaire un guise de balise pour montrer son emplacement, car ici elle est inexistante. Il faut donc la rajouter.</a:t>
            </a:r>
          </a:p>
        </p:txBody>
      </p:sp>
    </p:spTree>
    <p:extLst>
      <p:ext uri="{BB962C8B-B14F-4D97-AF65-F5344CB8AC3E}">
        <p14:creationId xmlns:p14="http://schemas.microsoft.com/office/powerpoint/2010/main" val="366468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295400" y="128679"/>
            <a:ext cx="10308348" cy="2544181"/>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Pour écrire la balise </a:t>
            </a:r>
            <a:r>
              <a:rPr lang="fr-FR" dirty="0" err="1">
                <a:latin typeface="Arial" panose="020B0604020202020204" pitchFamily="34" charset="0"/>
                <a:cs typeface="Arial" panose="020B0604020202020204" pitchFamily="34" charset="0"/>
              </a:rPr>
              <a:t>meta</a:t>
            </a:r>
            <a:r>
              <a:rPr lang="fr-FR" dirty="0">
                <a:latin typeface="Arial" panose="020B0604020202020204" pitchFamily="34" charset="0"/>
                <a:cs typeface="Arial" panose="020B0604020202020204" pitchFamily="34" charset="0"/>
              </a:rPr>
              <a:t> robot, il faut mettre une balise &lt;</a:t>
            </a:r>
            <a:r>
              <a:rPr lang="fr-FR" dirty="0" err="1">
                <a:latin typeface="Arial" panose="020B0604020202020204" pitchFamily="34" charset="0"/>
                <a:cs typeface="Arial" panose="020B0604020202020204" pitchFamily="34" charset="0"/>
              </a:rPr>
              <a:t>meta</a:t>
            </a:r>
            <a:r>
              <a:rPr lang="fr-FR" dirty="0">
                <a:latin typeface="Arial" panose="020B0604020202020204" pitchFamily="34" charset="0"/>
                <a:cs typeface="Arial" panose="020B0604020202020204" pitchFamily="34" charset="0"/>
              </a:rPr>
              <a:t>&gt; accompagné des attributs	 « </a:t>
            </a:r>
            <a:r>
              <a:rPr lang="fr-FR" dirty="0" err="1">
                <a:latin typeface="Arial" panose="020B0604020202020204" pitchFamily="34" charset="0"/>
                <a:cs typeface="Arial" panose="020B0604020202020204" pitchFamily="34" charset="0"/>
              </a:rPr>
              <a:t>name</a:t>
            </a:r>
            <a:r>
              <a:rPr lang="fr-FR" dirty="0">
                <a:latin typeface="Arial" panose="020B0604020202020204" pitchFamily="34" charset="0"/>
                <a:cs typeface="Arial" panose="020B0604020202020204" pitchFamily="34" charset="0"/>
              </a:rPr>
              <a:t> » qui aura pour valeur « robot » et « content » qui lui aura pour valeur « index, follow ». La valeur « robot » défini le comportement que le robot d’indexation devra respecter; la valeur « index » permet au robot d’indexer la page et la valeur « follow » lui permet de suivre les liens contenus dans la page.</a:t>
            </a:r>
          </a:p>
          <a:p>
            <a:pPr marL="0" indent="0" algn="just">
              <a:buNone/>
            </a:pPr>
            <a:r>
              <a:rPr lang="fr-FR" dirty="0">
                <a:latin typeface="Arial" panose="020B0604020202020204" pitchFamily="34" charset="0"/>
                <a:cs typeface="Arial" panose="020B0604020202020204" pitchFamily="34" charset="0"/>
              </a:rPr>
              <a:t>Il est tout à fait possible que le contraire de ces valeurs soit écrites « </a:t>
            </a:r>
            <a:r>
              <a:rPr lang="fr-FR" dirty="0" err="1">
                <a:latin typeface="Arial" panose="020B0604020202020204" pitchFamily="34" charset="0"/>
                <a:cs typeface="Arial" panose="020B0604020202020204" pitchFamily="34" charset="0"/>
              </a:rPr>
              <a:t>noindex</a:t>
            </a:r>
            <a:r>
              <a:rPr lang="fr-FR" dirty="0">
                <a:latin typeface="Arial" panose="020B0604020202020204" pitchFamily="34" charset="0"/>
                <a:cs typeface="Arial" panose="020B0604020202020204" pitchFamily="34" charset="0"/>
              </a:rPr>
              <a:t> » et « </a:t>
            </a:r>
            <a:r>
              <a:rPr lang="fr-FR" dirty="0" err="1">
                <a:latin typeface="Arial" panose="020B0604020202020204" pitchFamily="34" charset="0"/>
                <a:cs typeface="Arial" panose="020B0604020202020204" pitchFamily="34" charset="0"/>
              </a:rPr>
              <a:t>nofollow</a:t>
            </a:r>
            <a:r>
              <a:rPr lang="fr-FR" dirty="0">
                <a:latin typeface="Arial" panose="020B0604020202020204" pitchFamily="34" charset="0"/>
                <a:cs typeface="Arial" panose="020B0604020202020204" pitchFamily="34" charset="0"/>
              </a:rPr>
              <a:t> ». L’indexation et le suivi des liens ne se fera pas par conséquent.</a:t>
            </a:r>
          </a:p>
        </p:txBody>
      </p:sp>
      <p:pic>
        <p:nvPicPr>
          <p:cNvPr id="4" name="Image 3">
            <a:extLst>
              <a:ext uri="{FF2B5EF4-FFF2-40B4-BE49-F238E27FC236}">
                <a16:creationId xmlns:a16="http://schemas.microsoft.com/office/drawing/2014/main" id="{9BA0E967-5FC4-4032-B6B3-C9B51290E15E}"/>
              </a:ext>
            </a:extLst>
          </p:cNvPr>
          <p:cNvPicPr>
            <a:picLocks noChangeAspect="1"/>
          </p:cNvPicPr>
          <p:nvPr/>
        </p:nvPicPr>
        <p:blipFill>
          <a:blip r:embed="rId2"/>
          <a:stretch>
            <a:fillRect/>
          </a:stretch>
        </p:blipFill>
        <p:spPr>
          <a:xfrm>
            <a:off x="1599054" y="2922562"/>
            <a:ext cx="9701037" cy="2152357"/>
          </a:xfrm>
          <a:prstGeom prst="rect">
            <a:avLst/>
          </a:prstGeom>
        </p:spPr>
      </p:pic>
      <p:sp>
        <p:nvSpPr>
          <p:cNvPr id="9" name="ZoneTexte 8">
            <a:extLst>
              <a:ext uri="{FF2B5EF4-FFF2-40B4-BE49-F238E27FC236}">
                <a16:creationId xmlns:a16="http://schemas.microsoft.com/office/drawing/2014/main" id="{82BA8761-B360-4913-9AB2-EC10B57F0185}"/>
              </a:ext>
            </a:extLst>
          </p:cNvPr>
          <p:cNvSpPr txBox="1"/>
          <p:nvPr/>
        </p:nvSpPr>
        <p:spPr>
          <a:xfrm>
            <a:off x="1295400" y="5324622"/>
            <a:ext cx="10308347" cy="1015663"/>
          </a:xfrm>
          <a:prstGeom prst="rect">
            <a:avLst/>
          </a:prstGeom>
          <a:noFill/>
        </p:spPr>
        <p:txBody>
          <a:bodyPr wrap="square" anchor="ctr" anchorCtr="1">
            <a:spAutoFit/>
          </a:bodyPr>
          <a:lstStyle/>
          <a:p>
            <a:pPr marL="0" indent="0" algn="just">
              <a:buNone/>
            </a:pPr>
            <a:r>
              <a:rPr lang="fr-FR" sz="2000" dirty="0">
                <a:latin typeface="Arial" panose="020B0604020202020204" pitchFamily="34" charset="0"/>
                <a:cs typeface="Arial" panose="020B0604020202020204" pitchFamily="34" charset="0"/>
              </a:rPr>
              <a:t>Nos modifications vont permettre aux moteurs de recherche d’analyser les pages autorisant l’indexation ainsi que le suivi de nos liens pour vérifier leurs fiabilités.</a:t>
            </a:r>
          </a:p>
          <a:p>
            <a:pPr marL="0" indent="0" algn="just">
              <a:buNone/>
            </a:pPr>
            <a:r>
              <a:rPr lang="fr-FR" sz="2000" dirty="0">
                <a:latin typeface="Arial" panose="020B0604020202020204" pitchFamily="34" charset="0"/>
                <a:cs typeface="Arial" panose="020B0604020202020204" pitchFamily="34" charset="0"/>
              </a:rPr>
              <a:t>Notre référencement en sera amélioré et de meilleur qualité.</a:t>
            </a:r>
          </a:p>
        </p:txBody>
      </p:sp>
    </p:spTree>
    <p:extLst>
      <p:ext uri="{BB962C8B-B14F-4D97-AF65-F5344CB8AC3E}">
        <p14:creationId xmlns:p14="http://schemas.microsoft.com/office/powerpoint/2010/main" val="332595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348175"/>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LES RECOMMANDATIONS LIÉES À L’ACCESSIBILITÉ</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834075"/>
            <a:ext cx="9601200" cy="4777740"/>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Pour cette catégorie, j’ai choisis 3 recommandations bien précises pour expliquer les améliorations faites :</a:t>
            </a:r>
          </a:p>
          <a:p>
            <a:pPr marL="0" indent="0" algn="just">
              <a:buNone/>
            </a:pPr>
            <a:endParaRPr lang="fr-FR" dirty="0">
              <a:latin typeface="Arial" panose="020B0604020202020204" pitchFamily="34" charset="0"/>
              <a:cs typeface="Arial" panose="020B0604020202020204" pitchFamily="34" charset="0"/>
            </a:endParaRPr>
          </a:p>
          <a:p>
            <a:pPr marL="0" indent="0" algn="just">
              <a:buNone/>
            </a:pPr>
            <a:r>
              <a:rPr lang="fr-FR" dirty="0">
                <a:latin typeface="Arial" panose="020B0604020202020204" pitchFamily="34" charset="0"/>
                <a:cs typeface="Arial" panose="020B0604020202020204" pitchFamily="34" charset="0"/>
              </a:rPr>
              <a:t>	1 – Avoir une bonne hiérarchisation des balises &lt;h1&gt;-&lt;h3&gt;</a:t>
            </a:r>
          </a:p>
          <a:p>
            <a:pPr marL="0" indent="0" algn="just">
              <a:buNone/>
            </a:pPr>
            <a:r>
              <a:rPr lang="fr-FR" dirty="0">
                <a:latin typeface="Arial" panose="020B0604020202020204" pitchFamily="34" charset="0"/>
                <a:cs typeface="Arial" panose="020B0604020202020204" pitchFamily="34" charset="0"/>
              </a:rPr>
              <a:t>	2 – Optimisation de la balise &lt;</a:t>
            </a:r>
            <a:r>
              <a:rPr lang="fr-FR" dirty="0" err="1">
                <a:latin typeface="Arial" panose="020B0604020202020204" pitchFamily="34" charset="0"/>
                <a:cs typeface="Arial" panose="020B0604020202020204" pitchFamily="34" charset="0"/>
              </a:rPr>
              <a:t>img</a:t>
            </a:r>
            <a:r>
              <a:rPr lang="fr-FR" dirty="0">
                <a:latin typeface="Arial" panose="020B0604020202020204" pitchFamily="34" charset="0"/>
                <a:cs typeface="Arial" panose="020B0604020202020204" pitchFamily="34" charset="0"/>
              </a:rPr>
              <a:t>/&gt;</a:t>
            </a:r>
          </a:p>
          <a:p>
            <a:pPr marL="0" indent="0" algn="just">
              <a:buNone/>
            </a:pPr>
            <a:r>
              <a:rPr lang="fr-FR" dirty="0">
                <a:latin typeface="Arial" panose="020B0604020202020204" pitchFamily="34" charset="0"/>
                <a:cs typeface="Arial" panose="020B0604020202020204" pitchFamily="34" charset="0"/>
              </a:rPr>
              <a:t>	3 – Adapter la taille des polices</a:t>
            </a:r>
          </a:p>
          <a:p>
            <a:pPr marL="0" indent="0" algn="just">
              <a:buNone/>
            </a:pPr>
            <a:r>
              <a:rPr lang="fr-FR" dirty="0">
                <a:latin typeface="Arial" panose="020B0604020202020204" pitchFamily="34" charset="0"/>
                <a:cs typeface="Arial" panose="020B0604020202020204" pitchFamily="34" charset="0"/>
              </a:rPr>
              <a:t> </a:t>
            </a:r>
          </a:p>
          <a:p>
            <a:pPr marL="0" indent="0" algn="just">
              <a:buNone/>
            </a:pPr>
            <a:r>
              <a:rPr lang="fr-FR" dirty="0">
                <a:latin typeface="Arial" panose="020B0604020202020204" pitchFamily="34" charset="0"/>
                <a:cs typeface="Arial" panose="020B0604020202020204" pitchFamily="34" charset="0"/>
              </a:rPr>
              <a:t>Chaque recommandation sera accompagnée d’un explication du problème rencontré avec sa solution et de captures d’écrans montrant l’état initial et l’état après modification.</a:t>
            </a:r>
          </a:p>
        </p:txBody>
      </p:sp>
    </p:spTree>
    <p:extLst>
      <p:ext uri="{BB962C8B-B14F-4D97-AF65-F5344CB8AC3E}">
        <p14:creationId xmlns:p14="http://schemas.microsoft.com/office/powerpoint/2010/main" val="200956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207498"/>
            <a:ext cx="9601200" cy="1485900"/>
          </a:xfrm>
        </p:spPr>
        <p:txBody>
          <a:bodyPr anchor="ctr" anchorCtr="1">
            <a:normAutofit fontScale="90000"/>
          </a:bodyPr>
          <a:lstStyle/>
          <a:p>
            <a:pPr algn="ctr"/>
            <a:r>
              <a:rPr lang="fr-FR" dirty="0">
                <a:solidFill>
                  <a:schemeClr val="accent2">
                    <a:lumMod val="75000"/>
                  </a:schemeClr>
                </a:solidFill>
                <a:effectLst>
                  <a:outerShdw blurRad="38100" dist="38100" dir="2700000" algn="tl">
                    <a:srgbClr val="000000">
                      <a:alpha val="43137"/>
                    </a:srgbClr>
                  </a:outerShdw>
                </a:effectLst>
              </a:rPr>
              <a:t>1 – AVOIR UNE BONNE HIÉRARCHISATION DES BALISES &lt;h1&gt; - &lt;h3&gt;</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693398"/>
            <a:ext cx="9973994" cy="4737295"/>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L’accessibilité d’un site est devenu un point très important de notre époque. Pour résoudre le problème d’exclusion des personnes handicapés une liste de recommandations, appelé WCAG, a été créer par la WAI (Web </a:t>
            </a:r>
            <a:r>
              <a:rPr lang="fr-FR" dirty="0" err="1">
                <a:latin typeface="Arial" panose="020B0604020202020204" pitchFamily="34" charset="0"/>
                <a:cs typeface="Arial" panose="020B0604020202020204" pitchFamily="34" charset="0"/>
              </a:rPr>
              <a:t>Accessibility</a:t>
            </a:r>
            <a:r>
              <a:rPr lang="fr-FR" dirty="0">
                <a:latin typeface="Arial" panose="020B0604020202020204" pitchFamily="34" charset="0"/>
                <a:cs typeface="Arial" panose="020B0604020202020204" pitchFamily="34" charset="0"/>
              </a:rPr>
              <a:t> Initiative).</a:t>
            </a:r>
          </a:p>
          <a:p>
            <a:pPr marL="0" indent="0" algn="just">
              <a:buNone/>
            </a:pPr>
            <a:r>
              <a:rPr lang="fr-FR" dirty="0">
                <a:latin typeface="Arial" panose="020B0604020202020204" pitchFamily="34" charset="0"/>
                <a:cs typeface="Arial" panose="020B0604020202020204" pitchFamily="34" charset="0"/>
              </a:rPr>
              <a:t>Il est très important de penser à l’accessibilité lors de la création d’un site. En ce sens une bonne mise en page du contenu est primordiale. Un site bien codé apportera de la cohérence lors de l’exploration du site par un visiteur; il sera aux normes d’accessibilités pour tous et permettra d’être mieux référencé.</a:t>
            </a:r>
          </a:p>
          <a:p>
            <a:pPr marL="0" indent="0" algn="just">
              <a:buNone/>
            </a:pPr>
            <a:r>
              <a:rPr lang="fr-FR" dirty="0">
                <a:latin typeface="Arial" panose="020B0604020202020204" pitchFamily="34" charset="0"/>
                <a:cs typeface="Arial" panose="020B0604020202020204" pitchFamily="34" charset="0"/>
              </a:rPr>
              <a:t>Lorsqu’on parcours le fichier HTML de la version originale du site, on remarque que les balises &lt;h1&gt; à &lt;h3&gt; ne sont pas bien hiérarchisées. Elles ne respectent pas l’ordre croissant de l’importance des titres. Dans l’état actuel, le site ne remplis pas certaines normes d’accessibilité malheureusement, et notre référencement en est impacté.</a:t>
            </a:r>
          </a:p>
        </p:txBody>
      </p:sp>
    </p:spTree>
    <p:extLst>
      <p:ext uri="{BB962C8B-B14F-4D97-AF65-F5344CB8AC3E}">
        <p14:creationId xmlns:p14="http://schemas.microsoft.com/office/powerpoint/2010/main" val="133134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295400" y="128680"/>
            <a:ext cx="10308348" cy="642030"/>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Voici ce que l’on voit :</a:t>
            </a:r>
          </a:p>
        </p:txBody>
      </p:sp>
      <p:pic>
        <p:nvPicPr>
          <p:cNvPr id="2" name="Image 1">
            <a:extLst>
              <a:ext uri="{FF2B5EF4-FFF2-40B4-BE49-F238E27FC236}">
                <a16:creationId xmlns:a16="http://schemas.microsoft.com/office/drawing/2014/main" id="{AA17D095-3CE9-4183-9302-A402607235AE}"/>
              </a:ext>
            </a:extLst>
          </p:cNvPr>
          <p:cNvPicPr>
            <a:picLocks noChangeAspect="1"/>
          </p:cNvPicPr>
          <p:nvPr/>
        </p:nvPicPr>
        <p:blipFill>
          <a:blip r:embed="rId2"/>
          <a:stretch>
            <a:fillRect/>
          </a:stretch>
        </p:blipFill>
        <p:spPr>
          <a:xfrm>
            <a:off x="1295400" y="770710"/>
            <a:ext cx="5023862" cy="2999432"/>
          </a:xfrm>
          <a:prstGeom prst="rect">
            <a:avLst/>
          </a:prstGeom>
        </p:spPr>
      </p:pic>
      <p:pic>
        <p:nvPicPr>
          <p:cNvPr id="6" name="Image 5">
            <a:extLst>
              <a:ext uri="{FF2B5EF4-FFF2-40B4-BE49-F238E27FC236}">
                <a16:creationId xmlns:a16="http://schemas.microsoft.com/office/drawing/2014/main" id="{31139F73-DA10-43F8-B534-A1574256BFDB}"/>
              </a:ext>
            </a:extLst>
          </p:cNvPr>
          <p:cNvPicPr>
            <a:picLocks noChangeAspect="1"/>
          </p:cNvPicPr>
          <p:nvPr/>
        </p:nvPicPr>
        <p:blipFill>
          <a:blip r:embed="rId3"/>
          <a:stretch>
            <a:fillRect/>
          </a:stretch>
        </p:blipFill>
        <p:spPr>
          <a:xfrm>
            <a:off x="6710198" y="770710"/>
            <a:ext cx="5023862" cy="2999432"/>
          </a:xfrm>
          <a:prstGeom prst="rect">
            <a:avLst/>
          </a:prstGeom>
        </p:spPr>
      </p:pic>
      <p:pic>
        <p:nvPicPr>
          <p:cNvPr id="7" name="Image 6">
            <a:extLst>
              <a:ext uri="{FF2B5EF4-FFF2-40B4-BE49-F238E27FC236}">
                <a16:creationId xmlns:a16="http://schemas.microsoft.com/office/drawing/2014/main" id="{2418864A-8715-4957-9DAF-F1959C99A3BD}"/>
              </a:ext>
            </a:extLst>
          </p:cNvPr>
          <p:cNvPicPr>
            <a:picLocks noChangeAspect="1"/>
          </p:cNvPicPr>
          <p:nvPr/>
        </p:nvPicPr>
        <p:blipFill>
          <a:blip r:embed="rId4"/>
          <a:stretch>
            <a:fillRect/>
          </a:stretch>
        </p:blipFill>
        <p:spPr>
          <a:xfrm>
            <a:off x="4164037" y="3992462"/>
            <a:ext cx="4584067" cy="2736858"/>
          </a:xfrm>
          <a:prstGeom prst="rect">
            <a:avLst/>
          </a:prstGeom>
        </p:spPr>
      </p:pic>
    </p:spTree>
    <p:extLst>
      <p:ext uri="{BB962C8B-B14F-4D97-AF65-F5344CB8AC3E}">
        <p14:creationId xmlns:p14="http://schemas.microsoft.com/office/powerpoint/2010/main" val="31278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295400" y="128679"/>
            <a:ext cx="10308348" cy="1840798"/>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La solution à ce problème serait d’introduire des titres &lt;h2&gt; au début du bloc 2. On pourrait aussi en ajouter un autre au début du bloc 3 mais il faudra changer le titre &lt;h2&gt; existant par une balise paragraphe &lt;p&gt;. Cela apportera plus de cohérence à notre contenu.</a:t>
            </a:r>
          </a:p>
          <a:p>
            <a:pPr marL="0" indent="0" algn="just">
              <a:buNone/>
            </a:pPr>
            <a:r>
              <a:rPr lang="fr-FR" dirty="0">
                <a:latin typeface="Arial" panose="020B0604020202020204" pitchFamily="34" charset="0"/>
                <a:cs typeface="Arial" panose="020B0604020202020204" pitchFamily="34" charset="0"/>
              </a:rPr>
              <a:t>Cela nous donne :</a:t>
            </a:r>
          </a:p>
        </p:txBody>
      </p:sp>
      <p:pic>
        <p:nvPicPr>
          <p:cNvPr id="2" name="Image 1">
            <a:extLst>
              <a:ext uri="{FF2B5EF4-FFF2-40B4-BE49-F238E27FC236}">
                <a16:creationId xmlns:a16="http://schemas.microsoft.com/office/drawing/2014/main" id="{3B1C455B-6802-432F-B1A7-CAAF197C104B}"/>
              </a:ext>
            </a:extLst>
          </p:cNvPr>
          <p:cNvPicPr>
            <a:picLocks noChangeAspect="1"/>
          </p:cNvPicPr>
          <p:nvPr/>
        </p:nvPicPr>
        <p:blipFill>
          <a:blip r:embed="rId2"/>
          <a:stretch>
            <a:fillRect/>
          </a:stretch>
        </p:blipFill>
        <p:spPr>
          <a:xfrm>
            <a:off x="843854" y="2250831"/>
            <a:ext cx="5252146" cy="3135726"/>
          </a:xfrm>
          <a:prstGeom prst="rect">
            <a:avLst/>
          </a:prstGeom>
        </p:spPr>
      </p:pic>
      <p:pic>
        <p:nvPicPr>
          <p:cNvPr id="4" name="Image 3">
            <a:extLst>
              <a:ext uri="{FF2B5EF4-FFF2-40B4-BE49-F238E27FC236}">
                <a16:creationId xmlns:a16="http://schemas.microsoft.com/office/drawing/2014/main" id="{CAE2B210-C50C-4B28-8A48-1D650FDAC4F8}"/>
              </a:ext>
            </a:extLst>
          </p:cNvPr>
          <p:cNvPicPr>
            <a:picLocks noChangeAspect="1"/>
          </p:cNvPicPr>
          <p:nvPr/>
        </p:nvPicPr>
        <p:blipFill>
          <a:blip r:embed="rId3"/>
          <a:stretch>
            <a:fillRect/>
          </a:stretch>
        </p:blipFill>
        <p:spPr>
          <a:xfrm>
            <a:off x="6577107" y="2250831"/>
            <a:ext cx="5252146" cy="3135726"/>
          </a:xfrm>
          <a:prstGeom prst="rect">
            <a:avLst/>
          </a:prstGeom>
        </p:spPr>
      </p:pic>
      <p:sp>
        <p:nvSpPr>
          <p:cNvPr id="8" name="ZoneTexte 7">
            <a:extLst>
              <a:ext uri="{FF2B5EF4-FFF2-40B4-BE49-F238E27FC236}">
                <a16:creationId xmlns:a16="http://schemas.microsoft.com/office/drawing/2014/main" id="{7AD4401A-9CCC-4829-9494-71A0C7CC0814}"/>
              </a:ext>
            </a:extLst>
          </p:cNvPr>
          <p:cNvSpPr txBox="1"/>
          <p:nvPr/>
        </p:nvSpPr>
        <p:spPr>
          <a:xfrm>
            <a:off x="6577107" y="5784520"/>
            <a:ext cx="5252146" cy="400110"/>
          </a:xfrm>
          <a:prstGeom prst="rect">
            <a:avLst/>
          </a:prstGeom>
          <a:noFill/>
        </p:spPr>
        <p:txBody>
          <a:bodyPr wrap="square" anchor="ctr" anchorCtr="1">
            <a:spAutoFit/>
          </a:bodyPr>
          <a:lstStyle/>
          <a:p>
            <a:pPr marL="0" indent="0" algn="just">
              <a:buNone/>
            </a:pPr>
            <a:r>
              <a:rPr lang="fr-FR" sz="2000" dirty="0">
                <a:latin typeface="Arial" panose="020B0604020202020204" pitchFamily="34" charset="0"/>
                <a:cs typeface="Arial" panose="020B0604020202020204" pitchFamily="34" charset="0"/>
              </a:rPr>
              <a:t>Evolution du bloc 3</a:t>
            </a:r>
          </a:p>
        </p:txBody>
      </p:sp>
      <p:sp>
        <p:nvSpPr>
          <p:cNvPr id="9" name="ZoneTexte 8">
            <a:extLst>
              <a:ext uri="{FF2B5EF4-FFF2-40B4-BE49-F238E27FC236}">
                <a16:creationId xmlns:a16="http://schemas.microsoft.com/office/drawing/2014/main" id="{B307AFC2-B1BC-4622-B2BA-22ACF4B93A88}"/>
              </a:ext>
            </a:extLst>
          </p:cNvPr>
          <p:cNvSpPr txBox="1"/>
          <p:nvPr/>
        </p:nvSpPr>
        <p:spPr>
          <a:xfrm>
            <a:off x="843854" y="5784520"/>
            <a:ext cx="5252146" cy="400110"/>
          </a:xfrm>
          <a:prstGeom prst="rect">
            <a:avLst/>
          </a:prstGeom>
          <a:noFill/>
        </p:spPr>
        <p:txBody>
          <a:bodyPr wrap="square" anchor="ctr" anchorCtr="1">
            <a:spAutoFit/>
          </a:bodyPr>
          <a:lstStyle/>
          <a:p>
            <a:pPr marL="0" indent="0" algn="just">
              <a:buNone/>
            </a:pPr>
            <a:r>
              <a:rPr lang="fr-FR" sz="2000" dirty="0">
                <a:latin typeface="Arial" panose="020B0604020202020204" pitchFamily="34" charset="0"/>
                <a:cs typeface="Arial" panose="020B0604020202020204" pitchFamily="34" charset="0"/>
              </a:rPr>
              <a:t>Evolution du bloc 2</a:t>
            </a:r>
          </a:p>
        </p:txBody>
      </p:sp>
    </p:spTree>
    <p:extLst>
      <p:ext uri="{BB962C8B-B14F-4D97-AF65-F5344CB8AC3E}">
        <p14:creationId xmlns:p14="http://schemas.microsoft.com/office/powerpoint/2010/main" val="1640548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207498"/>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2 – OPTIMISATION DE LA BALISE &lt;</a:t>
            </a:r>
            <a:r>
              <a:rPr lang="fr-FR" dirty="0" err="1">
                <a:solidFill>
                  <a:schemeClr val="accent2">
                    <a:lumMod val="75000"/>
                  </a:schemeClr>
                </a:solidFill>
                <a:effectLst>
                  <a:outerShdw blurRad="38100" dist="38100" dir="2700000" algn="tl">
                    <a:srgbClr val="000000">
                      <a:alpha val="43137"/>
                    </a:srgbClr>
                  </a:outerShdw>
                </a:effectLst>
              </a:rPr>
              <a:t>img</a:t>
            </a:r>
            <a:r>
              <a:rPr lang="fr-FR" dirty="0">
                <a:solidFill>
                  <a:schemeClr val="accent2">
                    <a:lumMod val="75000"/>
                  </a:schemeClr>
                </a:solidFill>
                <a:effectLst>
                  <a:outerShdw blurRad="38100" dist="38100" dir="2700000" algn="tl">
                    <a:srgbClr val="000000">
                      <a:alpha val="43137"/>
                    </a:srgbClr>
                  </a:outerShdw>
                </a:effectLst>
              </a:rPr>
              <a:t>/&gt;</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876278"/>
            <a:ext cx="9973994" cy="2723857"/>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Les recommandations WCAG traite d’un autre problème d’accessibilité, celle lié aux images. Certaines images ne peuvent pas être affichées par les navigateurs lorsque les </a:t>
            </a:r>
            <a:r>
              <a:rPr lang="fr-FR" dirty="0" err="1">
                <a:latin typeface="Arial" panose="020B0604020202020204" pitchFamily="34" charset="0"/>
                <a:cs typeface="Arial" panose="020B0604020202020204" pitchFamily="34" charset="0"/>
              </a:rPr>
              <a:t>urls</a:t>
            </a:r>
            <a:r>
              <a:rPr lang="fr-FR" dirty="0">
                <a:latin typeface="Arial" panose="020B0604020202020204" pitchFamily="34" charset="0"/>
                <a:cs typeface="Arial" panose="020B0604020202020204" pitchFamily="34" charset="0"/>
              </a:rPr>
              <a:t> de celles-ci sont erronés ou bien lorsqu’elles ne sont pas encore téléchargées. Pour remédier à cela il est recommandé d’ajouter l’attribut « alt », à la suite du l’url, pour ajouter un texte alternatif. Ce texte devra concordé avec l’image en question.</a:t>
            </a:r>
          </a:p>
          <a:p>
            <a:pPr marL="0" indent="0" algn="just">
              <a:buNone/>
            </a:pPr>
            <a:r>
              <a:rPr lang="fr-FR" dirty="0">
                <a:latin typeface="Arial" panose="020B0604020202020204" pitchFamily="34" charset="0"/>
                <a:cs typeface="Arial" panose="020B0604020202020204" pitchFamily="34" charset="0"/>
              </a:rPr>
              <a:t>Regardons ce que nous avons avec nos 2 fichiers.</a:t>
            </a:r>
          </a:p>
        </p:txBody>
      </p:sp>
    </p:spTree>
    <p:extLst>
      <p:ext uri="{BB962C8B-B14F-4D97-AF65-F5344CB8AC3E}">
        <p14:creationId xmlns:p14="http://schemas.microsoft.com/office/powerpoint/2010/main" val="3171033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53653" y="3659670"/>
            <a:ext cx="10107436" cy="2544181"/>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Dans notre fichier de base, on peut voir que l’attribut « alt » est présent mais la valeur qui lui est attribué n’est pas conforme aux recommandations. Nous avons une suite de mots clés plutôt qu’un texte descriptif de l’image.</a:t>
            </a:r>
          </a:p>
        </p:txBody>
      </p:sp>
      <p:pic>
        <p:nvPicPr>
          <p:cNvPr id="2" name="Image 1">
            <a:extLst>
              <a:ext uri="{FF2B5EF4-FFF2-40B4-BE49-F238E27FC236}">
                <a16:creationId xmlns:a16="http://schemas.microsoft.com/office/drawing/2014/main" id="{43D1A172-EF7D-4C42-9743-BF469926E7D0}"/>
              </a:ext>
            </a:extLst>
          </p:cNvPr>
          <p:cNvPicPr>
            <a:picLocks noChangeAspect="1"/>
          </p:cNvPicPr>
          <p:nvPr/>
        </p:nvPicPr>
        <p:blipFill>
          <a:blip r:embed="rId2"/>
          <a:stretch>
            <a:fillRect/>
          </a:stretch>
        </p:blipFill>
        <p:spPr>
          <a:xfrm>
            <a:off x="1353653" y="380575"/>
            <a:ext cx="10107436" cy="3048425"/>
          </a:xfrm>
          <a:prstGeom prst="rect">
            <a:avLst/>
          </a:prstGeom>
        </p:spPr>
      </p:pic>
    </p:spTree>
    <p:extLst>
      <p:ext uri="{BB962C8B-B14F-4D97-AF65-F5344CB8AC3E}">
        <p14:creationId xmlns:p14="http://schemas.microsoft.com/office/powerpoint/2010/main" val="43462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1DD11-99C3-4420-BD0B-9F316F73B530}"/>
              </a:ext>
            </a:extLst>
          </p:cNvPr>
          <p:cNvSpPr>
            <a:spLocks noGrp="1"/>
          </p:cNvSpPr>
          <p:nvPr>
            <p:ph type="title"/>
          </p:nvPr>
        </p:nvSpPr>
        <p:spPr/>
        <p:txBody>
          <a:bodyPr>
            <a:normAutofit/>
          </a:bodyPr>
          <a:lstStyle/>
          <a:p>
            <a:r>
              <a:rPr lang="fr-FR" dirty="0">
                <a:solidFill>
                  <a:schemeClr val="accent2">
                    <a:lumMod val="75000"/>
                  </a:schemeClr>
                </a:solidFill>
                <a:effectLst>
                  <a:outerShdw blurRad="38100" dist="38100" dir="2700000" algn="tl">
                    <a:srgbClr val="000000">
                      <a:alpha val="43137"/>
                    </a:srgbClr>
                  </a:outerShdw>
                </a:effectLst>
              </a:rPr>
              <a:t>Recommandations pour l’optimisation</a:t>
            </a:r>
          </a:p>
        </p:txBody>
      </p:sp>
      <p:sp>
        <p:nvSpPr>
          <p:cNvPr id="3" name="Espace réservé du texte 2">
            <a:extLst>
              <a:ext uri="{FF2B5EF4-FFF2-40B4-BE49-F238E27FC236}">
                <a16:creationId xmlns:a16="http://schemas.microsoft.com/office/drawing/2014/main" id="{D581EA21-4BEB-48B9-BB28-8442EF4FEBEC}"/>
              </a:ext>
            </a:extLst>
          </p:cNvPr>
          <p:cNvSpPr>
            <a:spLocks noGrp="1"/>
          </p:cNvSpPr>
          <p:nvPr>
            <p:ph type="body" idx="1"/>
          </p:nvPr>
        </p:nvSpPr>
        <p:spPr/>
        <p:txBody>
          <a:bodyPr/>
          <a:lstStyle/>
          <a:p>
            <a:r>
              <a:rPr lang="fr-FR" dirty="0">
                <a:latin typeface="Arial" panose="020B0604020202020204" pitchFamily="34" charset="0"/>
                <a:cs typeface="Arial" panose="020B0604020202020204" pitchFamily="34" charset="0"/>
              </a:rPr>
              <a:t>Liste des recommandations</a:t>
            </a:r>
          </a:p>
        </p:txBody>
      </p:sp>
    </p:spTree>
    <p:extLst>
      <p:ext uri="{BB962C8B-B14F-4D97-AF65-F5344CB8AC3E}">
        <p14:creationId xmlns:p14="http://schemas.microsoft.com/office/powerpoint/2010/main" val="675018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295400" y="128680"/>
            <a:ext cx="10097909" cy="1687058"/>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La solution à ce problème sera donc de changer notre liste de mots clés par un texte descriptif de l’image.</a:t>
            </a:r>
          </a:p>
          <a:p>
            <a:pPr marL="0" indent="0" algn="just">
              <a:buNone/>
            </a:pPr>
            <a:r>
              <a:rPr lang="fr-FR" dirty="0">
                <a:latin typeface="Arial" panose="020B0604020202020204" pitchFamily="34" charset="0"/>
                <a:cs typeface="Arial" panose="020B0604020202020204" pitchFamily="34" charset="0"/>
              </a:rPr>
              <a:t>Regardons ce qu’on obtient après modification :</a:t>
            </a:r>
          </a:p>
        </p:txBody>
      </p:sp>
      <p:pic>
        <p:nvPicPr>
          <p:cNvPr id="2" name="Image 1">
            <a:extLst>
              <a:ext uri="{FF2B5EF4-FFF2-40B4-BE49-F238E27FC236}">
                <a16:creationId xmlns:a16="http://schemas.microsoft.com/office/drawing/2014/main" id="{A839683F-C386-43F9-8AB5-E83EF0A4F14B}"/>
              </a:ext>
            </a:extLst>
          </p:cNvPr>
          <p:cNvPicPr>
            <a:picLocks noChangeAspect="1"/>
          </p:cNvPicPr>
          <p:nvPr/>
        </p:nvPicPr>
        <p:blipFill>
          <a:blip r:embed="rId2"/>
          <a:stretch>
            <a:fillRect/>
          </a:stretch>
        </p:blipFill>
        <p:spPr>
          <a:xfrm>
            <a:off x="1295400" y="1717264"/>
            <a:ext cx="10097909" cy="3048425"/>
          </a:xfrm>
          <a:prstGeom prst="rect">
            <a:avLst/>
          </a:prstGeom>
        </p:spPr>
      </p:pic>
      <p:sp>
        <p:nvSpPr>
          <p:cNvPr id="5" name="ZoneTexte 4">
            <a:extLst>
              <a:ext uri="{FF2B5EF4-FFF2-40B4-BE49-F238E27FC236}">
                <a16:creationId xmlns:a16="http://schemas.microsoft.com/office/drawing/2014/main" id="{56EC1704-EEA6-4C4E-951E-5D01B9F5C0BA}"/>
              </a:ext>
            </a:extLst>
          </p:cNvPr>
          <p:cNvSpPr txBox="1"/>
          <p:nvPr/>
        </p:nvSpPr>
        <p:spPr>
          <a:xfrm>
            <a:off x="1295399" y="5172891"/>
            <a:ext cx="10097909" cy="1200329"/>
          </a:xfrm>
          <a:prstGeom prst="rect">
            <a:avLst/>
          </a:prstGeom>
          <a:noFill/>
        </p:spPr>
        <p:txBody>
          <a:bodyPr wrap="square">
            <a:spAutoFit/>
          </a:bodyPr>
          <a:lstStyle/>
          <a:p>
            <a:pPr marL="0" indent="0" algn="just">
              <a:buNone/>
            </a:pPr>
            <a:r>
              <a:rPr lang="fr-FR" dirty="0">
                <a:latin typeface="Arial" panose="020B0604020202020204" pitchFamily="34" charset="0"/>
                <a:cs typeface="Arial" panose="020B0604020202020204" pitchFamily="34" charset="0"/>
              </a:rPr>
              <a:t>On a donc fait nos modifications, la liste de mots clés a été remplacer par le texte descriptif de l’image. </a:t>
            </a:r>
          </a:p>
          <a:p>
            <a:pPr marL="0" indent="0" algn="just">
              <a:buNone/>
            </a:pPr>
            <a:r>
              <a:rPr lang="fr-FR" dirty="0">
                <a:latin typeface="Arial" panose="020B0604020202020204" pitchFamily="34" charset="0"/>
                <a:cs typeface="Arial" panose="020B0604020202020204" pitchFamily="34" charset="0"/>
              </a:rPr>
              <a:t>Cette modification permettra, aux navigateurs spécialement dédiés aux personnes handicapés, de remplacer l’image par le texte en cas d’impossibilité d’afficher l’image.</a:t>
            </a:r>
          </a:p>
        </p:txBody>
      </p:sp>
    </p:spTree>
    <p:extLst>
      <p:ext uri="{BB962C8B-B14F-4D97-AF65-F5344CB8AC3E}">
        <p14:creationId xmlns:p14="http://schemas.microsoft.com/office/powerpoint/2010/main" val="2140503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207498"/>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3 – ADAPTER LA TAILLE DES POLICES</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693398"/>
            <a:ext cx="9973994" cy="4737295"/>
          </a:xfrm>
        </p:spPr>
        <p:txBody>
          <a:bodyPr anchor="ctr" anchorCtr="1">
            <a:normAutofit/>
          </a:bodyPr>
          <a:lstStyle/>
          <a:p>
            <a:pPr marL="0" indent="0">
              <a:buNone/>
            </a:pPr>
            <a:r>
              <a:rPr lang="fr-FR" dirty="0">
                <a:latin typeface="Arial" panose="020B0604020202020204" pitchFamily="34" charset="0"/>
                <a:cs typeface="Arial" panose="020B0604020202020204" pitchFamily="34" charset="0"/>
              </a:rPr>
              <a:t>Nous avons abordés précédemment les sujets de la hiérarchisation des balises de texte et de l’optimisation de la balise &lt;</a:t>
            </a:r>
            <a:r>
              <a:rPr lang="fr-FR" dirty="0" err="1">
                <a:latin typeface="Arial" panose="020B0604020202020204" pitchFamily="34" charset="0"/>
                <a:cs typeface="Arial" panose="020B0604020202020204" pitchFamily="34" charset="0"/>
              </a:rPr>
              <a:t>img</a:t>
            </a:r>
            <a:r>
              <a:rPr lang="fr-FR" dirty="0">
                <a:latin typeface="Arial" panose="020B0604020202020204" pitchFamily="34" charset="0"/>
                <a:cs typeface="Arial" panose="020B0604020202020204" pitchFamily="34" charset="0"/>
              </a:rPr>
              <a:t>&gt;, pour cette 3</a:t>
            </a:r>
            <a:r>
              <a:rPr lang="fr-FR" baseline="30000" dirty="0">
                <a:latin typeface="Arial" panose="020B0604020202020204" pitchFamily="34" charset="0"/>
                <a:cs typeface="Arial" panose="020B0604020202020204" pitchFamily="34" charset="0"/>
              </a:rPr>
              <a:t>e</a:t>
            </a:r>
            <a:r>
              <a:rPr lang="fr-FR" dirty="0">
                <a:latin typeface="Arial" panose="020B0604020202020204" pitchFamily="34" charset="0"/>
                <a:cs typeface="Arial" panose="020B0604020202020204" pitchFamily="34" charset="0"/>
              </a:rPr>
              <a:t> recommandation nous allons traiter de la taille des polices de nos textes. </a:t>
            </a:r>
          </a:p>
          <a:p>
            <a:pPr marL="0" indent="0">
              <a:buNone/>
            </a:pPr>
            <a:r>
              <a:rPr lang="fr-FR" dirty="0">
                <a:latin typeface="Arial" panose="020B0604020202020204" pitchFamily="34" charset="0"/>
                <a:cs typeface="Arial" panose="020B0604020202020204" pitchFamily="34" charset="0"/>
              </a:rPr>
              <a:t>Il arrive souvent de tomber sur des sites comportant du texte illisible ou bien très grand. Tout ces aspects esthétiques sont la plupart du temps laisser de côté par les développeurs malheureusement et ne sont forcément pas adaptés pour tous.</a:t>
            </a:r>
          </a:p>
          <a:p>
            <a:pPr marL="0" indent="0">
              <a:buNone/>
            </a:pPr>
            <a:r>
              <a:rPr lang="fr-FR" dirty="0">
                <a:latin typeface="Arial" panose="020B0604020202020204" pitchFamily="34" charset="0"/>
                <a:cs typeface="Arial" panose="020B0604020202020204" pitchFamily="34" charset="0"/>
              </a:rPr>
              <a:t>C’est pour cela qu’il faut apporté un minimum de vigilance à l’esthétique de notre site. Les recommandations WCAG se penchent sur le sujet et elles recommandent d’avoir une taille de police de 16px pour la lecture du texte.</a:t>
            </a:r>
          </a:p>
          <a:p>
            <a:pPr marL="0" indent="0">
              <a:buNone/>
            </a:pPr>
            <a:r>
              <a:rPr lang="fr-FR" dirty="0">
                <a:latin typeface="Arial" panose="020B0604020202020204" pitchFamily="34" charset="0"/>
                <a:cs typeface="Arial" panose="020B0604020202020204" pitchFamily="34" charset="0"/>
              </a:rPr>
              <a:t>Jetons un coup d’œil à notre fichier original.</a:t>
            </a:r>
          </a:p>
        </p:txBody>
      </p:sp>
    </p:spTree>
    <p:extLst>
      <p:ext uri="{BB962C8B-B14F-4D97-AF65-F5344CB8AC3E}">
        <p14:creationId xmlns:p14="http://schemas.microsoft.com/office/powerpoint/2010/main" val="2991197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005840" y="608428"/>
            <a:ext cx="3282694" cy="5641144"/>
          </a:xfrm>
        </p:spPr>
        <p:txBody>
          <a:bodyPr anchor="ctr" anchorCtr="1">
            <a:normAutofit lnSpcReduction="10000"/>
          </a:bodyPr>
          <a:lstStyle/>
          <a:p>
            <a:pPr marL="0" indent="0" algn="just">
              <a:buNone/>
            </a:pPr>
            <a:r>
              <a:rPr lang="fr-FR" dirty="0">
                <a:latin typeface="Arial" panose="020B0604020202020204" pitchFamily="34" charset="0"/>
                <a:cs typeface="Arial" panose="020B0604020202020204" pitchFamily="34" charset="0"/>
              </a:rPr>
              <a:t>Prenons cette capture d’écran d’un paragraphe du site. On remarque que pour le texte sélectionner la taille de la police est de 11px, cette valeur se trouve à la ligne Font dans la petite bulle au dessus du texte.</a:t>
            </a:r>
          </a:p>
          <a:p>
            <a:pPr marL="0" indent="0" algn="just">
              <a:buNone/>
            </a:pPr>
            <a:r>
              <a:rPr lang="fr-FR" dirty="0">
                <a:latin typeface="Arial" panose="020B0604020202020204" pitchFamily="34" charset="0"/>
                <a:cs typeface="Arial" panose="020B0604020202020204" pitchFamily="34" charset="0"/>
              </a:rPr>
              <a:t>Le texte est donc très petit et peu lisible sauf si on a une excellente vue.</a:t>
            </a:r>
          </a:p>
          <a:p>
            <a:pPr marL="0" indent="0" algn="just">
              <a:buNone/>
            </a:pPr>
            <a:r>
              <a:rPr lang="fr-FR" dirty="0">
                <a:latin typeface="Arial" panose="020B0604020202020204" pitchFamily="34" charset="0"/>
                <a:cs typeface="Arial" panose="020B0604020202020204" pitchFamily="34" charset="0"/>
              </a:rPr>
              <a:t>Nous devrons donc agrandir notre texte pour avoir une meilleure lisibilité. </a:t>
            </a:r>
          </a:p>
          <a:p>
            <a:pPr marL="0" indent="0" algn="just">
              <a:buNone/>
            </a:pPr>
            <a:r>
              <a:rPr lang="fr-FR" dirty="0">
                <a:latin typeface="Arial" panose="020B0604020202020204" pitchFamily="34" charset="0"/>
                <a:cs typeface="Arial" panose="020B0604020202020204" pitchFamily="34" charset="0"/>
              </a:rPr>
              <a:t>Regardons ce que cela donne après modification.</a:t>
            </a:r>
          </a:p>
        </p:txBody>
      </p:sp>
      <p:pic>
        <p:nvPicPr>
          <p:cNvPr id="2" name="Image 1">
            <a:extLst>
              <a:ext uri="{FF2B5EF4-FFF2-40B4-BE49-F238E27FC236}">
                <a16:creationId xmlns:a16="http://schemas.microsoft.com/office/drawing/2014/main" id="{6743D2E6-1CA8-48A8-A1D7-859D4E01ECF3}"/>
              </a:ext>
            </a:extLst>
          </p:cNvPr>
          <p:cNvPicPr>
            <a:picLocks noChangeAspect="1"/>
          </p:cNvPicPr>
          <p:nvPr/>
        </p:nvPicPr>
        <p:blipFill>
          <a:blip r:embed="rId2"/>
          <a:stretch>
            <a:fillRect/>
          </a:stretch>
        </p:blipFill>
        <p:spPr>
          <a:xfrm>
            <a:off x="4342230" y="1568136"/>
            <a:ext cx="7753602" cy="3721728"/>
          </a:xfrm>
          <a:prstGeom prst="rect">
            <a:avLst/>
          </a:prstGeom>
        </p:spPr>
      </p:pic>
    </p:spTree>
    <p:extLst>
      <p:ext uri="{BB962C8B-B14F-4D97-AF65-F5344CB8AC3E}">
        <p14:creationId xmlns:p14="http://schemas.microsoft.com/office/powerpoint/2010/main" val="4289888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048043" y="1521069"/>
            <a:ext cx="3282694" cy="3815861"/>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Nous avons donc fait notre modification. La police du texte fut augmenté jusqu’à 16px comme il est recommandé.</a:t>
            </a:r>
          </a:p>
          <a:p>
            <a:pPr marL="0" indent="0" algn="just">
              <a:buNone/>
            </a:pPr>
            <a:r>
              <a:rPr lang="fr-FR" dirty="0">
                <a:latin typeface="Arial" panose="020B0604020202020204" pitchFamily="34" charset="0"/>
                <a:cs typeface="Arial" panose="020B0604020202020204" pitchFamily="34" charset="0"/>
              </a:rPr>
              <a:t>On remarque que le texte est beaucoup plus visible et lisible pour tous.</a:t>
            </a:r>
          </a:p>
          <a:p>
            <a:pPr marL="0" indent="0" algn="just">
              <a:buNone/>
            </a:pPr>
            <a:r>
              <a:rPr lang="fr-FR" dirty="0">
                <a:latin typeface="Arial" panose="020B0604020202020204" pitchFamily="34" charset="0"/>
                <a:cs typeface="Arial" panose="020B0604020202020204" pitchFamily="34" charset="0"/>
              </a:rPr>
              <a:t>Notre texte est donc adapté pour tous.</a:t>
            </a:r>
          </a:p>
        </p:txBody>
      </p:sp>
      <p:pic>
        <p:nvPicPr>
          <p:cNvPr id="4" name="Image 3">
            <a:extLst>
              <a:ext uri="{FF2B5EF4-FFF2-40B4-BE49-F238E27FC236}">
                <a16:creationId xmlns:a16="http://schemas.microsoft.com/office/drawing/2014/main" id="{41C8939E-10FA-4DB2-924A-85D5CD8B501D}"/>
              </a:ext>
            </a:extLst>
          </p:cNvPr>
          <p:cNvPicPr>
            <a:picLocks noChangeAspect="1"/>
          </p:cNvPicPr>
          <p:nvPr/>
        </p:nvPicPr>
        <p:blipFill>
          <a:blip r:embed="rId2"/>
          <a:stretch>
            <a:fillRect/>
          </a:stretch>
        </p:blipFill>
        <p:spPr>
          <a:xfrm>
            <a:off x="4515728" y="1778304"/>
            <a:ext cx="7512257" cy="3301392"/>
          </a:xfrm>
          <a:prstGeom prst="rect">
            <a:avLst/>
          </a:prstGeom>
        </p:spPr>
      </p:pic>
    </p:spTree>
    <p:extLst>
      <p:ext uri="{BB962C8B-B14F-4D97-AF65-F5344CB8AC3E}">
        <p14:creationId xmlns:p14="http://schemas.microsoft.com/office/powerpoint/2010/main" val="3412350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348175"/>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LES RECOMMANDATIONS LIÉES À LA VITESSE</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834075"/>
            <a:ext cx="9601200" cy="4777740"/>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Pour cette catégorie, j’ai choisis 3 recommandations bien précises pour expliquer les améliorations faites :</a:t>
            </a:r>
          </a:p>
          <a:p>
            <a:pPr marL="0" indent="0" algn="just">
              <a:buNone/>
            </a:pPr>
            <a:endParaRPr lang="fr-FR" dirty="0">
              <a:latin typeface="Arial" panose="020B0604020202020204" pitchFamily="34" charset="0"/>
              <a:cs typeface="Arial" panose="020B0604020202020204" pitchFamily="34" charset="0"/>
            </a:endParaRPr>
          </a:p>
          <a:p>
            <a:pPr marL="0" indent="0" algn="just">
              <a:buNone/>
            </a:pPr>
            <a:r>
              <a:rPr lang="fr-FR" dirty="0">
                <a:latin typeface="Arial" panose="020B0604020202020204" pitchFamily="34" charset="0"/>
                <a:cs typeface="Arial" panose="020B0604020202020204" pitchFamily="34" charset="0"/>
              </a:rPr>
              <a:t>	1 – Réduction du nombre de fichier CSS</a:t>
            </a:r>
          </a:p>
          <a:p>
            <a:pPr marL="0" indent="0" algn="just">
              <a:buNone/>
            </a:pPr>
            <a:r>
              <a:rPr lang="fr-FR" dirty="0">
                <a:latin typeface="Arial" panose="020B0604020202020204" pitchFamily="34" charset="0"/>
                <a:cs typeface="Arial" panose="020B0604020202020204" pitchFamily="34" charset="0"/>
              </a:rPr>
              <a:t>	2 – La minification des fichiers CSS et JS</a:t>
            </a:r>
          </a:p>
          <a:p>
            <a:pPr marL="0" indent="0" algn="just">
              <a:buNone/>
            </a:pPr>
            <a:r>
              <a:rPr lang="fr-FR" dirty="0">
                <a:latin typeface="Arial" panose="020B0604020202020204" pitchFamily="34" charset="0"/>
                <a:cs typeface="Arial" panose="020B0604020202020204" pitchFamily="34" charset="0"/>
              </a:rPr>
              <a:t>	3 – Utilisation d’un CDN pour Bootstrap/</a:t>
            </a:r>
            <a:r>
              <a:rPr lang="fr-FR" dirty="0" err="1">
                <a:latin typeface="Arial" panose="020B0604020202020204" pitchFamily="34" charset="0"/>
                <a:cs typeface="Arial" panose="020B0604020202020204" pitchFamily="34" charset="0"/>
              </a:rPr>
              <a:t>Fontawesome</a:t>
            </a:r>
            <a:endParaRPr lang="fr-FR" dirty="0">
              <a:latin typeface="Arial" panose="020B0604020202020204" pitchFamily="34" charset="0"/>
              <a:cs typeface="Arial" panose="020B0604020202020204" pitchFamily="34" charset="0"/>
            </a:endParaRPr>
          </a:p>
          <a:p>
            <a:pPr marL="0" indent="0" algn="just">
              <a:buNone/>
            </a:pPr>
            <a:r>
              <a:rPr lang="fr-FR" dirty="0">
                <a:latin typeface="Arial" panose="020B0604020202020204" pitchFamily="34" charset="0"/>
                <a:cs typeface="Arial" panose="020B0604020202020204" pitchFamily="34" charset="0"/>
              </a:rPr>
              <a:t> </a:t>
            </a:r>
          </a:p>
          <a:p>
            <a:pPr marL="0" indent="0" algn="just">
              <a:buNone/>
            </a:pPr>
            <a:r>
              <a:rPr lang="fr-FR" dirty="0">
                <a:latin typeface="Arial" panose="020B0604020202020204" pitchFamily="34" charset="0"/>
                <a:cs typeface="Arial" panose="020B0604020202020204" pitchFamily="34" charset="0"/>
              </a:rPr>
              <a:t>Chaque recommandation sera accompagnée d’un explication du problème rencontré avec sa solution et de captures d’écrans montrant l’état initial et l’état après modification.</a:t>
            </a:r>
          </a:p>
        </p:txBody>
      </p:sp>
    </p:spTree>
    <p:extLst>
      <p:ext uri="{BB962C8B-B14F-4D97-AF65-F5344CB8AC3E}">
        <p14:creationId xmlns:p14="http://schemas.microsoft.com/office/powerpoint/2010/main" val="583878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348175"/>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1 – RÉDUCTION DU NOMBRE DE FICHIERS CSS</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834075"/>
            <a:ext cx="9601200" cy="4777740"/>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De nos jours, la vitesse de chargement d’un site est un point très important. Qu’on parle de stratégie SEO ou bien d’expérience utilisateur la vitesse de chargement des données joue un grand rôle dans ces cas, c’est pour cela qu’il faut tout faire pour l’optimiser au maximum. Plusieurs optimisation sont possibles comme réduire le nombre de fichiers à charger, minifier ces mêmes fichiers pour réduire le temps de chargement ou bien utiliser un CDN (Content Delivery Network) pour charger les données à distances pour éviter d’avoir tout nos fichiers en local.</a:t>
            </a:r>
          </a:p>
          <a:p>
            <a:pPr marL="0" indent="0" algn="just">
              <a:buNone/>
            </a:pPr>
            <a:r>
              <a:rPr lang="fr-FR" dirty="0">
                <a:latin typeface="Arial" panose="020B0604020202020204" pitchFamily="34" charset="0"/>
                <a:cs typeface="Arial" panose="020B0604020202020204" pitchFamily="34" charset="0"/>
              </a:rPr>
              <a:t>Dans un premier temps nous allons nous porter sur le nombre de fichiers CSS. </a:t>
            </a:r>
          </a:p>
        </p:txBody>
      </p:sp>
    </p:spTree>
    <p:extLst>
      <p:ext uri="{BB962C8B-B14F-4D97-AF65-F5344CB8AC3E}">
        <p14:creationId xmlns:p14="http://schemas.microsoft.com/office/powerpoint/2010/main" val="136393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97725" y="287383"/>
            <a:ext cx="10058399" cy="2612571"/>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Dans le dossier d’origine il en existe précisément 4 au total : </a:t>
            </a:r>
          </a:p>
          <a:p>
            <a:pPr marL="0" indent="0" algn="just">
              <a:buNone/>
            </a:pPr>
            <a:r>
              <a:rPr lang="fr-FR" dirty="0">
                <a:latin typeface="Arial" panose="020B0604020202020204" pitchFamily="34" charset="0"/>
                <a:cs typeface="Arial" panose="020B0604020202020204" pitchFamily="34" charset="0"/>
              </a:rPr>
              <a:t>	- Un nommé style.css</a:t>
            </a:r>
          </a:p>
          <a:p>
            <a:pPr marL="0" indent="0" algn="just">
              <a:buNone/>
            </a:pPr>
            <a:r>
              <a:rPr lang="fr-FR" dirty="0">
                <a:latin typeface="Arial" panose="020B0604020202020204" pitchFamily="34" charset="0"/>
                <a:cs typeface="Arial" panose="020B0604020202020204" pitchFamily="34" charset="0"/>
              </a:rPr>
              <a:t>	- Un second nommé bootstrap.css (le fichier CSS du </a:t>
            </a:r>
            <a:r>
              <a:rPr lang="fr-FR" dirty="0" err="1">
                <a:latin typeface="Arial" panose="020B0604020202020204" pitchFamily="34" charset="0"/>
                <a:cs typeface="Arial" panose="020B0604020202020204" pitchFamily="34" charset="0"/>
              </a:rPr>
              <a:t>framework</a:t>
            </a:r>
            <a:r>
              <a:rPr lang="fr-FR" dirty="0">
                <a:latin typeface="Arial" panose="020B0604020202020204" pitchFamily="34" charset="0"/>
                <a:cs typeface="Arial" panose="020B0604020202020204" pitchFamily="34" charset="0"/>
              </a:rPr>
              <a:t> utilisé)</a:t>
            </a:r>
          </a:p>
          <a:p>
            <a:pPr marL="0" indent="0" algn="just">
              <a:buNone/>
            </a:pPr>
            <a:r>
              <a:rPr lang="fr-FR" dirty="0">
                <a:latin typeface="Arial" panose="020B0604020202020204" pitchFamily="34" charset="0"/>
                <a:cs typeface="Arial" panose="020B0604020202020204" pitchFamily="34" charset="0"/>
              </a:rPr>
              <a:t>	- Un troisième nommé et-line.css (pour les icones « bureautiques »)</a:t>
            </a:r>
          </a:p>
          <a:p>
            <a:pPr marL="0" indent="0" algn="just">
              <a:buNone/>
            </a:pPr>
            <a:r>
              <a:rPr lang="fr-FR" dirty="0">
                <a:latin typeface="Arial" panose="020B0604020202020204" pitchFamily="34" charset="0"/>
                <a:cs typeface="Arial" panose="020B0604020202020204" pitchFamily="34" charset="0"/>
              </a:rPr>
              <a:t>	- Un dernier nommée font-awesome.css (pour les icones des réseaux sociaux)</a:t>
            </a:r>
          </a:p>
          <a:p>
            <a:pPr marL="0" indent="0" algn="just">
              <a:buNone/>
            </a:pPr>
            <a:endParaRPr lang="fr-FR" dirty="0">
              <a:latin typeface="Arial" panose="020B06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F16D8A23-0931-4B00-A300-1BA126600FEC}"/>
              </a:ext>
            </a:extLst>
          </p:cNvPr>
          <p:cNvPicPr>
            <a:picLocks noChangeAspect="1"/>
          </p:cNvPicPr>
          <p:nvPr/>
        </p:nvPicPr>
        <p:blipFill>
          <a:blip r:embed="rId2"/>
          <a:stretch>
            <a:fillRect/>
          </a:stretch>
        </p:blipFill>
        <p:spPr>
          <a:xfrm>
            <a:off x="918756" y="3429000"/>
            <a:ext cx="5393515" cy="2600215"/>
          </a:xfrm>
          <a:prstGeom prst="rect">
            <a:avLst/>
          </a:prstGeom>
        </p:spPr>
      </p:pic>
      <p:pic>
        <p:nvPicPr>
          <p:cNvPr id="5" name="Image 4">
            <a:extLst>
              <a:ext uri="{FF2B5EF4-FFF2-40B4-BE49-F238E27FC236}">
                <a16:creationId xmlns:a16="http://schemas.microsoft.com/office/drawing/2014/main" id="{E223995E-35D1-4A01-A3CB-DF2798F681B9}"/>
              </a:ext>
            </a:extLst>
          </p:cNvPr>
          <p:cNvPicPr>
            <a:picLocks noChangeAspect="1"/>
          </p:cNvPicPr>
          <p:nvPr/>
        </p:nvPicPr>
        <p:blipFill>
          <a:blip r:embed="rId3"/>
          <a:stretch>
            <a:fillRect/>
          </a:stretch>
        </p:blipFill>
        <p:spPr>
          <a:xfrm>
            <a:off x="6653892" y="3416644"/>
            <a:ext cx="5393515" cy="2600215"/>
          </a:xfrm>
          <a:prstGeom prst="rect">
            <a:avLst/>
          </a:prstGeom>
        </p:spPr>
      </p:pic>
    </p:spTree>
    <p:extLst>
      <p:ext uri="{BB962C8B-B14F-4D97-AF65-F5344CB8AC3E}">
        <p14:creationId xmlns:p14="http://schemas.microsoft.com/office/powerpoint/2010/main" val="4008217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191733" y="182880"/>
            <a:ext cx="10538711" cy="940525"/>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Dans notre fichier HTML original, les liens pointant sur ces fichiers sont représentés de la manière suivante :</a:t>
            </a:r>
          </a:p>
        </p:txBody>
      </p:sp>
      <p:pic>
        <p:nvPicPr>
          <p:cNvPr id="2" name="Image 1">
            <a:extLst>
              <a:ext uri="{FF2B5EF4-FFF2-40B4-BE49-F238E27FC236}">
                <a16:creationId xmlns:a16="http://schemas.microsoft.com/office/drawing/2014/main" id="{927E41D7-71E8-419C-A633-A2CEAEFD42C1}"/>
              </a:ext>
            </a:extLst>
          </p:cNvPr>
          <p:cNvPicPr>
            <a:picLocks noChangeAspect="1"/>
          </p:cNvPicPr>
          <p:nvPr/>
        </p:nvPicPr>
        <p:blipFill>
          <a:blip r:embed="rId2"/>
          <a:stretch>
            <a:fillRect/>
          </a:stretch>
        </p:blipFill>
        <p:spPr>
          <a:xfrm>
            <a:off x="1945608" y="1123405"/>
            <a:ext cx="9030960" cy="3467584"/>
          </a:xfrm>
          <a:prstGeom prst="rect">
            <a:avLst/>
          </a:prstGeom>
        </p:spPr>
      </p:pic>
      <p:sp>
        <p:nvSpPr>
          <p:cNvPr id="6" name="ZoneTexte 5">
            <a:extLst>
              <a:ext uri="{FF2B5EF4-FFF2-40B4-BE49-F238E27FC236}">
                <a16:creationId xmlns:a16="http://schemas.microsoft.com/office/drawing/2014/main" id="{7CA9E41E-5F51-464C-81B8-0B5136B2F028}"/>
              </a:ext>
            </a:extLst>
          </p:cNvPr>
          <p:cNvSpPr txBox="1"/>
          <p:nvPr/>
        </p:nvSpPr>
        <p:spPr>
          <a:xfrm>
            <a:off x="1191733" y="4957448"/>
            <a:ext cx="10538711" cy="1323439"/>
          </a:xfrm>
          <a:prstGeom prst="rect">
            <a:avLst/>
          </a:prstGeom>
          <a:noFill/>
        </p:spPr>
        <p:txBody>
          <a:bodyPr wrap="square" anchor="ctr" anchorCtr="1">
            <a:spAutoFit/>
          </a:bodyPr>
          <a:lstStyle/>
          <a:p>
            <a:pPr marL="0" indent="0" algn="just">
              <a:buNone/>
            </a:pPr>
            <a:r>
              <a:rPr lang="fr-FR" sz="2000" dirty="0">
                <a:latin typeface="Arial" panose="020B0604020202020204" pitchFamily="34" charset="0"/>
                <a:cs typeface="Arial" panose="020B0604020202020204" pitchFamily="34" charset="0"/>
              </a:rPr>
              <a:t>On retrouve bien nos 4 fichiers dans la balise &lt;</a:t>
            </a:r>
            <a:r>
              <a:rPr lang="fr-FR" sz="2000" dirty="0" err="1">
                <a:latin typeface="Arial" panose="020B0604020202020204" pitchFamily="34" charset="0"/>
                <a:cs typeface="Arial" panose="020B0604020202020204" pitchFamily="34" charset="0"/>
              </a:rPr>
              <a:t>head</a:t>
            </a:r>
            <a:r>
              <a:rPr lang="fr-FR" sz="2000" dirty="0">
                <a:latin typeface="Arial" panose="020B0604020202020204" pitchFamily="34" charset="0"/>
                <a:cs typeface="Arial" panose="020B0604020202020204" pitchFamily="34" charset="0"/>
              </a:rPr>
              <a:t>&gt; de notre fichier. Chaque fichier est représenté par une balise &lt;</a:t>
            </a:r>
            <a:r>
              <a:rPr lang="fr-FR" sz="2000" dirty="0" err="1">
                <a:latin typeface="Arial" panose="020B0604020202020204" pitchFamily="34" charset="0"/>
                <a:cs typeface="Arial" panose="020B0604020202020204" pitchFamily="34" charset="0"/>
              </a:rPr>
              <a:t>link</a:t>
            </a:r>
            <a:r>
              <a:rPr lang="fr-FR" sz="2000" dirty="0">
                <a:latin typeface="Arial" panose="020B0604020202020204" pitchFamily="34" charset="0"/>
                <a:cs typeface="Arial" panose="020B0604020202020204" pitchFamily="34" charset="0"/>
              </a:rPr>
              <a:t>&gt; de type CSS.</a:t>
            </a:r>
          </a:p>
          <a:p>
            <a:pPr marL="0" indent="0" algn="just">
              <a:buNone/>
            </a:pPr>
            <a:r>
              <a:rPr lang="fr-FR" sz="2000" dirty="0">
                <a:latin typeface="Arial" panose="020B0604020202020204" pitchFamily="34" charset="0"/>
                <a:cs typeface="Arial" panose="020B0604020202020204" pitchFamily="34" charset="0"/>
              </a:rPr>
              <a:t>Notre objectif sera de réduire le nombre de fichiers CSS pour en laisser le moins possible. Regardons ce que cela donne après nos modifications.</a:t>
            </a:r>
          </a:p>
        </p:txBody>
      </p:sp>
    </p:spTree>
    <p:extLst>
      <p:ext uri="{BB962C8B-B14F-4D97-AF65-F5344CB8AC3E}">
        <p14:creationId xmlns:p14="http://schemas.microsoft.com/office/powerpoint/2010/main" val="361715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191733" y="182880"/>
            <a:ext cx="10538711" cy="3246120"/>
          </a:xfrm>
        </p:spPr>
        <p:txBody>
          <a:bodyPr anchor="ctr" anchorCtr="1">
            <a:normAutofit lnSpcReduction="10000"/>
          </a:bodyPr>
          <a:lstStyle/>
          <a:p>
            <a:pPr marL="0" indent="0" algn="just">
              <a:buNone/>
            </a:pPr>
            <a:r>
              <a:rPr lang="fr-FR" dirty="0">
                <a:latin typeface="Arial" panose="020B0604020202020204" pitchFamily="34" charset="0"/>
                <a:cs typeface="Arial" panose="020B0604020202020204" pitchFamily="34" charset="0"/>
              </a:rPr>
              <a:t>Voila notre fichier incluant nos modifications. On remarque qu’il ne reste plus que 2 liens pointant vers nos fichier CSS en local, celui du style.css qui a été minifié et renommé (on en reparlera à la recommandation suivante) et celui du et-line.css qui est identique à l’original.</a:t>
            </a:r>
          </a:p>
          <a:p>
            <a:pPr marL="0" indent="0" algn="just">
              <a:buNone/>
            </a:pPr>
            <a:r>
              <a:rPr lang="fr-FR" dirty="0">
                <a:latin typeface="Arial" panose="020B0604020202020204" pitchFamily="34" charset="0"/>
                <a:cs typeface="Arial" panose="020B0604020202020204" pitchFamily="34" charset="0"/>
              </a:rPr>
              <a:t>Les deux autres liens des fichiers bootstrap.css et font-awesome.css ont été remplacer par des liens CDN je reviendrais dessus à notre 3</a:t>
            </a:r>
            <a:r>
              <a:rPr lang="fr-FR" baseline="30000" dirty="0">
                <a:latin typeface="Arial" panose="020B0604020202020204" pitchFamily="34" charset="0"/>
                <a:cs typeface="Arial" panose="020B0604020202020204" pitchFamily="34" charset="0"/>
              </a:rPr>
              <a:t>e</a:t>
            </a:r>
            <a:r>
              <a:rPr lang="fr-FR" dirty="0">
                <a:latin typeface="Arial" panose="020B0604020202020204" pitchFamily="34" charset="0"/>
                <a:cs typeface="Arial" panose="020B0604020202020204" pitchFamily="34" charset="0"/>
              </a:rPr>
              <a:t> recommandation.</a:t>
            </a:r>
          </a:p>
          <a:p>
            <a:pPr marL="0" indent="0" algn="just">
              <a:buNone/>
            </a:pPr>
            <a:r>
              <a:rPr lang="fr-FR" dirty="0">
                <a:latin typeface="Arial" panose="020B0604020202020204" pitchFamily="34" charset="0"/>
                <a:cs typeface="Arial" panose="020B0604020202020204" pitchFamily="34" charset="0"/>
              </a:rPr>
              <a:t>J’ai délibérément laisser le fichier et-line.css étant donné que le fichier style.css est déjà assez long. Je ne voulais pas rajouter des lignes en plus en les fusionnant. Il sera plus simple de faire des modifications sur et-line.css si besoin. </a:t>
            </a:r>
          </a:p>
          <a:p>
            <a:pPr marL="0" indent="0" algn="just">
              <a:buNone/>
            </a:pPr>
            <a:r>
              <a:rPr lang="fr-FR" dirty="0">
                <a:latin typeface="Arial" panose="020B0604020202020204" pitchFamily="34" charset="0"/>
                <a:cs typeface="Arial" panose="020B0604020202020204" pitchFamily="34" charset="0"/>
              </a:rPr>
              <a:t>Le retrait et le remplacement de certains fichiers permet d’augmenter la vitesse de chargement </a:t>
            </a:r>
            <a:r>
              <a:rPr lang="fr-FR">
                <a:latin typeface="Arial" panose="020B0604020202020204" pitchFamily="34" charset="0"/>
                <a:cs typeface="Arial" panose="020B0604020202020204" pitchFamily="34" charset="0"/>
              </a:rPr>
              <a:t>de nos données. </a:t>
            </a:r>
            <a:endParaRPr lang="fr-FR" dirty="0">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15AE946C-3CFF-485B-91C5-EE7D3FC45874}"/>
              </a:ext>
            </a:extLst>
          </p:cNvPr>
          <p:cNvPicPr>
            <a:picLocks noChangeAspect="1"/>
          </p:cNvPicPr>
          <p:nvPr/>
        </p:nvPicPr>
        <p:blipFill>
          <a:blip r:embed="rId2"/>
          <a:stretch>
            <a:fillRect/>
          </a:stretch>
        </p:blipFill>
        <p:spPr>
          <a:xfrm>
            <a:off x="1191732" y="3541451"/>
            <a:ext cx="10538711" cy="3133669"/>
          </a:xfrm>
          <a:prstGeom prst="rect">
            <a:avLst/>
          </a:prstGeom>
        </p:spPr>
      </p:pic>
    </p:spTree>
    <p:extLst>
      <p:ext uri="{BB962C8B-B14F-4D97-AF65-F5344CB8AC3E}">
        <p14:creationId xmlns:p14="http://schemas.microsoft.com/office/powerpoint/2010/main" val="1851436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348175"/>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2 – LA MINIFICATION DES FICHIERS CSS ET JS</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834075"/>
            <a:ext cx="9601200" cy="4777740"/>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Une des pratiques les plus simples pour optimiser la vitesse de notre site consiste à minifier les fichiers CSS et JavaScript (JS). Il s’agit de retirer les espaces entre les lignes de codes afin de réduire le poids et le temps de chargement des fichiers. Un fichier minifié se chargera beaucoup plus rapidement qu’un fichier compilé normalement. </a:t>
            </a:r>
          </a:p>
          <a:p>
            <a:pPr marL="0" indent="0" algn="just">
              <a:buNone/>
            </a:pPr>
            <a:r>
              <a:rPr lang="fr-FR" dirty="0">
                <a:latin typeface="Arial" panose="020B0604020202020204" pitchFamily="34" charset="0"/>
                <a:cs typeface="Arial" panose="020B0604020202020204" pitchFamily="34" charset="0"/>
              </a:rPr>
              <a:t>Pour minifier tout ceci plusieurs outils peuvent être utilisés. On peut utilisé des outils de minification ou de compression de fichiers CSS ou JS tels que </a:t>
            </a:r>
            <a:r>
              <a:rPr lang="fr-FR" dirty="0">
                <a:latin typeface="Arial" panose="020B0604020202020204" pitchFamily="34" charset="0"/>
                <a:cs typeface="Arial" panose="020B0604020202020204" pitchFamily="34" charset="0"/>
                <a:hlinkClick r:id="rId2"/>
              </a:rPr>
              <a:t>"minifier"</a:t>
            </a:r>
            <a:r>
              <a:rPr lang="fr-FR" dirty="0">
                <a:latin typeface="Arial" panose="020B0604020202020204" pitchFamily="34" charset="0"/>
                <a:cs typeface="Arial" panose="020B0604020202020204" pitchFamily="34" charset="0"/>
              </a:rPr>
              <a:t> ou </a:t>
            </a:r>
            <a:r>
              <a:rPr lang="fr-FR">
                <a:latin typeface="Arial" panose="020B0604020202020204" pitchFamily="34" charset="0"/>
                <a:cs typeface="Arial" panose="020B0604020202020204" pitchFamily="34" charset="0"/>
              </a:rPr>
              <a:t>bien </a:t>
            </a:r>
            <a:r>
              <a:rPr lang="fr-FR">
                <a:latin typeface="Arial" panose="020B0604020202020204" pitchFamily="34" charset="0"/>
                <a:cs typeface="Arial" panose="020B0604020202020204" pitchFamily="34" charset="0"/>
                <a:hlinkClick r:id="rId3"/>
              </a:rPr>
              <a:t>"javascript-minifier"</a:t>
            </a:r>
            <a:r>
              <a:rPr lang="fr-FR">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5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MES 10 RECOMMANDATIONS D’OPTIMISATION DU SITE</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2286000"/>
            <a:ext cx="9601200" cy="3886200"/>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Pour optimiser notre site j’ai établis une liste de 10 recommandations basées sur les 3 catégories énumérées auparavant.</a:t>
            </a:r>
          </a:p>
          <a:p>
            <a:pPr marL="0" indent="0" algn="just">
              <a:buNone/>
            </a:pPr>
            <a:r>
              <a:rPr lang="fr-FR" dirty="0">
                <a:latin typeface="Arial" panose="020B0604020202020204" pitchFamily="34" charset="0"/>
                <a:cs typeface="Arial" panose="020B0604020202020204" pitchFamily="34" charset="0"/>
              </a:rPr>
              <a:t>Cette liste est rattaché à un rapport d’analyse de l’état actuel du SEO. Elle comporte un plus grand nombre de recommandations qui peuvent, elles aussi, améliorer le référencement.</a:t>
            </a:r>
          </a:p>
          <a:p>
            <a:pPr marL="0" indent="0" algn="just">
              <a:buNone/>
            </a:pPr>
            <a:r>
              <a:rPr lang="fr-FR" dirty="0">
                <a:latin typeface="Arial" panose="020B0604020202020204" pitchFamily="34" charset="0"/>
                <a:cs typeface="Arial" panose="020B0604020202020204" pitchFamily="34" charset="0"/>
              </a:rPr>
              <a:t>Pour mieux visualiser ces recommandations elles sont listées selon les catégories choisies  :</a:t>
            </a:r>
          </a:p>
          <a:p>
            <a:pPr marL="0" indent="0" algn="just">
              <a:buNone/>
            </a:pPr>
            <a:r>
              <a:rPr lang="fr-FR" dirty="0">
                <a:latin typeface="Arial" panose="020B0604020202020204" pitchFamily="34" charset="0"/>
                <a:cs typeface="Arial" panose="020B0604020202020204" pitchFamily="34" charset="0"/>
              </a:rPr>
              <a:t>	- le référencement SEO</a:t>
            </a:r>
          </a:p>
          <a:p>
            <a:pPr marL="0" indent="0" algn="just">
              <a:buNone/>
            </a:pPr>
            <a:r>
              <a:rPr lang="fr-FR" dirty="0">
                <a:latin typeface="Arial" panose="020B0604020202020204" pitchFamily="34" charset="0"/>
                <a:cs typeface="Arial" panose="020B0604020202020204" pitchFamily="34" charset="0"/>
              </a:rPr>
              <a:t>	- l’accessibilité du site</a:t>
            </a:r>
          </a:p>
          <a:p>
            <a:pPr marL="0" indent="0" algn="just">
              <a:buNone/>
            </a:pPr>
            <a:r>
              <a:rPr lang="fr-FR" dirty="0">
                <a:latin typeface="Arial" panose="020B0604020202020204" pitchFamily="34" charset="0"/>
                <a:cs typeface="Arial" panose="020B0604020202020204" pitchFamily="34" charset="0"/>
              </a:rPr>
              <a:t>	- la vitesse de chargement du site</a:t>
            </a:r>
          </a:p>
        </p:txBody>
      </p:sp>
    </p:spTree>
    <p:extLst>
      <p:ext uri="{BB962C8B-B14F-4D97-AF65-F5344CB8AC3E}">
        <p14:creationId xmlns:p14="http://schemas.microsoft.com/office/powerpoint/2010/main" val="4043305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191733" y="182880"/>
            <a:ext cx="10538711" cy="940525"/>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Dans notre fichier HTML original, les liens pointant sur ces fichiers sont représentés de la manière suivante :</a:t>
            </a:r>
          </a:p>
        </p:txBody>
      </p:sp>
      <p:pic>
        <p:nvPicPr>
          <p:cNvPr id="2" name="Image 1">
            <a:extLst>
              <a:ext uri="{FF2B5EF4-FFF2-40B4-BE49-F238E27FC236}">
                <a16:creationId xmlns:a16="http://schemas.microsoft.com/office/drawing/2014/main" id="{927E41D7-71E8-419C-A633-A2CEAEFD42C1}"/>
              </a:ext>
            </a:extLst>
          </p:cNvPr>
          <p:cNvPicPr>
            <a:picLocks noChangeAspect="1"/>
          </p:cNvPicPr>
          <p:nvPr/>
        </p:nvPicPr>
        <p:blipFill>
          <a:blip r:embed="rId2"/>
          <a:stretch>
            <a:fillRect/>
          </a:stretch>
        </p:blipFill>
        <p:spPr>
          <a:xfrm>
            <a:off x="1945608" y="1123405"/>
            <a:ext cx="9030960" cy="3467584"/>
          </a:xfrm>
          <a:prstGeom prst="rect">
            <a:avLst/>
          </a:prstGeom>
        </p:spPr>
      </p:pic>
      <p:sp>
        <p:nvSpPr>
          <p:cNvPr id="6" name="ZoneTexte 5">
            <a:extLst>
              <a:ext uri="{FF2B5EF4-FFF2-40B4-BE49-F238E27FC236}">
                <a16:creationId xmlns:a16="http://schemas.microsoft.com/office/drawing/2014/main" id="{7CA9E41E-5F51-464C-81B8-0B5136B2F028}"/>
              </a:ext>
            </a:extLst>
          </p:cNvPr>
          <p:cNvSpPr txBox="1"/>
          <p:nvPr/>
        </p:nvSpPr>
        <p:spPr>
          <a:xfrm>
            <a:off x="1191733" y="4957448"/>
            <a:ext cx="10538711" cy="1323439"/>
          </a:xfrm>
          <a:prstGeom prst="rect">
            <a:avLst/>
          </a:prstGeom>
          <a:noFill/>
        </p:spPr>
        <p:txBody>
          <a:bodyPr wrap="square" anchor="ctr" anchorCtr="1">
            <a:spAutoFit/>
          </a:bodyPr>
          <a:lstStyle/>
          <a:p>
            <a:pPr marL="0" indent="0" algn="just">
              <a:buNone/>
            </a:pPr>
            <a:r>
              <a:rPr lang="fr-FR" sz="2000" dirty="0">
                <a:latin typeface="Arial" panose="020B0604020202020204" pitchFamily="34" charset="0"/>
                <a:cs typeface="Arial" panose="020B0604020202020204" pitchFamily="34" charset="0"/>
              </a:rPr>
              <a:t>On retrouve bien nos 4 fichiers dans la balise &lt;</a:t>
            </a:r>
            <a:r>
              <a:rPr lang="fr-FR" sz="2000" dirty="0" err="1">
                <a:latin typeface="Arial" panose="020B0604020202020204" pitchFamily="34" charset="0"/>
                <a:cs typeface="Arial" panose="020B0604020202020204" pitchFamily="34" charset="0"/>
              </a:rPr>
              <a:t>head</a:t>
            </a:r>
            <a:r>
              <a:rPr lang="fr-FR" sz="2000" dirty="0">
                <a:latin typeface="Arial" panose="020B0604020202020204" pitchFamily="34" charset="0"/>
                <a:cs typeface="Arial" panose="020B0604020202020204" pitchFamily="34" charset="0"/>
              </a:rPr>
              <a:t>&gt; de notre fichier. Chaque fichier est </a:t>
            </a:r>
            <a:r>
              <a:rPr lang="fr-FR" sz="2000" dirty="0" err="1">
                <a:latin typeface="Arial" panose="020B0604020202020204" pitchFamily="34" charset="0"/>
                <a:cs typeface="Arial" panose="020B0604020202020204" pitchFamily="34" charset="0"/>
              </a:rPr>
              <a:t>réprensenté</a:t>
            </a:r>
            <a:r>
              <a:rPr lang="fr-FR" sz="2000" dirty="0">
                <a:latin typeface="Arial" panose="020B0604020202020204" pitchFamily="34" charset="0"/>
                <a:cs typeface="Arial" panose="020B0604020202020204" pitchFamily="34" charset="0"/>
              </a:rPr>
              <a:t> par une balise &lt;</a:t>
            </a:r>
            <a:r>
              <a:rPr lang="fr-FR" sz="2000" dirty="0" err="1">
                <a:latin typeface="Arial" panose="020B0604020202020204" pitchFamily="34" charset="0"/>
                <a:cs typeface="Arial" panose="020B0604020202020204" pitchFamily="34" charset="0"/>
              </a:rPr>
              <a:t>link</a:t>
            </a:r>
            <a:r>
              <a:rPr lang="fr-FR" sz="2000" dirty="0">
                <a:latin typeface="Arial" panose="020B0604020202020204" pitchFamily="34" charset="0"/>
                <a:cs typeface="Arial" panose="020B0604020202020204" pitchFamily="34" charset="0"/>
              </a:rPr>
              <a:t>&gt; de type CSS.</a:t>
            </a:r>
          </a:p>
          <a:p>
            <a:pPr marL="0" indent="0" algn="just">
              <a:buNone/>
            </a:pPr>
            <a:r>
              <a:rPr lang="fr-FR" sz="2000" dirty="0">
                <a:latin typeface="Arial" panose="020B0604020202020204" pitchFamily="34" charset="0"/>
                <a:cs typeface="Arial" panose="020B0604020202020204" pitchFamily="34" charset="0"/>
              </a:rPr>
              <a:t>Notre objectif sera de réduire le nombre de fichiers CSS pour en laisser le moins possible. Regardons ce que cela donne après nos modifications.</a:t>
            </a:r>
          </a:p>
        </p:txBody>
      </p:sp>
    </p:spTree>
    <p:extLst>
      <p:ext uri="{BB962C8B-B14F-4D97-AF65-F5344CB8AC3E}">
        <p14:creationId xmlns:p14="http://schemas.microsoft.com/office/powerpoint/2010/main" val="1655282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348175"/>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3 – UTILISATION D’UN CDN POUR BOOTSTRAP/FONTAWESOME</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834075"/>
            <a:ext cx="9601200" cy="4777740"/>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Pour cette catégorie, j’ai choisis 3 recommandations bien précises pour expliquer les améliorations faites :</a:t>
            </a:r>
          </a:p>
          <a:p>
            <a:pPr marL="0" indent="0" algn="just">
              <a:buNone/>
            </a:pPr>
            <a:endParaRPr lang="fr-FR" dirty="0">
              <a:latin typeface="Arial" panose="020B0604020202020204" pitchFamily="34" charset="0"/>
              <a:cs typeface="Arial" panose="020B0604020202020204" pitchFamily="34" charset="0"/>
            </a:endParaRPr>
          </a:p>
          <a:p>
            <a:pPr marL="0" indent="0" algn="just">
              <a:buNone/>
            </a:pPr>
            <a:r>
              <a:rPr lang="fr-FR" dirty="0">
                <a:latin typeface="Arial" panose="020B0604020202020204" pitchFamily="34" charset="0"/>
                <a:cs typeface="Arial" panose="020B0604020202020204" pitchFamily="34" charset="0"/>
              </a:rPr>
              <a:t>	1 – Réduction du nombre de fichier CSS</a:t>
            </a:r>
          </a:p>
          <a:p>
            <a:pPr marL="0" indent="0" algn="just">
              <a:buNone/>
            </a:pPr>
            <a:r>
              <a:rPr lang="fr-FR" dirty="0">
                <a:latin typeface="Arial" panose="020B0604020202020204" pitchFamily="34" charset="0"/>
                <a:cs typeface="Arial" panose="020B0604020202020204" pitchFamily="34" charset="0"/>
              </a:rPr>
              <a:t>	2 – La minification des fichiers CSS et JS</a:t>
            </a:r>
          </a:p>
          <a:p>
            <a:pPr marL="0" indent="0" algn="just">
              <a:buNone/>
            </a:pPr>
            <a:r>
              <a:rPr lang="fr-FR" dirty="0">
                <a:latin typeface="Arial" panose="020B0604020202020204" pitchFamily="34" charset="0"/>
                <a:cs typeface="Arial" panose="020B0604020202020204" pitchFamily="34" charset="0"/>
              </a:rPr>
              <a:t>	3 – Utilisation d’un CDN pour Bootstrap/</a:t>
            </a:r>
            <a:r>
              <a:rPr lang="fr-FR" dirty="0" err="1">
                <a:latin typeface="Arial" panose="020B0604020202020204" pitchFamily="34" charset="0"/>
                <a:cs typeface="Arial" panose="020B0604020202020204" pitchFamily="34" charset="0"/>
              </a:rPr>
              <a:t>Fontawesome</a:t>
            </a:r>
            <a:endParaRPr lang="fr-FR" dirty="0">
              <a:latin typeface="Arial" panose="020B0604020202020204" pitchFamily="34" charset="0"/>
              <a:cs typeface="Arial" panose="020B0604020202020204" pitchFamily="34" charset="0"/>
            </a:endParaRPr>
          </a:p>
          <a:p>
            <a:pPr marL="0" indent="0" algn="just">
              <a:buNone/>
            </a:pPr>
            <a:r>
              <a:rPr lang="fr-FR" dirty="0">
                <a:latin typeface="Arial" panose="020B0604020202020204" pitchFamily="34" charset="0"/>
                <a:cs typeface="Arial" panose="020B0604020202020204" pitchFamily="34" charset="0"/>
              </a:rPr>
              <a:t> </a:t>
            </a:r>
          </a:p>
          <a:p>
            <a:pPr marL="0" indent="0" algn="just">
              <a:buNone/>
            </a:pPr>
            <a:r>
              <a:rPr lang="fr-FR" dirty="0">
                <a:latin typeface="Arial" panose="020B0604020202020204" pitchFamily="34" charset="0"/>
                <a:cs typeface="Arial" panose="020B0604020202020204" pitchFamily="34" charset="0"/>
              </a:rPr>
              <a:t>Chaque recommandation sera accompagnée d’un explication du problème rencontré avec sa solution et de captures d’écrans montrant l’état initial et l’état après modification.</a:t>
            </a:r>
          </a:p>
        </p:txBody>
      </p:sp>
    </p:spTree>
    <p:extLst>
      <p:ext uri="{BB962C8B-B14F-4D97-AF65-F5344CB8AC3E}">
        <p14:creationId xmlns:p14="http://schemas.microsoft.com/office/powerpoint/2010/main" val="4150643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D1DD11-99C3-4420-BD0B-9F316F73B530}"/>
              </a:ext>
            </a:extLst>
          </p:cNvPr>
          <p:cNvSpPr>
            <a:spLocks noGrp="1"/>
          </p:cNvSpPr>
          <p:nvPr>
            <p:ph type="title"/>
          </p:nvPr>
        </p:nvSpPr>
        <p:spPr/>
        <p:txBody>
          <a:bodyPr/>
          <a:lstStyle/>
          <a:p>
            <a:r>
              <a:rPr lang="fr-FR" dirty="0">
                <a:solidFill>
                  <a:schemeClr val="accent2">
                    <a:lumMod val="75000"/>
                  </a:schemeClr>
                </a:solidFill>
                <a:effectLst>
                  <a:outerShdw blurRad="38100" dist="38100" dir="2700000" algn="tl">
                    <a:srgbClr val="000000">
                      <a:alpha val="43137"/>
                    </a:srgbClr>
                  </a:outerShdw>
                </a:effectLst>
              </a:rPr>
              <a:t>Rapport d’optimisation</a:t>
            </a:r>
          </a:p>
        </p:txBody>
      </p:sp>
      <p:sp>
        <p:nvSpPr>
          <p:cNvPr id="3" name="Espace réservé du texte 2">
            <a:extLst>
              <a:ext uri="{FF2B5EF4-FFF2-40B4-BE49-F238E27FC236}">
                <a16:creationId xmlns:a16="http://schemas.microsoft.com/office/drawing/2014/main" id="{D581EA21-4BEB-48B9-BB28-8442EF4FEBEC}"/>
              </a:ext>
            </a:extLst>
          </p:cNvPr>
          <p:cNvSpPr>
            <a:spLocks noGrp="1"/>
          </p:cNvSpPr>
          <p:nvPr>
            <p:ph type="body" idx="1"/>
          </p:nvPr>
        </p:nvSpPr>
        <p:spPr/>
        <p:txBody>
          <a:bodyPr/>
          <a:lstStyle/>
          <a:p>
            <a:r>
              <a:rPr lang="fr-FR" dirty="0">
                <a:latin typeface="Arial" panose="020B0604020202020204" pitchFamily="34" charset="0"/>
                <a:cs typeface="Arial" panose="020B0604020202020204" pitchFamily="34" charset="0"/>
              </a:rPr>
              <a:t>Comparaison des résultats</a:t>
            </a:r>
          </a:p>
        </p:txBody>
      </p:sp>
    </p:spTree>
    <p:extLst>
      <p:ext uri="{BB962C8B-B14F-4D97-AF65-F5344CB8AC3E}">
        <p14:creationId xmlns:p14="http://schemas.microsoft.com/office/powerpoint/2010/main" val="3316123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F65493-6E82-4141-AAE0-B3F08D931C02}"/>
              </a:ext>
            </a:extLst>
          </p:cNvPr>
          <p:cNvSpPr>
            <a:spLocks noGrp="1"/>
          </p:cNvSpPr>
          <p:nvPr>
            <p:ph type="title"/>
          </p:nvPr>
        </p:nvSpPr>
        <p:spPr/>
        <p:txBody>
          <a:bodyPr anchor="ctr" anchorCtr="0"/>
          <a:lstStyle/>
          <a:p>
            <a:pPr algn="ctr"/>
            <a:r>
              <a:rPr lang="fr-FR" dirty="0">
                <a:solidFill>
                  <a:schemeClr val="accent2">
                    <a:lumMod val="75000"/>
                  </a:schemeClr>
                </a:solidFill>
                <a:effectLst>
                  <a:outerShdw blurRad="38100" dist="38100" dir="2700000" algn="tl">
                    <a:srgbClr val="000000">
                      <a:alpha val="43137"/>
                    </a:srgbClr>
                  </a:outerShdw>
                </a:effectLst>
              </a:rPr>
              <a:t>CONSTRUCTION DE L’ANALYSE</a:t>
            </a:r>
          </a:p>
        </p:txBody>
      </p:sp>
      <p:sp>
        <p:nvSpPr>
          <p:cNvPr id="3" name="Espace réservé du contenu 2">
            <a:extLst>
              <a:ext uri="{FF2B5EF4-FFF2-40B4-BE49-F238E27FC236}">
                <a16:creationId xmlns:a16="http://schemas.microsoft.com/office/drawing/2014/main" id="{49A0CC95-0FB0-4699-892C-F520B05D4B9F}"/>
              </a:ext>
            </a:extLst>
          </p:cNvPr>
          <p:cNvSpPr>
            <a:spLocks noGrp="1"/>
          </p:cNvSpPr>
          <p:nvPr>
            <p:ph idx="1"/>
          </p:nvPr>
        </p:nvSpPr>
        <p:spPr/>
        <p:txBody>
          <a:bodyPr>
            <a:normAutofit/>
          </a:bodyPr>
          <a:lstStyle/>
          <a:p>
            <a:pPr marL="0" indent="0">
              <a:buNone/>
            </a:pPr>
            <a:r>
              <a:rPr lang="fr-FR" sz="2200" dirty="0">
                <a:latin typeface="Arial" panose="020B0604020202020204" pitchFamily="34" charset="0"/>
                <a:cs typeface="Arial" panose="020B0604020202020204" pitchFamily="34" charset="0"/>
              </a:rPr>
              <a:t>Améliorer le référencement de notre site, nous a demandés de focaliser nos ressources sur l’optimisation de 3 catégories :</a:t>
            </a:r>
          </a:p>
          <a:p>
            <a:endParaRPr lang="fr-FR" sz="2200" dirty="0">
              <a:latin typeface="Arial" panose="020B0604020202020204" pitchFamily="34" charset="0"/>
              <a:cs typeface="Arial" panose="020B0604020202020204" pitchFamily="34" charset="0"/>
            </a:endParaRPr>
          </a:p>
          <a:p>
            <a:pPr lvl="1"/>
            <a:r>
              <a:rPr lang="fr-FR" sz="2200" dirty="0">
                <a:latin typeface="Arial" panose="020B0604020202020204" pitchFamily="34" charset="0"/>
                <a:cs typeface="Arial" panose="020B0604020202020204" pitchFamily="34" charset="0"/>
              </a:rPr>
              <a:t>Le référencement SEO (</a:t>
            </a:r>
            <a:r>
              <a:rPr lang="fr-FR" sz="2200" dirty="0" err="1">
                <a:latin typeface="Arial" panose="020B0604020202020204" pitchFamily="34" charset="0"/>
                <a:cs typeface="Arial" panose="020B0604020202020204" pitchFamily="34" charset="0"/>
              </a:rPr>
              <a:t>Search</a:t>
            </a:r>
            <a:r>
              <a:rPr lang="fr-FR" sz="2200" dirty="0">
                <a:latin typeface="Arial" panose="020B0604020202020204" pitchFamily="34" charset="0"/>
                <a:cs typeface="Arial" panose="020B0604020202020204" pitchFamily="34" charset="0"/>
              </a:rPr>
              <a:t> Engine Optimisation)</a:t>
            </a:r>
          </a:p>
          <a:p>
            <a:endParaRPr lang="fr-FR" sz="2200" dirty="0">
              <a:latin typeface="Arial" panose="020B0604020202020204" pitchFamily="34" charset="0"/>
              <a:cs typeface="Arial" panose="020B0604020202020204" pitchFamily="34" charset="0"/>
            </a:endParaRPr>
          </a:p>
          <a:p>
            <a:pPr lvl="1"/>
            <a:r>
              <a:rPr lang="fr-FR" sz="2200" dirty="0">
                <a:latin typeface="Arial" panose="020B0604020202020204" pitchFamily="34" charset="0"/>
                <a:cs typeface="Arial" panose="020B0604020202020204" pitchFamily="34" charset="0"/>
              </a:rPr>
              <a:t>L’accessibilité </a:t>
            </a:r>
          </a:p>
          <a:p>
            <a:endParaRPr lang="fr-FR" sz="2200" dirty="0">
              <a:latin typeface="Arial" panose="020B0604020202020204" pitchFamily="34" charset="0"/>
              <a:cs typeface="Arial" panose="020B0604020202020204" pitchFamily="34" charset="0"/>
            </a:endParaRPr>
          </a:p>
          <a:p>
            <a:pPr lvl="1"/>
            <a:r>
              <a:rPr lang="fr-FR" sz="2200" dirty="0">
                <a:latin typeface="Arial" panose="020B0604020202020204" pitchFamily="34" charset="0"/>
                <a:cs typeface="Arial" panose="020B0604020202020204" pitchFamily="34" charset="0"/>
              </a:rPr>
              <a:t>La vitesse de chargement</a:t>
            </a:r>
          </a:p>
        </p:txBody>
      </p:sp>
    </p:spTree>
    <p:extLst>
      <p:ext uri="{BB962C8B-B14F-4D97-AF65-F5344CB8AC3E}">
        <p14:creationId xmlns:p14="http://schemas.microsoft.com/office/powerpoint/2010/main" val="975433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C9FD84-6621-4D54-A178-908573474062}"/>
              </a:ext>
            </a:extLst>
          </p:cNvPr>
          <p:cNvSpPr>
            <a:spLocks noGrp="1"/>
          </p:cNvSpPr>
          <p:nvPr>
            <p:ph type="title"/>
          </p:nvPr>
        </p:nvSpPr>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QU’EST-CE QUE LE RÉFÉRENCEMENT SEO (SEARCH ENGINE OPTIMISATION)</a:t>
            </a:r>
          </a:p>
        </p:txBody>
      </p:sp>
      <p:sp>
        <p:nvSpPr>
          <p:cNvPr id="3" name="Espace réservé du contenu 2">
            <a:extLst>
              <a:ext uri="{FF2B5EF4-FFF2-40B4-BE49-F238E27FC236}">
                <a16:creationId xmlns:a16="http://schemas.microsoft.com/office/drawing/2014/main" id="{43DD0072-DF71-4E45-9D2B-E05578F38A8D}"/>
              </a:ext>
            </a:extLst>
          </p:cNvPr>
          <p:cNvSpPr>
            <a:spLocks noGrp="1"/>
          </p:cNvSpPr>
          <p:nvPr>
            <p:ph idx="1"/>
          </p:nvPr>
        </p:nvSpPr>
        <p:spPr>
          <a:xfrm>
            <a:off x="1371600" y="2725102"/>
            <a:ext cx="9601200" cy="3447098"/>
          </a:xfrm>
        </p:spPr>
        <p:txBody>
          <a:bodyPr anchor="ctr" anchorCtr="1">
            <a:spAutoFit/>
          </a:bodyPr>
          <a:lstStyle/>
          <a:p>
            <a:pPr marL="0" indent="0" algn="just" fontAlgn="base">
              <a:buNone/>
            </a:pPr>
            <a:r>
              <a:rPr lang="fr-FR" b="1" dirty="0">
                <a:latin typeface="Arial" panose="020B0604020202020204" pitchFamily="34" charset="0"/>
                <a:cs typeface="Arial" panose="020B0604020202020204" pitchFamily="34" charset="0"/>
              </a:rPr>
              <a:t>SEO</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Search</a:t>
            </a:r>
            <a:r>
              <a:rPr lang="fr-FR" dirty="0">
                <a:latin typeface="Arial" panose="020B0604020202020204" pitchFamily="34" charset="0"/>
                <a:cs typeface="Arial" panose="020B0604020202020204" pitchFamily="34" charset="0"/>
              </a:rPr>
              <a:t> Engine Optimisation) signifie en français : « Optimisation pour les moteurs de recherche ».</a:t>
            </a:r>
          </a:p>
          <a:p>
            <a:pPr marL="0" indent="0" algn="just" fontAlgn="base">
              <a:buNone/>
            </a:pPr>
            <a:r>
              <a:rPr lang="fr-FR" dirty="0">
                <a:latin typeface="Arial" panose="020B0604020202020204" pitchFamily="34" charset="0"/>
                <a:cs typeface="Arial" panose="020B0604020202020204" pitchFamily="34" charset="0"/>
              </a:rPr>
              <a:t>Ce terme défini l’ensemble des techniques mises en œuvre pour améliorer la position d’un site web sur les pages de résultats des moteurs de recherche. On l’appelle aussi référencement naturel. L’objectif est d’améliorer la visibilité d’un site web en lui faisant </a:t>
            </a:r>
            <a:r>
              <a:rPr lang="fr-FR" b="1" dirty="0">
                <a:latin typeface="Arial" panose="020B0604020202020204" pitchFamily="34" charset="0"/>
                <a:cs typeface="Arial" panose="020B0604020202020204" pitchFamily="34" charset="0"/>
              </a:rPr>
              <a:t>gagner des places sur les moteurs de recherche</a:t>
            </a:r>
            <a:r>
              <a:rPr lang="fr-FR" dirty="0">
                <a:latin typeface="Arial" panose="020B0604020202020204" pitchFamily="34" charset="0"/>
                <a:cs typeface="Arial" panose="020B0604020202020204" pitchFamily="34" charset="0"/>
              </a:rPr>
              <a:t> (Google, mais aussi Yahoo !, Bing, etc.).</a:t>
            </a:r>
          </a:p>
          <a:p>
            <a:pPr marL="0" indent="0" algn="just" fontAlgn="base">
              <a:buNone/>
            </a:pPr>
            <a:r>
              <a:rPr lang="fr-FR" dirty="0">
                <a:latin typeface="Arial" panose="020B0604020202020204" pitchFamily="34" charset="0"/>
                <a:cs typeface="Arial" panose="020B0604020202020204" pitchFamily="34" charset="0"/>
              </a:rPr>
              <a:t>On dit qu’</a:t>
            </a:r>
            <a:r>
              <a:rPr lang="fr-FR" b="1" dirty="0">
                <a:latin typeface="Arial" panose="020B0604020202020204" pitchFamily="34" charset="0"/>
                <a:cs typeface="Arial" panose="020B0604020202020204" pitchFamily="34" charset="0"/>
              </a:rPr>
              <a:t>un site est bien optimisé ou référencé s’il se trouve dans les premières position d’un moteur de recherche sur les requêtes souhaitées.</a:t>
            </a:r>
            <a:endParaRPr lang="fr-FR" dirty="0">
              <a:latin typeface="Arial" panose="020B0604020202020204" pitchFamily="34" charset="0"/>
              <a:cs typeface="Arial" panose="020B0604020202020204" pitchFamily="34" charset="0"/>
            </a:endParaRPr>
          </a:p>
          <a:p>
            <a:pPr marL="0" indent="0">
              <a:buNone/>
            </a:pPr>
            <a:endParaRPr lang="fr-FR" dirty="0"/>
          </a:p>
        </p:txBody>
      </p:sp>
    </p:spTree>
    <p:extLst>
      <p:ext uri="{BB962C8B-B14F-4D97-AF65-F5344CB8AC3E}">
        <p14:creationId xmlns:p14="http://schemas.microsoft.com/office/powerpoint/2010/main" val="3667663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C6EE6-C803-41EB-A349-82E1899125AD}"/>
              </a:ext>
            </a:extLst>
          </p:cNvPr>
          <p:cNvSpPr>
            <a:spLocks noGrp="1"/>
          </p:cNvSpPr>
          <p:nvPr>
            <p:ph type="title"/>
          </p:nvPr>
        </p:nvSpPr>
        <p:spPr>
          <a:xfrm>
            <a:off x="1371600" y="400929"/>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QU’EST-CE QUE L’ACCESSBILITÉ D’UN SITE ?</a:t>
            </a:r>
          </a:p>
        </p:txBody>
      </p:sp>
      <p:sp>
        <p:nvSpPr>
          <p:cNvPr id="5" name="Espace réservé du contenu 4">
            <a:extLst>
              <a:ext uri="{FF2B5EF4-FFF2-40B4-BE49-F238E27FC236}">
                <a16:creationId xmlns:a16="http://schemas.microsoft.com/office/drawing/2014/main" id="{8A8424BB-4105-4D57-8214-AE87F0934CDD}"/>
              </a:ext>
            </a:extLst>
          </p:cNvPr>
          <p:cNvSpPr>
            <a:spLocks noGrp="1"/>
          </p:cNvSpPr>
          <p:nvPr>
            <p:ph idx="1"/>
          </p:nvPr>
        </p:nvSpPr>
        <p:spPr>
          <a:xfrm>
            <a:off x="1371600" y="2286000"/>
            <a:ext cx="9601200" cy="4171071"/>
          </a:xfrm>
        </p:spPr>
        <p:txBody>
          <a:bodyPr anchor="ctr" anchorCtr="1">
            <a:noAutofit/>
          </a:bodyPr>
          <a:lstStyle/>
          <a:p>
            <a:pPr marL="0" indent="0">
              <a:buNone/>
            </a:pPr>
            <a:r>
              <a:rPr lang="fr-FR" dirty="0">
                <a:latin typeface="Arial" panose="020B0604020202020204" pitchFamily="34" charset="0"/>
                <a:cs typeface="Arial" panose="020B0604020202020204" pitchFamily="34" charset="0"/>
              </a:rPr>
              <a:t>Améliorer l’accessibilité d’un site web permettra de toucher un public plus large, d’augmenter le trafic et les conversions sur le site. Il faut toujours être conscient qu’entre 15% et 20% de la population souffrent d’un handicap, d’une forme ou d’une autre : handicap visuel, auditif, moteur… </a:t>
            </a:r>
          </a:p>
          <a:p>
            <a:pPr marL="0" indent="0">
              <a:buNone/>
            </a:pPr>
            <a:r>
              <a:rPr lang="fr-FR" dirty="0">
                <a:latin typeface="Arial" panose="020B0604020202020204" pitchFamily="34" charset="0"/>
                <a:cs typeface="Arial" panose="020B0604020202020204" pitchFamily="34" charset="0"/>
              </a:rPr>
              <a:t>Ne pas travailler sur l’accessibilité web de son site, c’est se priver de millions de visiteurs potentiels.</a:t>
            </a:r>
          </a:p>
          <a:p>
            <a:pPr marL="0" indent="0">
              <a:buNone/>
            </a:pPr>
            <a:r>
              <a:rPr lang="fr-FR" dirty="0">
                <a:latin typeface="Arial" panose="020B0604020202020204" pitchFamily="34" charset="0"/>
                <a:cs typeface="Arial" panose="020B0604020202020204" pitchFamily="34" charset="0"/>
              </a:rPr>
              <a:t>Dès les débuts du web, l’organisme de standardisation W3C a créé un groupe de travail sur l’accessibilité : la WAI (Web </a:t>
            </a:r>
            <a:r>
              <a:rPr lang="fr-FR" dirty="0" err="1">
                <a:latin typeface="Arial" panose="020B0604020202020204" pitchFamily="34" charset="0"/>
                <a:cs typeface="Arial" panose="020B0604020202020204" pitchFamily="34" charset="0"/>
              </a:rPr>
              <a:t>Accessibility</a:t>
            </a:r>
            <a:r>
              <a:rPr lang="fr-FR" dirty="0">
                <a:latin typeface="Arial" panose="020B0604020202020204" pitchFamily="34" charset="0"/>
                <a:cs typeface="Arial" panose="020B0604020202020204" pitchFamily="34" charset="0"/>
              </a:rPr>
              <a:t> Initiative). Ce groupe de travail a développé un certain nombre de recommandations pour rendre le web plus accessible notamment au travers des normes WAI-ARIA et WCAG. Il existe 4 principes : perceptibles (lié aux contrastes et aux alternatives textuelles), utilisable (le contenu doit être accessible à la souris et au clavier), compréhensible (lisibilité du contenu), robuste (contenu accessible sur tout les appareils, aussi dit responsive design).</a:t>
            </a:r>
          </a:p>
          <a:p>
            <a:pPr marL="0" indent="0">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4934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745BD-F6C8-4F38-89D2-181B51EC0058}"/>
              </a:ext>
            </a:extLst>
          </p:cNvPr>
          <p:cNvSpPr>
            <a:spLocks noGrp="1"/>
          </p:cNvSpPr>
          <p:nvPr>
            <p:ph type="title"/>
          </p:nvPr>
        </p:nvSpPr>
        <p:spPr>
          <a:xfrm>
            <a:off x="1371600" y="314764"/>
            <a:ext cx="9601200" cy="1317088"/>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A QUOI FAIT RÉFÉRENCE LA VITESSE DE CHARGEMENT ?</a:t>
            </a:r>
          </a:p>
        </p:txBody>
      </p:sp>
      <p:sp>
        <p:nvSpPr>
          <p:cNvPr id="3" name="Espace réservé du contenu 2">
            <a:extLst>
              <a:ext uri="{FF2B5EF4-FFF2-40B4-BE49-F238E27FC236}">
                <a16:creationId xmlns:a16="http://schemas.microsoft.com/office/drawing/2014/main" id="{96F68805-CBE5-4649-A10F-E2ABE2FF1893}"/>
              </a:ext>
            </a:extLst>
          </p:cNvPr>
          <p:cNvSpPr>
            <a:spLocks noGrp="1"/>
          </p:cNvSpPr>
          <p:nvPr>
            <p:ph idx="1"/>
          </p:nvPr>
        </p:nvSpPr>
        <p:spPr>
          <a:xfrm>
            <a:off x="1371600" y="1631852"/>
            <a:ext cx="9601200" cy="4923693"/>
          </a:xfrm>
        </p:spPr>
        <p:txBody>
          <a:bodyPr>
            <a:noAutofit/>
          </a:bodyPr>
          <a:lstStyle/>
          <a:p>
            <a:pPr marL="0" indent="0">
              <a:buNone/>
            </a:pPr>
            <a:r>
              <a:rPr lang="fr-FR" dirty="0">
                <a:latin typeface="Arial" panose="020B0604020202020204" pitchFamily="34" charset="0"/>
                <a:cs typeface="Arial" panose="020B0604020202020204" pitchFamily="34" charset="0"/>
              </a:rPr>
              <a:t>Le terme vitesse de chargement désigne essentiellement la durée pendant laquelle les pages ou le contenu multimédia sont téléchargés à partir des serveurs d’hébergement de site et affichés sur le navigateur demandeur. Le temps de chargement de la page est la durée entre le moment où l’on clique sur le lien et celui où l’on affiche tout le contenu de la page sur le navigateur demandeur.</a:t>
            </a:r>
          </a:p>
          <a:p>
            <a:pPr marL="0" indent="0">
              <a:buNone/>
            </a:pPr>
            <a:r>
              <a:rPr lang="fr-FR" dirty="0">
                <a:latin typeface="Arial" panose="020B0604020202020204" pitchFamily="34" charset="0"/>
                <a:cs typeface="Arial" panose="020B0604020202020204" pitchFamily="34" charset="0"/>
              </a:rPr>
              <a:t>La performance du site a </a:t>
            </a:r>
            <a:r>
              <a:rPr lang="fr-FR" b="1" dirty="0">
                <a:latin typeface="Arial" panose="020B0604020202020204" pitchFamily="34" charset="0"/>
                <a:cs typeface="Arial" panose="020B0604020202020204" pitchFamily="34" charset="0"/>
              </a:rPr>
              <a:t>une incidence sur le classement des moteurs de recherche</a:t>
            </a:r>
            <a:r>
              <a:rPr lang="fr-FR" dirty="0">
                <a:latin typeface="Arial" panose="020B0604020202020204" pitchFamily="34" charset="0"/>
                <a:cs typeface="Arial" panose="020B0604020202020204" pitchFamily="34" charset="0"/>
              </a:rPr>
              <a:t> établi selon des algorithmes exclusifs, en tenant compte de facteurs clés comme la vitesse des pages, l’expérience de l’utilisateur, la réactivité du site et un grand nombre d’autres paramètres de performance du site.</a:t>
            </a:r>
          </a:p>
          <a:p>
            <a:pPr marL="0" indent="0">
              <a:buNone/>
            </a:pPr>
            <a:r>
              <a:rPr lang="fr-FR" dirty="0">
                <a:latin typeface="Arial" panose="020B0604020202020204" pitchFamily="34" charset="0"/>
                <a:cs typeface="Arial" panose="020B0604020202020204" pitchFamily="34" charset="0"/>
              </a:rPr>
              <a:t>Le principe absolument essentiel pour maximiser les performances d’un site est de se concentrer sur l’optimisation de la vitesse des pages. Les extensions d’optimisation des performances, les scripts côté serveur et les modifications finales ont un impact sur la vitesse des pages et les temps de chargement. </a:t>
            </a:r>
          </a:p>
          <a:p>
            <a:pPr marL="0" indent="0">
              <a:buNone/>
            </a:pPr>
            <a:r>
              <a:rPr lang="fr-FR" dirty="0">
                <a:latin typeface="Arial" panose="020B0604020202020204" pitchFamily="34" charset="0"/>
                <a:cs typeface="Arial" panose="020B0604020202020204" pitchFamily="34" charset="0"/>
              </a:rPr>
              <a:t>Elles ont tendances a être négligées par les développeurs dans leurs stratégies de développement et de conception de sites.</a:t>
            </a:r>
          </a:p>
        </p:txBody>
      </p:sp>
    </p:spTree>
    <p:extLst>
      <p:ext uri="{BB962C8B-B14F-4D97-AF65-F5344CB8AC3E}">
        <p14:creationId xmlns:p14="http://schemas.microsoft.com/office/powerpoint/2010/main" val="23229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348175"/>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LES RECOMMANDATIONS LIÉES AU RÉFÉRENCEMENT SEO</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834075"/>
            <a:ext cx="9601200" cy="4777740"/>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Pour cette catégorie, j’ai choisis 4 recommandations bien précises pour expliquer les améliorations faites :</a:t>
            </a:r>
          </a:p>
          <a:p>
            <a:pPr marL="0" indent="0" algn="just">
              <a:buNone/>
            </a:pPr>
            <a:endParaRPr lang="fr-FR" dirty="0">
              <a:latin typeface="Arial" panose="020B0604020202020204" pitchFamily="34" charset="0"/>
              <a:cs typeface="Arial" panose="020B0604020202020204" pitchFamily="34" charset="0"/>
            </a:endParaRPr>
          </a:p>
          <a:p>
            <a:pPr marL="0" indent="0" algn="just">
              <a:buNone/>
            </a:pPr>
            <a:r>
              <a:rPr lang="fr-FR" dirty="0">
                <a:latin typeface="Arial" panose="020B0604020202020204" pitchFamily="34" charset="0"/>
                <a:cs typeface="Arial" panose="020B0604020202020204" pitchFamily="34" charset="0"/>
              </a:rPr>
              <a:t>	1 – Choix de la langue du site</a:t>
            </a:r>
          </a:p>
          <a:p>
            <a:pPr marL="0" indent="0" algn="just">
              <a:buNone/>
            </a:pPr>
            <a:r>
              <a:rPr lang="fr-FR" dirty="0">
                <a:latin typeface="Arial" panose="020B0604020202020204" pitchFamily="34" charset="0"/>
                <a:cs typeface="Arial" panose="020B0604020202020204" pitchFamily="34" charset="0"/>
              </a:rPr>
              <a:t>	2 – Description du site dans la balise </a:t>
            </a:r>
            <a:r>
              <a:rPr lang="fr-FR" dirty="0" err="1">
                <a:latin typeface="Arial" panose="020B0604020202020204" pitchFamily="34" charset="0"/>
                <a:cs typeface="Arial" panose="020B0604020202020204" pitchFamily="34" charset="0"/>
              </a:rPr>
              <a:t>meta</a:t>
            </a:r>
            <a:r>
              <a:rPr lang="fr-FR" dirty="0">
                <a:latin typeface="Arial" panose="020B0604020202020204" pitchFamily="34" charset="0"/>
                <a:cs typeface="Arial" panose="020B0604020202020204" pitchFamily="34" charset="0"/>
              </a:rPr>
              <a:t> description</a:t>
            </a:r>
          </a:p>
          <a:p>
            <a:pPr marL="0" indent="0" algn="just">
              <a:buNone/>
            </a:pPr>
            <a:r>
              <a:rPr lang="fr-FR" dirty="0">
                <a:latin typeface="Arial" panose="020B0604020202020204" pitchFamily="34" charset="0"/>
                <a:cs typeface="Arial" panose="020B0604020202020204" pitchFamily="34" charset="0"/>
              </a:rPr>
              <a:t>	3 – Ajout du titre du site</a:t>
            </a:r>
          </a:p>
          <a:p>
            <a:pPr marL="0" indent="0" algn="just">
              <a:buNone/>
            </a:pPr>
            <a:r>
              <a:rPr lang="fr-FR" dirty="0">
                <a:latin typeface="Arial" panose="020B0604020202020204" pitchFamily="34" charset="0"/>
                <a:cs typeface="Arial" panose="020B0604020202020204" pitchFamily="34" charset="0"/>
              </a:rPr>
              <a:t>	4 – Ajout de la balise </a:t>
            </a:r>
            <a:r>
              <a:rPr lang="fr-FR" dirty="0" err="1">
                <a:latin typeface="Arial" panose="020B0604020202020204" pitchFamily="34" charset="0"/>
                <a:cs typeface="Arial" panose="020B0604020202020204" pitchFamily="34" charset="0"/>
              </a:rPr>
              <a:t>meta</a:t>
            </a:r>
            <a:r>
              <a:rPr lang="fr-FR" dirty="0">
                <a:latin typeface="Arial" panose="020B0604020202020204" pitchFamily="34" charset="0"/>
                <a:cs typeface="Arial" panose="020B0604020202020204" pitchFamily="34" charset="0"/>
              </a:rPr>
              <a:t> robot pour l’indexation de la page</a:t>
            </a:r>
          </a:p>
          <a:p>
            <a:pPr marL="0" indent="0" algn="just">
              <a:buNone/>
            </a:pPr>
            <a:r>
              <a:rPr lang="fr-FR" dirty="0">
                <a:latin typeface="Arial" panose="020B0604020202020204" pitchFamily="34" charset="0"/>
                <a:cs typeface="Arial" panose="020B0604020202020204" pitchFamily="34" charset="0"/>
              </a:rPr>
              <a:t> </a:t>
            </a:r>
          </a:p>
          <a:p>
            <a:pPr marL="0" indent="0" algn="just">
              <a:buNone/>
            </a:pPr>
            <a:r>
              <a:rPr lang="fr-FR" dirty="0">
                <a:latin typeface="Arial" panose="020B0604020202020204" pitchFamily="34" charset="0"/>
                <a:cs typeface="Arial" panose="020B0604020202020204" pitchFamily="34" charset="0"/>
              </a:rPr>
              <a:t>Chaque recommandation sera accompagnée d’un explication du problème rencontré avec sa solution et de captures d’écrans montrant l’état initial et l’état après modification.</a:t>
            </a:r>
          </a:p>
        </p:txBody>
      </p:sp>
    </p:spTree>
    <p:extLst>
      <p:ext uri="{BB962C8B-B14F-4D97-AF65-F5344CB8AC3E}">
        <p14:creationId xmlns:p14="http://schemas.microsoft.com/office/powerpoint/2010/main" val="58169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207498"/>
            <a:ext cx="9601200" cy="1485900"/>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1 – CHOIX DE LA LANGUE DU SITE</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693398"/>
            <a:ext cx="9973994" cy="4737295"/>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Lors de la création d’un site à l’aide du langage HTML certaines balises très importantes sont nécessaires pour la compréhension du fichier par les navigateurs de recherches. </a:t>
            </a:r>
          </a:p>
          <a:p>
            <a:pPr marL="0" indent="0" algn="just">
              <a:buNone/>
            </a:pPr>
            <a:r>
              <a:rPr lang="fr-FR" dirty="0">
                <a:latin typeface="Arial" panose="020B0604020202020204" pitchFamily="34" charset="0"/>
                <a:cs typeface="Arial" panose="020B0604020202020204" pitchFamily="34" charset="0"/>
              </a:rPr>
              <a:t>Elles sont nombreuses mais une est à la base de notre stratégie de référencement, il s’agit de la balise &lt;html&gt; accompagnée de l’attribut langue « </a:t>
            </a:r>
            <a:r>
              <a:rPr lang="fr-FR" dirty="0" err="1">
                <a:latin typeface="Arial" panose="020B0604020202020204" pitchFamily="34" charset="0"/>
                <a:cs typeface="Arial" panose="020B0604020202020204" pitchFamily="34" charset="0"/>
              </a:rPr>
              <a:t>lang</a:t>
            </a:r>
            <a:r>
              <a:rPr lang="fr-FR" dirty="0">
                <a:latin typeface="Arial" panose="020B0604020202020204" pitchFamily="34" charset="0"/>
                <a:cs typeface="Arial" panose="020B0604020202020204" pitchFamily="34" charset="0"/>
              </a:rPr>
              <a:t> ». Cet attribut permet de déterminer la langue du site. Elle est généralement représentative du pays dans lequel le site est créé mais peut aussi représenter une traduction de la langue originel du site si il s’agit d’un site à portée internationale.</a:t>
            </a:r>
          </a:p>
          <a:p>
            <a:pPr marL="0" indent="0" algn="just">
              <a:buNone/>
            </a:pP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730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815925" y="260253"/>
            <a:ext cx="11211951" cy="856137"/>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Ici pour la version originale du fichier, notre balise est représentée de la manière suivante :</a:t>
            </a:r>
          </a:p>
          <a:p>
            <a:pPr marL="0" indent="0" algn="just">
              <a:buNone/>
            </a:pPr>
            <a:r>
              <a:rPr lang="fr-FR" dirty="0">
                <a:latin typeface="Arial" panose="020B0604020202020204" pitchFamily="34" charset="0"/>
                <a:cs typeface="Arial" panose="020B0604020202020204" pitchFamily="34" charset="0"/>
              </a:rPr>
              <a:t>	</a:t>
            </a:r>
          </a:p>
        </p:txBody>
      </p:sp>
      <p:pic>
        <p:nvPicPr>
          <p:cNvPr id="6" name="Image 5">
            <a:extLst>
              <a:ext uri="{FF2B5EF4-FFF2-40B4-BE49-F238E27FC236}">
                <a16:creationId xmlns:a16="http://schemas.microsoft.com/office/drawing/2014/main" id="{A58614F8-FD49-4C58-84F4-C851BA264824}"/>
              </a:ext>
            </a:extLst>
          </p:cNvPr>
          <p:cNvPicPr>
            <a:picLocks noChangeAspect="1"/>
          </p:cNvPicPr>
          <p:nvPr/>
        </p:nvPicPr>
        <p:blipFill>
          <a:blip r:embed="rId2"/>
          <a:stretch>
            <a:fillRect/>
          </a:stretch>
        </p:blipFill>
        <p:spPr>
          <a:xfrm>
            <a:off x="1613767" y="749634"/>
            <a:ext cx="9616265" cy="856137"/>
          </a:xfrm>
          <a:prstGeom prst="rect">
            <a:avLst/>
          </a:prstGeom>
        </p:spPr>
      </p:pic>
      <p:sp>
        <p:nvSpPr>
          <p:cNvPr id="10" name="ZoneTexte 9">
            <a:extLst>
              <a:ext uri="{FF2B5EF4-FFF2-40B4-BE49-F238E27FC236}">
                <a16:creationId xmlns:a16="http://schemas.microsoft.com/office/drawing/2014/main" id="{BB96DBBB-2F9A-4722-8B32-6AE59963EB3D}"/>
              </a:ext>
            </a:extLst>
          </p:cNvPr>
          <p:cNvSpPr txBox="1"/>
          <p:nvPr/>
        </p:nvSpPr>
        <p:spPr>
          <a:xfrm>
            <a:off x="815925" y="1577570"/>
            <a:ext cx="11211951" cy="3785652"/>
          </a:xfrm>
          <a:prstGeom prst="rect">
            <a:avLst/>
          </a:prstGeom>
          <a:noFill/>
        </p:spPr>
        <p:txBody>
          <a:bodyPr wrap="square" anchor="ctr" anchorCtr="1">
            <a:spAutoFit/>
          </a:bodyPr>
          <a:lstStyle/>
          <a:p>
            <a:pPr marL="0" indent="0" algn="just">
              <a:buNone/>
            </a:pPr>
            <a:r>
              <a:rPr lang="fr-FR" sz="2000" dirty="0">
                <a:latin typeface="Arial" panose="020B0604020202020204" pitchFamily="34" charset="0"/>
                <a:cs typeface="Arial" panose="020B0604020202020204" pitchFamily="34" charset="0"/>
              </a:rPr>
              <a:t>On retrouve la balise &lt;html&gt; ainsi que l’attribut « </a:t>
            </a:r>
            <a:r>
              <a:rPr lang="fr-FR" sz="2000" dirty="0" err="1">
                <a:latin typeface="Arial" panose="020B0604020202020204" pitchFamily="34" charset="0"/>
                <a:cs typeface="Arial" panose="020B0604020202020204" pitchFamily="34" charset="0"/>
              </a:rPr>
              <a:t>lang</a:t>
            </a:r>
            <a:r>
              <a:rPr lang="fr-FR" sz="2000" dirty="0">
                <a:latin typeface="Arial" panose="020B0604020202020204" pitchFamily="34" charset="0"/>
                <a:cs typeface="Arial" panose="020B0604020202020204" pitchFamily="34" charset="0"/>
              </a:rPr>
              <a:t> » pour définir la langue, cependant la valeur qui lui est associée est « Default ». </a:t>
            </a:r>
          </a:p>
          <a:p>
            <a:pPr marL="0" indent="0" algn="just">
              <a:buNone/>
            </a:pPr>
            <a:r>
              <a:rPr lang="fr-FR" sz="2000" dirty="0">
                <a:latin typeface="Arial" panose="020B0604020202020204" pitchFamily="34" charset="0"/>
                <a:cs typeface="Arial" panose="020B0604020202020204" pitchFamily="34" charset="0"/>
              </a:rPr>
              <a:t>Cette valeur ne nous indique pas la langue du site et par conséquent les moteurs de recherche auront du mal à identifier la langue originelle du site. Cela posera problème pour notre référencement.</a:t>
            </a:r>
          </a:p>
          <a:p>
            <a:pPr marL="0" indent="0" algn="just">
              <a:buNone/>
            </a:pPr>
            <a:r>
              <a:rPr lang="fr-FR" sz="2000" dirty="0">
                <a:latin typeface="Arial" panose="020B0604020202020204" pitchFamily="34" charset="0"/>
                <a:cs typeface="Arial" panose="020B0604020202020204" pitchFamily="34" charset="0"/>
              </a:rPr>
              <a:t>Il faut toujours indiquer la langue du site, cela permettra dans un premier temps d’être bien référencer internationalement suivant la langue choisis. </a:t>
            </a:r>
          </a:p>
          <a:p>
            <a:pPr marL="0" indent="0" algn="just">
              <a:buNone/>
            </a:pPr>
            <a:r>
              <a:rPr lang="fr-FR" sz="2000" dirty="0">
                <a:latin typeface="Arial" panose="020B0604020202020204" pitchFamily="34" charset="0"/>
                <a:cs typeface="Arial" panose="020B0604020202020204" pitchFamily="34" charset="0"/>
              </a:rPr>
              <a:t>Dans notre cas, nous devons afficher la langue française représentée par la valeur « </a:t>
            </a:r>
            <a:r>
              <a:rPr lang="fr-FR" sz="2000" dirty="0" err="1">
                <a:latin typeface="Arial" panose="020B0604020202020204" pitchFamily="34" charset="0"/>
                <a:cs typeface="Arial" panose="020B0604020202020204" pitchFamily="34" charset="0"/>
              </a:rPr>
              <a:t>fr</a:t>
            </a:r>
            <a:r>
              <a:rPr lang="fr-FR" sz="2000" dirty="0">
                <a:latin typeface="Arial" panose="020B0604020202020204" pitchFamily="34" charset="0"/>
                <a:cs typeface="Arial" panose="020B0604020202020204" pitchFamily="34" charset="0"/>
              </a:rPr>
              <a:t> ». Cette valeur peut être plus précise en ajoutant la variante de celle-ci : le français parlé en Belgique représenté par « </a:t>
            </a:r>
            <a:r>
              <a:rPr lang="fr-FR" sz="2000" dirty="0" err="1">
                <a:latin typeface="Arial" panose="020B0604020202020204" pitchFamily="34" charset="0"/>
                <a:cs typeface="Arial" panose="020B0604020202020204" pitchFamily="34" charset="0"/>
              </a:rPr>
              <a:t>fr-be</a:t>
            </a:r>
            <a:r>
              <a:rPr lang="fr-FR" sz="2000" dirty="0">
                <a:latin typeface="Arial" panose="020B0604020202020204" pitchFamily="34" charset="0"/>
                <a:cs typeface="Arial" panose="020B0604020202020204" pitchFamily="34" charset="0"/>
              </a:rPr>
              <a:t> » ou celui du Canada « </a:t>
            </a:r>
            <a:r>
              <a:rPr lang="fr-FR" sz="2000" dirty="0" err="1">
                <a:latin typeface="Arial" panose="020B0604020202020204" pitchFamily="34" charset="0"/>
                <a:cs typeface="Arial" panose="020B0604020202020204" pitchFamily="34" charset="0"/>
              </a:rPr>
              <a:t>fr</a:t>
            </a:r>
            <a:r>
              <a:rPr lang="fr-FR" sz="2000" dirty="0">
                <a:latin typeface="Arial" panose="020B0604020202020204" pitchFamily="34" charset="0"/>
                <a:cs typeface="Arial" panose="020B0604020202020204" pitchFamily="34" charset="0"/>
              </a:rPr>
              <a:t>-ca ».</a:t>
            </a:r>
          </a:p>
          <a:p>
            <a:pPr marL="0" indent="0" algn="just">
              <a:buNone/>
            </a:pPr>
            <a:r>
              <a:rPr lang="fr-FR" sz="2000" dirty="0">
                <a:latin typeface="Arial" panose="020B0604020202020204" pitchFamily="34" charset="0"/>
                <a:cs typeface="Arial" panose="020B0604020202020204" pitchFamily="34" charset="0"/>
              </a:rPr>
              <a:t>Notre référencement en sera que plus précis de cette manière. </a:t>
            </a:r>
          </a:p>
          <a:p>
            <a:pPr marL="0" indent="0" algn="just">
              <a:buNone/>
            </a:pPr>
            <a:r>
              <a:rPr lang="fr-FR" sz="2000" dirty="0">
                <a:latin typeface="Arial" panose="020B0604020202020204" pitchFamily="34" charset="0"/>
                <a:cs typeface="Arial" panose="020B0604020202020204" pitchFamily="34" charset="0"/>
              </a:rPr>
              <a:t>Cela nous donne pour la version modifiée :</a:t>
            </a:r>
          </a:p>
        </p:txBody>
      </p:sp>
      <p:pic>
        <p:nvPicPr>
          <p:cNvPr id="12" name="Image 11">
            <a:extLst>
              <a:ext uri="{FF2B5EF4-FFF2-40B4-BE49-F238E27FC236}">
                <a16:creationId xmlns:a16="http://schemas.microsoft.com/office/drawing/2014/main" id="{95E0960A-BF73-4ECE-8CA5-12BF80D5FB44}"/>
              </a:ext>
            </a:extLst>
          </p:cNvPr>
          <p:cNvPicPr>
            <a:picLocks noChangeAspect="1"/>
          </p:cNvPicPr>
          <p:nvPr/>
        </p:nvPicPr>
        <p:blipFill>
          <a:blip r:embed="rId3"/>
          <a:stretch>
            <a:fillRect/>
          </a:stretch>
        </p:blipFill>
        <p:spPr>
          <a:xfrm>
            <a:off x="1613766" y="5556200"/>
            <a:ext cx="9616265" cy="856137"/>
          </a:xfrm>
          <a:prstGeom prst="rect">
            <a:avLst/>
          </a:prstGeom>
        </p:spPr>
      </p:pic>
    </p:spTree>
    <p:extLst>
      <p:ext uri="{BB962C8B-B14F-4D97-AF65-F5344CB8AC3E}">
        <p14:creationId xmlns:p14="http://schemas.microsoft.com/office/powerpoint/2010/main" val="200040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413803" y="109024"/>
            <a:ext cx="9601200" cy="1485900"/>
          </a:xfrm>
        </p:spPr>
        <p:txBody>
          <a:bodyPr anchor="ctr" anchorCtr="1">
            <a:normAutofit/>
          </a:bodyPr>
          <a:lstStyle/>
          <a:p>
            <a:pPr algn="ctr"/>
            <a:r>
              <a:rPr lang="fr-FR" dirty="0">
                <a:solidFill>
                  <a:schemeClr val="accent2">
                    <a:lumMod val="75000"/>
                  </a:schemeClr>
                </a:solidFill>
                <a:effectLst>
                  <a:outerShdw blurRad="38100" dist="38100" dir="2700000" algn="tl">
                    <a:srgbClr val="000000">
                      <a:alpha val="43137"/>
                    </a:srgbClr>
                  </a:outerShdw>
                </a:effectLst>
              </a:rPr>
              <a:t>2 – DESCRIPTION DU SITE DANS LA BALISE META DESCRIPTION </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561513" y="2073131"/>
            <a:ext cx="9762978" cy="3263515"/>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Qu’est ce que la balise </a:t>
            </a:r>
            <a:r>
              <a:rPr lang="fr-FR" dirty="0" err="1">
                <a:latin typeface="Arial" panose="020B0604020202020204" pitchFamily="34" charset="0"/>
                <a:cs typeface="Arial" panose="020B0604020202020204" pitchFamily="34" charset="0"/>
              </a:rPr>
              <a:t>meta</a:t>
            </a:r>
            <a:r>
              <a:rPr lang="fr-FR" dirty="0">
                <a:latin typeface="Arial" panose="020B0604020202020204" pitchFamily="34" charset="0"/>
                <a:cs typeface="Arial" panose="020B0604020202020204" pitchFamily="34" charset="0"/>
              </a:rPr>
              <a:t> description ? Il s’agit de la balise intégrant la description de notre site. Il est très important d’avoir une description pour un site. Elle a deux caractéristiques, une liée au référencement et la seconde liée au marketing. Une bonne description ne doit pas être trop longue et doit contenir quelques mots clés qui seront liés au site. Le contenu doit être cohérent avec tous le reste du site, cela donnera un coté attractif au site et permettra de générer des clics et ainsi augmenter l’autorité du site.</a:t>
            </a:r>
          </a:p>
          <a:p>
            <a:pPr marL="0" indent="0" algn="just">
              <a:buNone/>
            </a:pPr>
            <a:r>
              <a:rPr lang="fr-FR" dirty="0">
                <a:latin typeface="Arial" panose="020B0604020202020204" pitchFamily="34" charset="0"/>
                <a:cs typeface="Arial" panose="020B0604020202020204" pitchFamily="34" charset="0"/>
              </a:rPr>
              <a:t>Dans notre cas, le fichier original contenait une balise description mais celle-ci était vide. Par conséquent lors d’une recherche effectué par un client aucune description était affichée concernant notre site.  </a:t>
            </a:r>
          </a:p>
          <a:p>
            <a:pPr marL="0" indent="0" algn="just">
              <a:buNone/>
            </a:pPr>
            <a:endParaRPr lang="fr-FR" dirty="0">
              <a:latin typeface="Arial" panose="020B0604020202020204" pitchFamily="34" charset="0"/>
              <a:cs typeface="Arial" panose="020B0604020202020204" pitchFamily="34" charset="0"/>
            </a:endParaRPr>
          </a:p>
          <a:p>
            <a:pPr marL="0" indent="0" algn="just">
              <a:buNone/>
            </a:pPr>
            <a:endParaRPr lang="fr-FR" dirty="0">
              <a:latin typeface="Arial" panose="020B0604020202020204" pitchFamily="34" charset="0"/>
              <a:cs typeface="Arial" panose="020B0604020202020204" pitchFamily="34" charset="0"/>
            </a:endParaRPr>
          </a:p>
          <a:p>
            <a:pPr marL="0" indent="0" algn="just">
              <a:buNone/>
            </a:pPr>
            <a:endParaRPr lang="fr-FR" dirty="0">
              <a:latin typeface="Arial" panose="020B0604020202020204" pitchFamily="34" charset="0"/>
              <a:cs typeface="Arial" panose="020B0604020202020204" pitchFamily="34" charset="0"/>
            </a:endParaRPr>
          </a:p>
        </p:txBody>
      </p:sp>
      <p:pic>
        <p:nvPicPr>
          <p:cNvPr id="5" name="Image 4">
            <a:extLst>
              <a:ext uri="{FF2B5EF4-FFF2-40B4-BE49-F238E27FC236}">
                <a16:creationId xmlns:a16="http://schemas.microsoft.com/office/drawing/2014/main" id="{0A8C1928-7DD8-4C1C-A8D6-BE236A79BB0B}"/>
              </a:ext>
            </a:extLst>
          </p:cNvPr>
          <p:cNvPicPr>
            <a:picLocks noChangeAspect="1"/>
          </p:cNvPicPr>
          <p:nvPr/>
        </p:nvPicPr>
        <p:blipFill>
          <a:blip r:embed="rId2"/>
          <a:stretch>
            <a:fillRect/>
          </a:stretch>
        </p:blipFill>
        <p:spPr>
          <a:xfrm>
            <a:off x="2039815" y="4712487"/>
            <a:ext cx="8975188" cy="2036489"/>
          </a:xfrm>
          <a:prstGeom prst="rect">
            <a:avLst/>
          </a:prstGeom>
        </p:spPr>
      </p:pic>
    </p:spTree>
    <p:extLst>
      <p:ext uri="{BB962C8B-B14F-4D97-AF65-F5344CB8AC3E}">
        <p14:creationId xmlns:p14="http://schemas.microsoft.com/office/powerpoint/2010/main" val="400017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829994" y="196948"/>
            <a:ext cx="11226018" cy="3390314"/>
          </a:xfrm>
        </p:spPr>
        <p:txBody>
          <a:bodyPr anchor="ctr" anchorCtr="1">
            <a:normAutofit/>
          </a:bodyPr>
          <a:lstStyle/>
          <a:p>
            <a:pPr marL="0" indent="0">
              <a:buNone/>
            </a:pPr>
            <a:r>
              <a:rPr lang="fr-FR" dirty="0">
                <a:latin typeface="Arial" panose="020B0604020202020204" pitchFamily="34" charset="0"/>
                <a:cs typeface="Arial" panose="020B0604020202020204" pitchFamily="34" charset="0"/>
              </a:rPr>
              <a:t>Comme on peut le voir sur la capture d’écran du fichier de base, on a notre balise &lt;</a:t>
            </a:r>
            <a:r>
              <a:rPr lang="fr-FR" dirty="0" err="1">
                <a:latin typeface="Arial" panose="020B0604020202020204" pitchFamily="34" charset="0"/>
                <a:cs typeface="Arial" panose="020B0604020202020204" pitchFamily="34" charset="0"/>
              </a:rPr>
              <a:t>meta</a:t>
            </a:r>
            <a:r>
              <a:rPr lang="fr-FR" dirty="0">
                <a:latin typeface="Arial" panose="020B0604020202020204" pitchFamily="34" charset="0"/>
                <a:cs typeface="Arial" panose="020B0604020202020204" pitchFamily="34" charset="0"/>
              </a:rPr>
              <a:t>&gt; suivi de l’attribut « description » mais celui-ci n’a pas de valeur. </a:t>
            </a:r>
          </a:p>
          <a:p>
            <a:pPr marL="0" indent="0">
              <a:buNone/>
            </a:pPr>
            <a:r>
              <a:rPr lang="fr-FR" dirty="0">
                <a:latin typeface="Arial" panose="020B0604020202020204" pitchFamily="34" charset="0"/>
                <a:cs typeface="Arial" panose="020B0604020202020204" pitchFamily="34" charset="0"/>
              </a:rPr>
              <a:t>On peut remarquer aussi que les mots clés utilisés dans la balise méta keywords ne sont pas tous très cohérent avec le contenu du site.</a:t>
            </a:r>
          </a:p>
          <a:p>
            <a:pPr marL="0" indent="0">
              <a:buNone/>
            </a:pPr>
            <a:r>
              <a:rPr lang="fr-FR" dirty="0">
                <a:latin typeface="Arial" panose="020B0604020202020204" pitchFamily="34" charset="0"/>
                <a:cs typeface="Arial" panose="020B0604020202020204" pitchFamily="34" charset="0"/>
              </a:rPr>
              <a:t>Pour résoudre ce problème, il suffit d’inclure notre petite description du site incluant quelques uns de nos mots clés. Cet ajout nous permettra de remonter dans les résultats des moteurs de recherches étant donné que notre référencement est amélioré grâce à notre description et nos nouveaux mots clés qui donnent plus de cohérence au site.</a:t>
            </a:r>
          </a:p>
          <a:p>
            <a:pPr marL="0" indent="0">
              <a:buNone/>
            </a:pPr>
            <a:r>
              <a:rPr lang="fr-FR" dirty="0">
                <a:latin typeface="Arial" panose="020B0604020202020204" pitchFamily="34" charset="0"/>
                <a:cs typeface="Arial" panose="020B0604020202020204" pitchFamily="34" charset="0"/>
              </a:rPr>
              <a:t>Voici le résultat après modification :</a:t>
            </a:r>
          </a:p>
        </p:txBody>
      </p:sp>
      <p:pic>
        <p:nvPicPr>
          <p:cNvPr id="6" name="Image 5">
            <a:extLst>
              <a:ext uri="{FF2B5EF4-FFF2-40B4-BE49-F238E27FC236}">
                <a16:creationId xmlns:a16="http://schemas.microsoft.com/office/drawing/2014/main" id="{E76D82F2-159E-45C5-98FC-564D5FC894FD}"/>
              </a:ext>
            </a:extLst>
          </p:cNvPr>
          <p:cNvPicPr>
            <a:picLocks noChangeAspect="1"/>
          </p:cNvPicPr>
          <p:nvPr/>
        </p:nvPicPr>
        <p:blipFill>
          <a:blip r:embed="rId2"/>
          <a:stretch>
            <a:fillRect/>
          </a:stretch>
        </p:blipFill>
        <p:spPr>
          <a:xfrm>
            <a:off x="1001617" y="3587262"/>
            <a:ext cx="10882771" cy="2897944"/>
          </a:xfrm>
          <a:prstGeom prst="rect">
            <a:avLst/>
          </a:prstGeom>
        </p:spPr>
      </p:pic>
    </p:spTree>
    <p:extLst>
      <p:ext uri="{BB962C8B-B14F-4D97-AF65-F5344CB8AC3E}">
        <p14:creationId xmlns:p14="http://schemas.microsoft.com/office/powerpoint/2010/main" val="223269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745D1A-3ECD-45B9-86D6-1FA1802ED7AB}"/>
              </a:ext>
            </a:extLst>
          </p:cNvPr>
          <p:cNvSpPr>
            <a:spLocks noGrp="1"/>
          </p:cNvSpPr>
          <p:nvPr>
            <p:ph type="title"/>
          </p:nvPr>
        </p:nvSpPr>
        <p:spPr>
          <a:xfrm>
            <a:off x="1371600" y="348175"/>
            <a:ext cx="9601200" cy="1044527"/>
          </a:xfrm>
        </p:spPr>
        <p:txBody>
          <a:bodyPr anchor="ctr" anchorCtr="1"/>
          <a:lstStyle/>
          <a:p>
            <a:pPr algn="ctr"/>
            <a:r>
              <a:rPr lang="fr-FR" dirty="0">
                <a:solidFill>
                  <a:schemeClr val="accent2">
                    <a:lumMod val="75000"/>
                  </a:schemeClr>
                </a:solidFill>
                <a:effectLst>
                  <a:outerShdw blurRad="38100" dist="38100" dir="2700000" algn="tl">
                    <a:srgbClr val="000000">
                      <a:alpha val="43137"/>
                    </a:srgbClr>
                  </a:outerShdw>
                </a:effectLst>
              </a:rPr>
              <a:t>3 – AJOUT DU TITRE DU SITE</a:t>
            </a:r>
          </a:p>
        </p:txBody>
      </p:sp>
      <p:sp>
        <p:nvSpPr>
          <p:cNvPr id="3" name="Espace réservé du contenu 2">
            <a:extLst>
              <a:ext uri="{FF2B5EF4-FFF2-40B4-BE49-F238E27FC236}">
                <a16:creationId xmlns:a16="http://schemas.microsoft.com/office/drawing/2014/main" id="{C261F2A0-9120-4998-9BC5-474C964F78B6}"/>
              </a:ext>
            </a:extLst>
          </p:cNvPr>
          <p:cNvSpPr>
            <a:spLocks noGrp="1"/>
          </p:cNvSpPr>
          <p:nvPr>
            <p:ph idx="1"/>
          </p:nvPr>
        </p:nvSpPr>
        <p:spPr>
          <a:xfrm>
            <a:off x="1371600" y="1834075"/>
            <a:ext cx="9601200" cy="3567919"/>
          </a:xfrm>
        </p:spPr>
        <p:txBody>
          <a:bodyPr anchor="ctr" anchorCtr="1">
            <a:normAutofit/>
          </a:bodyPr>
          <a:lstStyle/>
          <a:p>
            <a:pPr marL="0" indent="0" algn="just">
              <a:buNone/>
            </a:pPr>
            <a:r>
              <a:rPr lang="fr-FR" dirty="0">
                <a:latin typeface="Arial" panose="020B0604020202020204" pitchFamily="34" charset="0"/>
                <a:cs typeface="Arial" panose="020B0604020202020204" pitchFamily="34" charset="0"/>
              </a:rPr>
              <a:t>Au même titre que la description du site, son titre est tout aussi important. Comment attirer des clients potentiel si aucun titre est donné à notre site ? C’est pour cela qu’il nous en faut un regroupant les mêmes caractéristiques que notre description, soit un titre lié au référencement et ayant un pourvoir marketing.</a:t>
            </a:r>
          </a:p>
          <a:p>
            <a:pPr marL="0" indent="0" algn="just">
              <a:buNone/>
            </a:pPr>
            <a:r>
              <a:rPr lang="fr-FR" dirty="0">
                <a:latin typeface="Arial" panose="020B0604020202020204" pitchFamily="34" charset="0"/>
                <a:cs typeface="Arial" panose="020B0604020202020204" pitchFamily="34" charset="0"/>
              </a:rPr>
              <a:t>Le titre et la description du site sont complémentaires en tout point. Un titre attrayant accompagné d’une description qui l’est aussi apporteront plus de visiteurs sur notre site et augmenteront notre autorité et donc par conséquent notre référencement. Les moteurs de recherche considéreront notre site comme un site fiable et cohérent. </a:t>
            </a:r>
          </a:p>
        </p:txBody>
      </p:sp>
    </p:spTree>
    <p:extLst>
      <p:ext uri="{BB962C8B-B14F-4D97-AF65-F5344CB8AC3E}">
        <p14:creationId xmlns:p14="http://schemas.microsoft.com/office/powerpoint/2010/main" val="5720113"/>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123</TotalTime>
  <Words>3280</Words>
  <Application>Microsoft Office PowerPoint</Application>
  <PresentationFormat>Grand écran</PresentationFormat>
  <Paragraphs>151</Paragraphs>
  <Slides>36</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36</vt:i4>
      </vt:variant>
    </vt:vector>
  </HeadingPairs>
  <TitlesOfParts>
    <vt:vector size="39" baseType="lpstr">
      <vt:lpstr>Arial</vt:lpstr>
      <vt:lpstr>Franklin Gothic Book</vt:lpstr>
      <vt:lpstr>Cadrage</vt:lpstr>
      <vt:lpstr>Optimisez un site web existant</vt:lpstr>
      <vt:lpstr>Recommandations pour l’optimisation</vt:lpstr>
      <vt:lpstr>MES 10 RECOMMANDATIONS D’OPTIMISATION DU SITE</vt:lpstr>
      <vt:lpstr>LES RECOMMANDATIONS LIÉES AU RÉFÉRENCEMENT SEO</vt:lpstr>
      <vt:lpstr>1 – CHOIX DE LA LANGUE DU SITE</vt:lpstr>
      <vt:lpstr>Présentation PowerPoint</vt:lpstr>
      <vt:lpstr>2 – DESCRIPTION DU SITE DANS LA BALISE META DESCRIPTION </vt:lpstr>
      <vt:lpstr>Présentation PowerPoint</vt:lpstr>
      <vt:lpstr>3 – AJOUT DU TITRE DU SITE</vt:lpstr>
      <vt:lpstr>Présentation PowerPoint</vt:lpstr>
      <vt:lpstr>Présentation PowerPoint</vt:lpstr>
      <vt:lpstr>4 – AJOUT DE LA BALISE META ROBOT</vt:lpstr>
      <vt:lpstr>Présentation PowerPoint</vt:lpstr>
      <vt:lpstr>LES RECOMMANDATIONS LIÉES À L’ACCESSIBILITÉ</vt:lpstr>
      <vt:lpstr>1 – AVOIR UNE BONNE HIÉRARCHISATION DES BALISES &lt;h1&gt; - &lt;h3&gt;</vt:lpstr>
      <vt:lpstr>Présentation PowerPoint</vt:lpstr>
      <vt:lpstr>Présentation PowerPoint</vt:lpstr>
      <vt:lpstr>2 – OPTIMISATION DE LA BALISE &lt;img/&gt;</vt:lpstr>
      <vt:lpstr>Présentation PowerPoint</vt:lpstr>
      <vt:lpstr>Présentation PowerPoint</vt:lpstr>
      <vt:lpstr>3 – ADAPTER LA TAILLE DES POLICES</vt:lpstr>
      <vt:lpstr>Présentation PowerPoint</vt:lpstr>
      <vt:lpstr>Présentation PowerPoint</vt:lpstr>
      <vt:lpstr>LES RECOMMANDATIONS LIÉES À LA VITESSE</vt:lpstr>
      <vt:lpstr>1 – RÉDUCTION DU NOMBRE DE FICHIERS CSS</vt:lpstr>
      <vt:lpstr>Présentation PowerPoint</vt:lpstr>
      <vt:lpstr>Présentation PowerPoint</vt:lpstr>
      <vt:lpstr>Présentation PowerPoint</vt:lpstr>
      <vt:lpstr>2 – LA MINIFICATION DES FICHIERS CSS ET JS</vt:lpstr>
      <vt:lpstr>Présentation PowerPoint</vt:lpstr>
      <vt:lpstr>3 – UTILISATION D’UN CDN POUR BOOTSTRAP/FONTAWESOME</vt:lpstr>
      <vt:lpstr>Rapport d’optimisation</vt:lpstr>
      <vt:lpstr>CONSTRUCTION DE L’ANALYSE</vt:lpstr>
      <vt:lpstr>QU’EST-CE QUE LE RÉFÉRENCEMENT SEO (SEARCH ENGINE OPTIMISATION)</vt:lpstr>
      <vt:lpstr>QU’EST-CE QUE L’ACCESSBILITÉ D’UN SITE ?</vt:lpstr>
      <vt:lpstr>A QUOI FAIT RÉFÉRENCE LA VITESSE DE CHARGEMENT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Optimisez un site web existant</dc:title>
  <dc:creator>Amine Benazzi</dc:creator>
  <cp:lastModifiedBy>Amine Benazzi</cp:lastModifiedBy>
  <cp:revision>9</cp:revision>
  <dcterms:created xsi:type="dcterms:W3CDTF">2020-07-02T10:01:02Z</dcterms:created>
  <dcterms:modified xsi:type="dcterms:W3CDTF">2020-07-02T15:57:31Z</dcterms:modified>
</cp:coreProperties>
</file>