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PROJET" id="{15D35288-BBB1-4D10-8E6E-35448F72ED39}">
          <p14:sldIdLst>
            <p14:sldId id="256"/>
          </p14:sldIdLst>
        </p14:section>
        <p14:section name="LES 10 RECOMMANDATIONS D'OPTIMISATION" id="{35C278F6-B656-48D0-80E3-7FD447D6B161}">
          <p14:sldIdLst>
            <p14:sldId id="263"/>
            <p14:sldId id="262"/>
          </p14:sldIdLst>
        </p14:section>
        <p14:section name="RAPPORT D'OPTIMISATION" id="{1F5773A9-F14C-48A2-9A34-4250AFDAB9BD}">
          <p14:sldIdLst>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18B9C-B898-4FE2-B42A-406194F69758}"/>
              </a:ext>
            </a:extLst>
          </p:cNvPr>
          <p:cNvSpPr>
            <a:spLocks noGrp="1"/>
          </p:cNvSpPr>
          <p:nvPr>
            <p:ph type="ctrTitle"/>
          </p:nvPr>
        </p:nvSpPr>
        <p:spPr>
          <a:xfrm>
            <a:off x="1915385" y="2379887"/>
            <a:ext cx="8361229" cy="2098226"/>
          </a:xfrm>
        </p:spPr>
        <p:txBody>
          <a:bodyPr/>
          <a:lstStyle/>
          <a:p>
            <a:r>
              <a:rPr lang="fr-FR" dirty="0">
                <a:solidFill>
                  <a:schemeClr val="accent2">
                    <a:lumMod val="75000"/>
                  </a:schemeClr>
                </a:solidFill>
                <a:effectLst>
                  <a:outerShdw blurRad="38100" dist="38100" dir="2700000" algn="tl">
                    <a:srgbClr val="000000">
                      <a:alpha val="43137"/>
                    </a:srgbClr>
                  </a:outerShdw>
                </a:effectLst>
              </a:rPr>
              <a:t>Optimisez un site web existant</a:t>
            </a:r>
          </a:p>
        </p:txBody>
      </p:sp>
    </p:spTree>
    <p:extLst>
      <p:ext uri="{BB962C8B-B14F-4D97-AF65-F5344CB8AC3E}">
        <p14:creationId xmlns:p14="http://schemas.microsoft.com/office/powerpoint/2010/main" val="39754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DD11-99C3-4420-BD0B-9F316F73B530}"/>
              </a:ext>
            </a:extLst>
          </p:cNvPr>
          <p:cNvSpPr>
            <a:spLocks noGrp="1"/>
          </p:cNvSpPr>
          <p:nvPr>
            <p:ph type="title"/>
          </p:nvPr>
        </p:nvSpPr>
        <p:spPr/>
        <p:txBody>
          <a:bodyPr>
            <a:normAutofit/>
          </a:bodyPr>
          <a:lstStyle/>
          <a:p>
            <a:r>
              <a:rPr lang="fr-FR" dirty="0">
                <a:solidFill>
                  <a:schemeClr val="accent2">
                    <a:lumMod val="75000"/>
                  </a:schemeClr>
                </a:solidFill>
                <a:effectLst>
                  <a:outerShdw blurRad="38100" dist="38100" dir="2700000" algn="tl">
                    <a:srgbClr val="000000">
                      <a:alpha val="43137"/>
                    </a:srgbClr>
                  </a:outerShdw>
                </a:effectLst>
              </a:rPr>
              <a:t>Recommandations pour l’optimisation</a:t>
            </a:r>
          </a:p>
        </p:txBody>
      </p:sp>
      <p:sp>
        <p:nvSpPr>
          <p:cNvPr id="3" name="Espace réservé du texte 2">
            <a:extLst>
              <a:ext uri="{FF2B5EF4-FFF2-40B4-BE49-F238E27FC236}">
                <a16:creationId xmlns:a16="http://schemas.microsoft.com/office/drawing/2014/main" id="{D581EA21-4BEB-48B9-BB28-8442EF4FEBEC}"/>
              </a:ext>
            </a:extLst>
          </p:cNvPr>
          <p:cNvSpPr>
            <a:spLocks noGrp="1"/>
          </p:cNvSpPr>
          <p:nvPr>
            <p:ph type="body" idx="1"/>
          </p:nvPr>
        </p:nvSpPr>
        <p:spPr/>
        <p:txBody>
          <a:bodyPr/>
          <a:lstStyle/>
          <a:p>
            <a:r>
              <a:rPr lang="fr-FR" dirty="0">
                <a:latin typeface="Arial" panose="020B0604020202020204" pitchFamily="34" charset="0"/>
                <a:cs typeface="Arial" panose="020B0604020202020204" pitchFamily="34" charset="0"/>
              </a:rPr>
              <a:t>Liste des recommandations</a:t>
            </a:r>
          </a:p>
        </p:txBody>
      </p:sp>
    </p:spTree>
    <p:extLst>
      <p:ext uri="{BB962C8B-B14F-4D97-AF65-F5344CB8AC3E}">
        <p14:creationId xmlns:p14="http://schemas.microsoft.com/office/powerpoint/2010/main" val="67501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MES 10 RECOMMANDATIONS D’OPTIMISATION DU SITE</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2286000"/>
            <a:ext cx="9601200" cy="3886200"/>
          </a:xfrm>
        </p:spPr>
        <p:txBody>
          <a:bodyPr anchor="ctr" anchorCtr="1">
            <a:normAutofit/>
          </a:bodyPr>
          <a:lstStyle/>
          <a:p>
            <a:pPr marL="0" indent="0">
              <a:buNone/>
            </a:pPr>
            <a:r>
              <a:rPr lang="fr-FR" dirty="0">
                <a:latin typeface="Arial" panose="020B0604020202020204" pitchFamily="34" charset="0"/>
                <a:cs typeface="Arial" panose="020B0604020202020204" pitchFamily="34" charset="0"/>
              </a:rPr>
              <a:t>Pour optimiser notre site j’ai établis une liste de 10 recommandations basées sur les 3 catégories énumérées auparavant.</a:t>
            </a:r>
          </a:p>
          <a:p>
            <a:pPr marL="0" indent="0">
              <a:buNone/>
            </a:pPr>
            <a:r>
              <a:rPr lang="fr-FR" dirty="0">
                <a:latin typeface="Arial" panose="020B0604020202020204" pitchFamily="34" charset="0"/>
                <a:cs typeface="Arial" panose="020B0604020202020204" pitchFamily="34" charset="0"/>
              </a:rPr>
              <a:t>Cette liste est rattaché à un rapport d’analyse de l’état actuel du SEO. Elle comporte un plus grand nombre de recommandations qui peuvent, elles aussi, améliorer le référencement.</a:t>
            </a:r>
          </a:p>
          <a:p>
            <a:pPr marL="0" indent="0">
              <a:buNone/>
            </a:pPr>
            <a:r>
              <a:rPr lang="fr-FR" dirty="0">
                <a:latin typeface="Arial" panose="020B0604020202020204" pitchFamily="34" charset="0"/>
                <a:cs typeface="Arial" panose="020B0604020202020204" pitchFamily="34" charset="0"/>
              </a:rPr>
              <a:t>Pour mieux visualiser ces recommandations elles sont listées selon les catégories choisies  :</a:t>
            </a:r>
          </a:p>
          <a:p>
            <a:pPr marL="0" indent="0">
              <a:buNone/>
            </a:pPr>
            <a:r>
              <a:rPr lang="fr-FR" dirty="0">
                <a:latin typeface="Arial" panose="020B0604020202020204" pitchFamily="34" charset="0"/>
                <a:cs typeface="Arial" panose="020B0604020202020204" pitchFamily="34" charset="0"/>
              </a:rPr>
              <a:t>	- le référencement SEO</a:t>
            </a:r>
          </a:p>
          <a:p>
            <a:pPr marL="0" indent="0">
              <a:buNone/>
            </a:pPr>
            <a:r>
              <a:rPr lang="fr-FR" dirty="0">
                <a:latin typeface="Arial" panose="020B0604020202020204" pitchFamily="34" charset="0"/>
                <a:cs typeface="Arial" panose="020B0604020202020204" pitchFamily="34" charset="0"/>
              </a:rPr>
              <a:t>	- l’accessibilité du site</a:t>
            </a:r>
          </a:p>
          <a:p>
            <a:pPr marL="0" indent="0">
              <a:buNone/>
            </a:pPr>
            <a:r>
              <a:rPr lang="fr-FR" dirty="0">
                <a:latin typeface="Arial" panose="020B0604020202020204" pitchFamily="34" charset="0"/>
                <a:cs typeface="Arial" panose="020B0604020202020204" pitchFamily="34" charset="0"/>
              </a:rPr>
              <a:t>	- la vitesse de chargement du site</a:t>
            </a:r>
          </a:p>
        </p:txBody>
      </p:sp>
    </p:spTree>
    <p:extLst>
      <p:ext uri="{BB962C8B-B14F-4D97-AF65-F5344CB8AC3E}">
        <p14:creationId xmlns:p14="http://schemas.microsoft.com/office/powerpoint/2010/main" val="404330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DD11-99C3-4420-BD0B-9F316F73B530}"/>
              </a:ext>
            </a:extLst>
          </p:cNvPr>
          <p:cNvSpPr>
            <a:spLocks noGrp="1"/>
          </p:cNvSpPr>
          <p:nvPr>
            <p:ph type="title"/>
          </p:nvPr>
        </p:nvSpPr>
        <p:spPr/>
        <p:txBody>
          <a:bodyPr/>
          <a:lstStyle/>
          <a:p>
            <a:r>
              <a:rPr lang="fr-FR" dirty="0">
                <a:solidFill>
                  <a:schemeClr val="accent2">
                    <a:lumMod val="75000"/>
                  </a:schemeClr>
                </a:solidFill>
                <a:effectLst>
                  <a:outerShdw blurRad="38100" dist="38100" dir="2700000" algn="tl">
                    <a:srgbClr val="000000">
                      <a:alpha val="43137"/>
                    </a:srgbClr>
                  </a:outerShdw>
                </a:effectLst>
              </a:rPr>
              <a:t>Rapport d’optimisation</a:t>
            </a:r>
          </a:p>
        </p:txBody>
      </p:sp>
      <p:sp>
        <p:nvSpPr>
          <p:cNvPr id="3" name="Espace réservé du texte 2">
            <a:extLst>
              <a:ext uri="{FF2B5EF4-FFF2-40B4-BE49-F238E27FC236}">
                <a16:creationId xmlns:a16="http://schemas.microsoft.com/office/drawing/2014/main" id="{D581EA21-4BEB-48B9-BB28-8442EF4FEBEC}"/>
              </a:ext>
            </a:extLst>
          </p:cNvPr>
          <p:cNvSpPr>
            <a:spLocks noGrp="1"/>
          </p:cNvSpPr>
          <p:nvPr>
            <p:ph type="body" idx="1"/>
          </p:nvPr>
        </p:nvSpPr>
        <p:spPr/>
        <p:txBody>
          <a:bodyPr/>
          <a:lstStyle/>
          <a:p>
            <a:r>
              <a:rPr lang="fr-FR" dirty="0">
                <a:latin typeface="Arial" panose="020B0604020202020204" pitchFamily="34" charset="0"/>
                <a:cs typeface="Arial" panose="020B0604020202020204" pitchFamily="34" charset="0"/>
              </a:rPr>
              <a:t>Comparaison des résultats</a:t>
            </a:r>
          </a:p>
        </p:txBody>
      </p:sp>
    </p:spTree>
    <p:extLst>
      <p:ext uri="{BB962C8B-B14F-4D97-AF65-F5344CB8AC3E}">
        <p14:creationId xmlns:p14="http://schemas.microsoft.com/office/powerpoint/2010/main" val="331612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65493-6E82-4141-AAE0-B3F08D931C02}"/>
              </a:ext>
            </a:extLst>
          </p:cNvPr>
          <p:cNvSpPr>
            <a:spLocks noGrp="1"/>
          </p:cNvSpPr>
          <p:nvPr>
            <p:ph type="title"/>
          </p:nvPr>
        </p:nvSpPr>
        <p:spPr/>
        <p:txBody>
          <a:bodyPr anchor="ctr" anchorCtr="0"/>
          <a:lstStyle/>
          <a:p>
            <a:pPr algn="ctr"/>
            <a:r>
              <a:rPr lang="fr-FR" dirty="0">
                <a:solidFill>
                  <a:schemeClr val="accent2">
                    <a:lumMod val="75000"/>
                  </a:schemeClr>
                </a:solidFill>
                <a:effectLst>
                  <a:outerShdw blurRad="38100" dist="38100" dir="2700000" algn="tl">
                    <a:srgbClr val="000000">
                      <a:alpha val="43137"/>
                    </a:srgbClr>
                  </a:outerShdw>
                </a:effectLst>
              </a:rPr>
              <a:t>CONSTRUCTION DE L’ANALYSE</a:t>
            </a:r>
          </a:p>
        </p:txBody>
      </p:sp>
      <p:sp>
        <p:nvSpPr>
          <p:cNvPr id="3" name="Espace réservé du contenu 2">
            <a:extLst>
              <a:ext uri="{FF2B5EF4-FFF2-40B4-BE49-F238E27FC236}">
                <a16:creationId xmlns:a16="http://schemas.microsoft.com/office/drawing/2014/main" id="{49A0CC95-0FB0-4699-892C-F520B05D4B9F}"/>
              </a:ext>
            </a:extLst>
          </p:cNvPr>
          <p:cNvSpPr>
            <a:spLocks noGrp="1"/>
          </p:cNvSpPr>
          <p:nvPr>
            <p:ph idx="1"/>
          </p:nvPr>
        </p:nvSpPr>
        <p:spPr/>
        <p:txBody>
          <a:bodyPr>
            <a:normAutofit/>
          </a:bodyPr>
          <a:lstStyle/>
          <a:p>
            <a:pPr marL="0" indent="0">
              <a:buNone/>
            </a:pPr>
            <a:r>
              <a:rPr lang="fr-FR" sz="2200" dirty="0">
                <a:latin typeface="Arial" panose="020B0604020202020204" pitchFamily="34" charset="0"/>
                <a:cs typeface="Arial" panose="020B0604020202020204" pitchFamily="34" charset="0"/>
              </a:rPr>
              <a:t>Améliorer le référencement de notre site, nous a demandés de focaliser nos ressources sur l’optimisation de 3 catégories :</a:t>
            </a:r>
          </a:p>
          <a:p>
            <a:endParaRPr lang="fr-FR" sz="2200" dirty="0">
              <a:latin typeface="Arial" panose="020B0604020202020204" pitchFamily="34" charset="0"/>
              <a:cs typeface="Arial" panose="020B0604020202020204" pitchFamily="34" charset="0"/>
            </a:endParaRPr>
          </a:p>
          <a:p>
            <a:pPr lvl="1"/>
            <a:r>
              <a:rPr lang="fr-FR" sz="2200" dirty="0">
                <a:latin typeface="Arial" panose="020B0604020202020204" pitchFamily="34" charset="0"/>
                <a:cs typeface="Arial" panose="020B0604020202020204" pitchFamily="34" charset="0"/>
              </a:rPr>
              <a:t>Le référencement SEO (</a:t>
            </a:r>
            <a:r>
              <a:rPr lang="fr-FR" sz="2200" dirty="0" err="1">
                <a:latin typeface="Arial" panose="020B0604020202020204" pitchFamily="34" charset="0"/>
                <a:cs typeface="Arial" panose="020B0604020202020204" pitchFamily="34" charset="0"/>
              </a:rPr>
              <a:t>Search</a:t>
            </a:r>
            <a:r>
              <a:rPr lang="fr-FR" sz="2200" dirty="0">
                <a:latin typeface="Arial" panose="020B0604020202020204" pitchFamily="34" charset="0"/>
                <a:cs typeface="Arial" panose="020B0604020202020204" pitchFamily="34" charset="0"/>
              </a:rPr>
              <a:t> Engine Optimisation)</a:t>
            </a:r>
          </a:p>
          <a:p>
            <a:endParaRPr lang="fr-FR" sz="2200" dirty="0">
              <a:latin typeface="Arial" panose="020B0604020202020204" pitchFamily="34" charset="0"/>
              <a:cs typeface="Arial" panose="020B0604020202020204" pitchFamily="34" charset="0"/>
            </a:endParaRPr>
          </a:p>
          <a:p>
            <a:pPr lvl="1"/>
            <a:r>
              <a:rPr lang="fr-FR" sz="2200" dirty="0">
                <a:latin typeface="Arial" panose="020B0604020202020204" pitchFamily="34" charset="0"/>
                <a:cs typeface="Arial" panose="020B0604020202020204" pitchFamily="34" charset="0"/>
              </a:rPr>
              <a:t>L’accessibilité </a:t>
            </a:r>
          </a:p>
          <a:p>
            <a:endParaRPr lang="fr-FR" sz="2200" dirty="0">
              <a:latin typeface="Arial" panose="020B0604020202020204" pitchFamily="34" charset="0"/>
              <a:cs typeface="Arial" panose="020B0604020202020204" pitchFamily="34" charset="0"/>
            </a:endParaRPr>
          </a:p>
          <a:p>
            <a:pPr lvl="1"/>
            <a:r>
              <a:rPr lang="fr-FR" sz="2200" dirty="0">
                <a:latin typeface="Arial" panose="020B0604020202020204" pitchFamily="34" charset="0"/>
                <a:cs typeface="Arial" panose="020B0604020202020204" pitchFamily="34" charset="0"/>
              </a:rPr>
              <a:t>La vitesse de chargement</a:t>
            </a:r>
          </a:p>
        </p:txBody>
      </p:sp>
    </p:spTree>
    <p:extLst>
      <p:ext uri="{BB962C8B-B14F-4D97-AF65-F5344CB8AC3E}">
        <p14:creationId xmlns:p14="http://schemas.microsoft.com/office/powerpoint/2010/main" val="975433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9FD84-6621-4D54-A178-908573474062}"/>
              </a:ext>
            </a:extLst>
          </p:cNvPr>
          <p:cNvSpPr>
            <a:spLocks noGrp="1"/>
          </p:cNvSpPr>
          <p:nvPr>
            <p:ph type="title"/>
          </p:nvPr>
        </p:nvSpPr>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QU’EST-CE QUE LE RÉFÉRENCEMENT SEO (SEARCH ENGINE OPTIMISATION)</a:t>
            </a:r>
          </a:p>
        </p:txBody>
      </p:sp>
      <p:sp>
        <p:nvSpPr>
          <p:cNvPr id="3" name="Espace réservé du contenu 2">
            <a:extLst>
              <a:ext uri="{FF2B5EF4-FFF2-40B4-BE49-F238E27FC236}">
                <a16:creationId xmlns:a16="http://schemas.microsoft.com/office/drawing/2014/main" id="{43DD0072-DF71-4E45-9D2B-E05578F38A8D}"/>
              </a:ext>
            </a:extLst>
          </p:cNvPr>
          <p:cNvSpPr>
            <a:spLocks noGrp="1"/>
          </p:cNvSpPr>
          <p:nvPr>
            <p:ph idx="1"/>
          </p:nvPr>
        </p:nvSpPr>
        <p:spPr>
          <a:xfrm>
            <a:off x="1371600" y="2725102"/>
            <a:ext cx="9601200" cy="3447098"/>
          </a:xfrm>
        </p:spPr>
        <p:txBody>
          <a:bodyPr anchor="ctr" anchorCtr="1">
            <a:spAutoFit/>
          </a:bodyPr>
          <a:lstStyle/>
          <a:p>
            <a:pPr marL="0" indent="0" algn="just" fontAlgn="base">
              <a:buNone/>
            </a:pPr>
            <a:r>
              <a:rPr lang="fr-FR" b="1" dirty="0">
                <a:latin typeface="Arial" panose="020B0604020202020204" pitchFamily="34" charset="0"/>
                <a:cs typeface="Arial" panose="020B0604020202020204" pitchFamily="34" charset="0"/>
              </a:rPr>
              <a:t>SEO</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Search</a:t>
            </a:r>
            <a:r>
              <a:rPr lang="fr-FR" dirty="0">
                <a:latin typeface="Arial" panose="020B0604020202020204" pitchFamily="34" charset="0"/>
                <a:cs typeface="Arial" panose="020B0604020202020204" pitchFamily="34" charset="0"/>
              </a:rPr>
              <a:t> Engine Optimisation) signifie en français : « Optimisation pour les moteurs de recherche ».</a:t>
            </a:r>
          </a:p>
          <a:p>
            <a:pPr marL="0" indent="0" algn="just" fontAlgn="base">
              <a:buNone/>
            </a:pPr>
            <a:r>
              <a:rPr lang="fr-FR" dirty="0">
                <a:latin typeface="Arial" panose="020B0604020202020204" pitchFamily="34" charset="0"/>
                <a:cs typeface="Arial" panose="020B0604020202020204" pitchFamily="34" charset="0"/>
              </a:rPr>
              <a:t>Ce terme défini l’ensemble des techniques mises en œuvre pour améliorer la position d’un site web sur les pages de résultats des moteurs de recherche. On l’appelle aussi référencement naturel. L’objectif est d’améliorer la visibilité d’un site web en lui faisant </a:t>
            </a:r>
            <a:r>
              <a:rPr lang="fr-FR" b="1" dirty="0">
                <a:latin typeface="Arial" panose="020B0604020202020204" pitchFamily="34" charset="0"/>
                <a:cs typeface="Arial" panose="020B0604020202020204" pitchFamily="34" charset="0"/>
              </a:rPr>
              <a:t>gagner des places sur les moteurs de recherche</a:t>
            </a:r>
            <a:r>
              <a:rPr lang="fr-FR" dirty="0">
                <a:latin typeface="Arial" panose="020B0604020202020204" pitchFamily="34" charset="0"/>
                <a:cs typeface="Arial" panose="020B0604020202020204" pitchFamily="34" charset="0"/>
              </a:rPr>
              <a:t> (Google, mais aussi Yahoo !, Bing, etc.).</a:t>
            </a:r>
          </a:p>
          <a:p>
            <a:pPr marL="0" indent="0" algn="just" fontAlgn="base">
              <a:buNone/>
            </a:pPr>
            <a:r>
              <a:rPr lang="fr-FR" dirty="0">
                <a:latin typeface="Arial" panose="020B0604020202020204" pitchFamily="34" charset="0"/>
                <a:cs typeface="Arial" panose="020B0604020202020204" pitchFamily="34" charset="0"/>
              </a:rPr>
              <a:t>On dit qu’</a:t>
            </a:r>
            <a:r>
              <a:rPr lang="fr-FR" b="1" dirty="0">
                <a:latin typeface="Arial" panose="020B0604020202020204" pitchFamily="34" charset="0"/>
                <a:cs typeface="Arial" panose="020B0604020202020204" pitchFamily="34" charset="0"/>
              </a:rPr>
              <a:t>un site est bien optimisé ou référencé s’il se trouve dans les premières position d’un moteur de recherche sur les requêtes souhaitées.</a:t>
            </a:r>
            <a:endParaRPr lang="fr-FR" dirty="0">
              <a:latin typeface="Arial" panose="020B060402020202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366766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C6EE6-C803-41EB-A349-82E1899125AD}"/>
              </a:ext>
            </a:extLst>
          </p:cNvPr>
          <p:cNvSpPr>
            <a:spLocks noGrp="1"/>
          </p:cNvSpPr>
          <p:nvPr>
            <p:ph type="title"/>
          </p:nvPr>
        </p:nvSpPr>
        <p:spPr>
          <a:xfrm>
            <a:off x="1371600" y="400929"/>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QU’EST-CE QUE L’ACCESSBILITÉ D’UN SITE ?</a:t>
            </a:r>
          </a:p>
        </p:txBody>
      </p:sp>
      <p:sp>
        <p:nvSpPr>
          <p:cNvPr id="5" name="Espace réservé du contenu 4">
            <a:extLst>
              <a:ext uri="{FF2B5EF4-FFF2-40B4-BE49-F238E27FC236}">
                <a16:creationId xmlns:a16="http://schemas.microsoft.com/office/drawing/2014/main" id="{8A8424BB-4105-4D57-8214-AE87F0934CDD}"/>
              </a:ext>
            </a:extLst>
          </p:cNvPr>
          <p:cNvSpPr>
            <a:spLocks noGrp="1"/>
          </p:cNvSpPr>
          <p:nvPr>
            <p:ph idx="1"/>
          </p:nvPr>
        </p:nvSpPr>
        <p:spPr>
          <a:xfrm>
            <a:off x="1371600" y="2286000"/>
            <a:ext cx="9601200" cy="4171071"/>
          </a:xfrm>
        </p:spPr>
        <p:txBody>
          <a:bodyPr anchor="ctr" anchorCtr="1">
            <a:noAutofit/>
          </a:bodyPr>
          <a:lstStyle/>
          <a:p>
            <a:pPr marL="0" indent="0">
              <a:buNone/>
            </a:pPr>
            <a:r>
              <a:rPr lang="fr-FR" dirty="0">
                <a:latin typeface="Arial" panose="020B0604020202020204" pitchFamily="34" charset="0"/>
                <a:cs typeface="Arial" panose="020B0604020202020204" pitchFamily="34" charset="0"/>
              </a:rPr>
              <a:t>Améliorer l’accessibilité d’un site web permettra de toucher un public plus large, d’augmenter le trafic et les conversions sur le site. Il faut toujours être conscient qu’entre 15% et 20% de la population souffrent d’un handicap, d’une forme ou d’une autre : handicap visuel, auditif, moteur… </a:t>
            </a:r>
          </a:p>
          <a:p>
            <a:pPr marL="0" indent="0">
              <a:buNone/>
            </a:pPr>
            <a:r>
              <a:rPr lang="fr-FR" dirty="0">
                <a:latin typeface="Arial" panose="020B0604020202020204" pitchFamily="34" charset="0"/>
                <a:cs typeface="Arial" panose="020B0604020202020204" pitchFamily="34" charset="0"/>
              </a:rPr>
              <a:t>Ne pas travailler sur l’accessibilité web de son site, c’est se priver de millions de visiteurs potentiels.</a:t>
            </a:r>
          </a:p>
          <a:p>
            <a:pPr marL="0" indent="0">
              <a:buNone/>
            </a:pPr>
            <a:r>
              <a:rPr lang="fr-FR" dirty="0">
                <a:latin typeface="Arial" panose="020B0604020202020204" pitchFamily="34" charset="0"/>
                <a:cs typeface="Arial" panose="020B0604020202020204" pitchFamily="34" charset="0"/>
              </a:rPr>
              <a:t>Dès les débuts du web, l’organisme de standardisation W3C a créé un groupe de travail sur l’accessibilité : la WAI (Web </a:t>
            </a:r>
            <a:r>
              <a:rPr lang="fr-FR" dirty="0" err="1">
                <a:latin typeface="Arial" panose="020B0604020202020204" pitchFamily="34" charset="0"/>
                <a:cs typeface="Arial" panose="020B0604020202020204" pitchFamily="34" charset="0"/>
              </a:rPr>
              <a:t>Accessibility</a:t>
            </a:r>
            <a:r>
              <a:rPr lang="fr-FR" dirty="0">
                <a:latin typeface="Arial" panose="020B0604020202020204" pitchFamily="34" charset="0"/>
                <a:cs typeface="Arial" panose="020B0604020202020204" pitchFamily="34" charset="0"/>
              </a:rPr>
              <a:t> Initiative). Ce groupe de travail a développé un certain nombre de recommandations pour rendre le web plus accessible notamment au travers des normes WAI-ARIA et WCAG. Il existe 4 principes : perceptibles (lié aux contrastes et aux alternatives textuelles), utilisable (le contenu doit être accessible à la souris et au clavier), compréhensible (lisibilité du contenu), robuste (contenu accessible sur tout les appareils, aussi dit responsive design).</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93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745BD-F6C8-4F38-89D2-181B51EC0058}"/>
              </a:ext>
            </a:extLst>
          </p:cNvPr>
          <p:cNvSpPr>
            <a:spLocks noGrp="1"/>
          </p:cNvSpPr>
          <p:nvPr>
            <p:ph type="title"/>
          </p:nvPr>
        </p:nvSpPr>
        <p:spPr>
          <a:xfrm>
            <a:off x="1371600" y="314764"/>
            <a:ext cx="9601200" cy="1317088"/>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A QUOI FAIT RÉFÉRENCE LA VITESSE DE CHARGEMENT ?</a:t>
            </a:r>
          </a:p>
        </p:txBody>
      </p:sp>
      <p:sp>
        <p:nvSpPr>
          <p:cNvPr id="3" name="Espace réservé du contenu 2">
            <a:extLst>
              <a:ext uri="{FF2B5EF4-FFF2-40B4-BE49-F238E27FC236}">
                <a16:creationId xmlns:a16="http://schemas.microsoft.com/office/drawing/2014/main" id="{96F68805-CBE5-4649-A10F-E2ABE2FF1893}"/>
              </a:ext>
            </a:extLst>
          </p:cNvPr>
          <p:cNvSpPr>
            <a:spLocks noGrp="1"/>
          </p:cNvSpPr>
          <p:nvPr>
            <p:ph idx="1"/>
          </p:nvPr>
        </p:nvSpPr>
        <p:spPr>
          <a:xfrm>
            <a:off x="1371600" y="1631852"/>
            <a:ext cx="9601200" cy="4923693"/>
          </a:xfrm>
        </p:spPr>
        <p:txBody>
          <a:bodyPr>
            <a:noAutofit/>
          </a:bodyPr>
          <a:lstStyle/>
          <a:p>
            <a:pPr marL="0" indent="0">
              <a:buNone/>
            </a:pPr>
            <a:r>
              <a:rPr lang="fr-FR" dirty="0">
                <a:latin typeface="Arial" panose="020B0604020202020204" pitchFamily="34" charset="0"/>
                <a:cs typeface="Arial" panose="020B0604020202020204" pitchFamily="34" charset="0"/>
              </a:rPr>
              <a:t>Le terme vitesse de chargement désigne essentiellement la durée pendant laquelle les pages ou le contenu multimédia sont téléchargés à partir des serveurs d’hébergement de site et affichés sur le navigateur demandeur. Le temps de chargement de la page est la durée entre le moment où l’on clique sur le lien et celui où l’on affiche tout le contenu de la page sur le navigateur demandeur.</a:t>
            </a:r>
          </a:p>
          <a:p>
            <a:pPr marL="0" indent="0">
              <a:buNone/>
            </a:pPr>
            <a:r>
              <a:rPr lang="fr-FR" dirty="0">
                <a:latin typeface="Arial" panose="020B0604020202020204" pitchFamily="34" charset="0"/>
                <a:cs typeface="Arial" panose="020B0604020202020204" pitchFamily="34" charset="0"/>
              </a:rPr>
              <a:t>La performance du site a </a:t>
            </a:r>
            <a:r>
              <a:rPr lang="fr-FR" b="1" dirty="0">
                <a:latin typeface="Arial" panose="020B0604020202020204" pitchFamily="34" charset="0"/>
                <a:cs typeface="Arial" panose="020B0604020202020204" pitchFamily="34" charset="0"/>
              </a:rPr>
              <a:t>une incidence sur le classement des moteurs de recherche</a:t>
            </a:r>
            <a:r>
              <a:rPr lang="fr-FR" dirty="0">
                <a:latin typeface="Arial" panose="020B0604020202020204" pitchFamily="34" charset="0"/>
                <a:cs typeface="Arial" panose="020B0604020202020204" pitchFamily="34" charset="0"/>
              </a:rPr>
              <a:t> établi selon des algorithmes exclusifs, en tenant compte de facteurs clés comme la vitesse des pages, l’expérience de l’utilisateur, la réactivité du site et un grand nombre d’autres paramètres de performance du site.</a:t>
            </a:r>
          </a:p>
          <a:p>
            <a:pPr marL="0" indent="0">
              <a:buNone/>
            </a:pPr>
            <a:r>
              <a:rPr lang="fr-FR" dirty="0">
                <a:latin typeface="Arial" panose="020B0604020202020204" pitchFamily="34" charset="0"/>
                <a:cs typeface="Arial" panose="020B0604020202020204" pitchFamily="34" charset="0"/>
              </a:rPr>
              <a:t>Le principe absolument essentiel pour maximiser les performances d’un site est de se concentrer sur l’optimisation de la vitesse des pages. Les extensions d’optimisation des performances, les scripts côté serveur et les modifications finales ont un impact sur la vitesse des pages et les temps de chargement. </a:t>
            </a:r>
          </a:p>
          <a:p>
            <a:pPr marL="0" indent="0">
              <a:buNone/>
            </a:pPr>
            <a:r>
              <a:rPr lang="fr-FR" dirty="0">
                <a:latin typeface="Arial" panose="020B0604020202020204" pitchFamily="34" charset="0"/>
                <a:cs typeface="Arial" panose="020B0604020202020204" pitchFamily="34" charset="0"/>
              </a:rPr>
              <a:t>Elles ont tendances a être négligées par les développeurs dans leurs stratégies de développement et de conception de sites.</a:t>
            </a:r>
          </a:p>
        </p:txBody>
      </p:sp>
    </p:spTree>
    <p:extLst>
      <p:ext uri="{BB962C8B-B14F-4D97-AF65-F5344CB8AC3E}">
        <p14:creationId xmlns:p14="http://schemas.microsoft.com/office/powerpoint/2010/main" val="2322970578"/>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TM10001105[[fn=Rogner]]</Template>
  <TotalTime>92</TotalTime>
  <Words>633</Words>
  <Application>Microsoft Office PowerPoint</Application>
  <PresentationFormat>Grand écran</PresentationFormat>
  <Paragraphs>33</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Franklin Gothic Book</vt:lpstr>
      <vt:lpstr>Cadrage</vt:lpstr>
      <vt:lpstr>Optimisez un site web existant</vt:lpstr>
      <vt:lpstr>Recommandations pour l’optimisation</vt:lpstr>
      <vt:lpstr>MES 10 RECOMMANDATIONS D’OPTIMISATION DU SITE</vt:lpstr>
      <vt:lpstr>Rapport d’optimisation</vt:lpstr>
      <vt:lpstr>CONSTRUCTION DE L’ANALYSE</vt:lpstr>
      <vt:lpstr>QU’EST-CE QUE LE RÉFÉRENCEMENT SEO (SEARCH ENGINE OPTIMISATION)</vt:lpstr>
      <vt:lpstr>QU’EST-CE QUE L’ACCESSBILITÉ D’UN SITE ?</vt:lpstr>
      <vt:lpstr>A QUOI FAIT RÉFÉRENCE LA VITESSE DE CHARGEMENT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Optimisez un site web existant</dc:title>
  <dc:creator>Amine Benazzi</dc:creator>
  <cp:lastModifiedBy>Amine Benazzi</cp:lastModifiedBy>
  <cp:revision>10</cp:revision>
  <dcterms:created xsi:type="dcterms:W3CDTF">2020-06-22T09:59:52Z</dcterms:created>
  <dcterms:modified xsi:type="dcterms:W3CDTF">2020-06-22T11:32:29Z</dcterms:modified>
</cp:coreProperties>
</file>