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20/09/2019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95736" y="332656"/>
            <a:ext cx="4388024" cy="648073"/>
          </a:xfrm>
        </p:spPr>
        <p:txBody>
          <a:bodyPr>
            <a:normAutofit/>
          </a:bodyPr>
          <a:lstStyle/>
          <a:p>
            <a:r>
              <a:rPr lang="fr-FR" sz="3200" b="1" i="1" dirty="0" smtClean="0"/>
              <a:t>Présentation SQL </a:t>
            </a:r>
            <a:r>
              <a:rPr lang="fr-FR" sz="3200" b="1" i="1" dirty="0"/>
              <a:t>Server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568952" cy="5400600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fr-FR" sz="4500" dirty="0" smtClean="0">
                <a:solidFill>
                  <a:schemeClr val="tx1"/>
                </a:solidFill>
              </a:rPr>
              <a:t>SQL </a:t>
            </a:r>
            <a:r>
              <a:rPr lang="fr-FR" sz="4500" dirty="0">
                <a:solidFill>
                  <a:schemeClr val="tx1"/>
                </a:solidFill>
              </a:rPr>
              <a:t>Server est un système de gestion de bases de données </a:t>
            </a:r>
            <a:r>
              <a:rPr lang="fr-FR" sz="4500" dirty="0" smtClean="0">
                <a:solidFill>
                  <a:schemeClr val="tx1"/>
                </a:solidFill>
              </a:rPr>
              <a:t>relationnelles </a:t>
            </a:r>
            <a:r>
              <a:rPr lang="fr-FR" sz="4500" dirty="0">
                <a:solidFill>
                  <a:schemeClr val="tx1"/>
                </a:solidFill>
              </a:rPr>
              <a:t>(SGBDR) </a:t>
            </a:r>
            <a:r>
              <a:rPr lang="fr-FR" sz="4500" dirty="0" smtClean="0">
                <a:solidFill>
                  <a:schemeClr val="tx1"/>
                </a:solidFill>
              </a:rPr>
              <a:t>répondant </a:t>
            </a:r>
            <a:r>
              <a:rPr lang="fr-FR" sz="4500" dirty="0">
                <a:solidFill>
                  <a:schemeClr val="tx1"/>
                </a:solidFill>
              </a:rPr>
              <a:t>aux exigences professionnelles du stockage de </a:t>
            </a:r>
            <a:r>
              <a:rPr lang="fr-FR" sz="4500" dirty="0" smtClean="0">
                <a:solidFill>
                  <a:schemeClr val="tx1"/>
                </a:solidFill>
              </a:rPr>
              <a:t>données</a:t>
            </a:r>
            <a:r>
              <a:rPr lang="fr-FR" sz="4500" dirty="0">
                <a:solidFill>
                  <a:schemeClr val="tx1"/>
                </a:solidFill>
              </a:rPr>
              <a:t>. SQL Server prend </a:t>
            </a:r>
            <a:r>
              <a:rPr lang="fr-FR" sz="4500" dirty="0" smtClean="0">
                <a:solidFill>
                  <a:schemeClr val="tx1"/>
                </a:solidFill>
              </a:rPr>
              <a:t>en </a:t>
            </a:r>
            <a:r>
              <a:rPr lang="fr-FR" sz="4500" dirty="0">
                <a:solidFill>
                  <a:schemeClr val="tx1"/>
                </a:solidFill>
              </a:rPr>
              <a:t>charge nativement pour la communication de </a:t>
            </a:r>
            <a:r>
              <a:rPr lang="fr-FR" sz="4500" dirty="0" smtClean="0">
                <a:solidFill>
                  <a:schemeClr val="tx1"/>
                </a:solidFill>
              </a:rPr>
              <a:t>requêtes </a:t>
            </a:r>
            <a:r>
              <a:rPr lang="fr-FR" sz="4500" dirty="0">
                <a:solidFill>
                  <a:schemeClr val="tx1"/>
                </a:solidFill>
              </a:rPr>
              <a:t>entre client et serveur </a:t>
            </a:r>
            <a:r>
              <a:rPr lang="fr-FR" sz="4500" dirty="0" smtClean="0">
                <a:solidFill>
                  <a:schemeClr val="tx1"/>
                </a:solidFill>
              </a:rPr>
              <a:t>:</a:t>
            </a:r>
            <a:endParaRPr lang="fr-FR" sz="4500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fr-FR" sz="4500" dirty="0" smtClean="0">
                <a:solidFill>
                  <a:schemeClr val="tx1"/>
                </a:solidFill>
              </a:rPr>
              <a:t>           • </a:t>
            </a:r>
            <a:r>
              <a:rPr lang="fr-FR" sz="4500" dirty="0" err="1">
                <a:solidFill>
                  <a:schemeClr val="tx1"/>
                </a:solidFill>
              </a:rPr>
              <a:t>Transact</a:t>
            </a:r>
            <a:r>
              <a:rPr lang="fr-FR" sz="4500" dirty="0">
                <a:solidFill>
                  <a:schemeClr val="tx1"/>
                </a:solidFill>
              </a:rPr>
              <a:t>-SQL (variante du SQL pour l’écriture des </a:t>
            </a:r>
            <a:r>
              <a:rPr lang="fr-FR" sz="4500" dirty="0" smtClean="0">
                <a:solidFill>
                  <a:schemeClr val="tx1"/>
                </a:solidFill>
              </a:rPr>
              <a:t>procédures </a:t>
            </a:r>
            <a:r>
              <a:rPr lang="fr-FR" sz="4500" dirty="0">
                <a:solidFill>
                  <a:schemeClr val="tx1"/>
                </a:solidFill>
              </a:rPr>
              <a:t>stockées, entre </a:t>
            </a:r>
            <a:r>
              <a:rPr lang="fr-FR" sz="4500" dirty="0" smtClean="0">
                <a:solidFill>
                  <a:schemeClr val="tx1"/>
                </a:solidFill>
              </a:rPr>
              <a:t>             autres</a:t>
            </a:r>
            <a:r>
              <a:rPr lang="fr-FR" sz="4500" dirty="0">
                <a:solidFill>
                  <a:schemeClr val="tx1"/>
                </a:solidFill>
              </a:rPr>
              <a:t>)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fr-FR" sz="4500" dirty="0" smtClean="0">
                <a:solidFill>
                  <a:schemeClr val="tx1"/>
                </a:solidFill>
              </a:rPr>
              <a:t>           • </a:t>
            </a:r>
            <a:r>
              <a:rPr lang="fr-FR" sz="4500" dirty="0">
                <a:solidFill>
                  <a:schemeClr val="tx1"/>
                </a:solidFill>
              </a:rPr>
              <a:t>XML (</a:t>
            </a:r>
            <a:r>
              <a:rPr lang="fr-FR" sz="4500" dirty="0" err="1">
                <a:solidFill>
                  <a:schemeClr val="tx1"/>
                </a:solidFill>
              </a:rPr>
              <a:t>eXtensible</a:t>
            </a:r>
            <a:r>
              <a:rPr lang="fr-FR" sz="4500" dirty="0">
                <a:solidFill>
                  <a:schemeClr val="tx1"/>
                </a:solidFill>
              </a:rPr>
              <a:t> </a:t>
            </a:r>
            <a:r>
              <a:rPr lang="fr-FR" sz="4500" dirty="0" err="1">
                <a:solidFill>
                  <a:schemeClr val="tx1"/>
                </a:solidFill>
              </a:rPr>
              <a:t>Markup</a:t>
            </a:r>
            <a:r>
              <a:rPr lang="fr-FR" sz="4500" dirty="0">
                <a:solidFill>
                  <a:schemeClr val="tx1"/>
                </a:solidFill>
              </a:rPr>
              <a:t> </a:t>
            </a:r>
            <a:r>
              <a:rPr lang="fr-FR" sz="4500" dirty="0" err="1">
                <a:solidFill>
                  <a:schemeClr val="tx1"/>
                </a:solidFill>
              </a:rPr>
              <a:t>Language</a:t>
            </a:r>
            <a:r>
              <a:rPr lang="fr-FR" sz="4500" dirty="0">
                <a:solidFill>
                  <a:schemeClr val="tx1"/>
                </a:solidFill>
              </a:rPr>
              <a:t>, un langage à </a:t>
            </a:r>
            <a:r>
              <a:rPr lang="fr-FR" sz="4500" dirty="0" smtClean="0">
                <a:solidFill>
                  <a:schemeClr val="tx1"/>
                </a:solidFill>
              </a:rPr>
              <a:t>balises </a:t>
            </a:r>
            <a:r>
              <a:rPr lang="fr-FR" sz="4500" dirty="0">
                <a:solidFill>
                  <a:schemeClr val="tx1"/>
                </a:solidFill>
              </a:rPr>
              <a:t>permettant la représentation </a:t>
            </a:r>
            <a:r>
              <a:rPr lang="fr-FR" sz="4500" dirty="0" smtClean="0">
                <a:solidFill>
                  <a:schemeClr val="tx1"/>
                </a:solidFill>
              </a:rPr>
              <a:t>de </a:t>
            </a:r>
            <a:r>
              <a:rPr lang="fr-FR" sz="4500" dirty="0">
                <a:solidFill>
                  <a:schemeClr val="tx1"/>
                </a:solidFill>
              </a:rPr>
              <a:t>données arbitraires)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fr-FR" sz="4500" dirty="0" smtClean="0">
                <a:solidFill>
                  <a:schemeClr val="tx1"/>
                </a:solidFill>
              </a:rPr>
              <a:t>           • </a:t>
            </a:r>
            <a:r>
              <a:rPr lang="fr-FR" sz="4500" dirty="0">
                <a:solidFill>
                  <a:schemeClr val="tx1"/>
                </a:solidFill>
              </a:rPr>
              <a:t>MDX (</a:t>
            </a:r>
            <a:r>
              <a:rPr lang="fr-FR" sz="4500" dirty="0" err="1">
                <a:solidFill>
                  <a:schemeClr val="tx1"/>
                </a:solidFill>
              </a:rPr>
              <a:t>Multidimensional</a:t>
            </a:r>
            <a:r>
              <a:rPr lang="fr-FR" sz="4500" dirty="0">
                <a:solidFill>
                  <a:schemeClr val="tx1"/>
                </a:solidFill>
              </a:rPr>
              <a:t> </a:t>
            </a:r>
            <a:r>
              <a:rPr lang="fr-FR" sz="4500" dirty="0" err="1">
                <a:solidFill>
                  <a:schemeClr val="tx1"/>
                </a:solidFill>
              </a:rPr>
              <a:t>eXpressions</a:t>
            </a:r>
            <a:r>
              <a:rPr lang="fr-FR" sz="4500" dirty="0">
                <a:solidFill>
                  <a:schemeClr val="tx1"/>
                </a:solidFill>
              </a:rPr>
              <a:t>)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fr-FR" sz="4500" dirty="0" smtClean="0">
                <a:solidFill>
                  <a:schemeClr val="tx1"/>
                </a:solidFill>
              </a:rPr>
              <a:t>           • </a:t>
            </a:r>
            <a:r>
              <a:rPr lang="fr-FR" sz="4500" dirty="0">
                <a:solidFill>
                  <a:schemeClr val="tx1"/>
                </a:solidFill>
              </a:rPr>
              <a:t>SQL-DMO (SQL-</a:t>
            </a:r>
            <a:r>
              <a:rPr lang="fr-FR" sz="4500" dirty="0" err="1">
                <a:solidFill>
                  <a:schemeClr val="tx1"/>
                </a:solidFill>
              </a:rPr>
              <a:t>Distributed</a:t>
            </a:r>
            <a:r>
              <a:rPr lang="fr-FR" sz="4500" dirty="0">
                <a:solidFill>
                  <a:schemeClr val="tx1"/>
                </a:solidFill>
              </a:rPr>
              <a:t> Management </a:t>
            </a:r>
            <a:r>
              <a:rPr lang="fr-FR" sz="4500" dirty="0" err="1">
                <a:solidFill>
                  <a:schemeClr val="tx1"/>
                </a:solidFill>
              </a:rPr>
              <a:t>Objects</a:t>
            </a:r>
            <a:r>
              <a:rPr lang="fr-FR" sz="4500" dirty="0">
                <a:solidFill>
                  <a:schemeClr val="tx1"/>
                </a:solidFill>
              </a:rPr>
              <a:t>) </a:t>
            </a:r>
            <a:r>
              <a:rPr lang="fr-FR" sz="4500" dirty="0" smtClean="0">
                <a:solidFill>
                  <a:schemeClr val="tx1"/>
                </a:solidFill>
              </a:rPr>
              <a:t>Pour </a:t>
            </a:r>
            <a:r>
              <a:rPr lang="fr-FR" sz="4500" dirty="0">
                <a:solidFill>
                  <a:schemeClr val="tx1"/>
                </a:solidFill>
              </a:rPr>
              <a:t>cela, deux modèles de stockage de données sont mis </a:t>
            </a:r>
            <a:r>
              <a:rPr lang="fr-FR" sz="4500" dirty="0" smtClean="0">
                <a:solidFill>
                  <a:schemeClr val="tx1"/>
                </a:solidFill>
              </a:rPr>
              <a:t>à disposition par SQL Server</a:t>
            </a:r>
            <a:endParaRPr lang="fr-FR" sz="4500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fr-FR" sz="4500" dirty="0" smtClean="0">
                <a:solidFill>
                  <a:schemeClr val="tx1"/>
                </a:solidFill>
              </a:rPr>
              <a:t>            • </a:t>
            </a:r>
            <a:r>
              <a:rPr lang="fr-FR" sz="4500" dirty="0">
                <a:solidFill>
                  <a:schemeClr val="tx1"/>
                </a:solidFill>
              </a:rPr>
              <a:t>OLTP (optimise la vitesse de mise à jour et de </a:t>
            </a:r>
            <a:r>
              <a:rPr lang="fr-FR" sz="4500" dirty="0" smtClean="0">
                <a:solidFill>
                  <a:schemeClr val="tx1"/>
                </a:solidFill>
              </a:rPr>
              <a:t>traitement</a:t>
            </a:r>
            <a:r>
              <a:rPr lang="fr-FR" sz="4500" dirty="0">
                <a:solidFill>
                  <a:schemeClr val="tx1"/>
                </a:solidFill>
              </a:rPr>
              <a:t>)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fr-FR" sz="4500" dirty="0" smtClean="0">
                <a:solidFill>
                  <a:schemeClr val="tx1"/>
                </a:solidFill>
              </a:rPr>
              <a:t>            • </a:t>
            </a:r>
            <a:r>
              <a:rPr lang="fr-FR" sz="4500" dirty="0">
                <a:solidFill>
                  <a:schemeClr val="tx1"/>
                </a:solidFill>
              </a:rPr>
              <a:t>OLAP (permet la création de rapports et une analyse </a:t>
            </a:r>
            <a:r>
              <a:rPr lang="fr-FR" sz="4500" dirty="0" smtClean="0">
                <a:solidFill>
                  <a:schemeClr val="tx1"/>
                </a:solidFill>
              </a:rPr>
              <a:t>en </a:t>
            </a:r>
            <a:r>
              <a:rPr lang="fr-FR" sz="4500" dirty="0">
                <a:solidFill>
                  <a:schemeClr val="tx1"/>
                </a:solidFill>
              </a:rPr>
              <a:t>entreprise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935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i="1" dirty="0" smtClean="0"/>
              <a:t>Mots Clés </a:t>
            </a:r>
            <a:endParaRPr lang="fr-FR" sz="32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sz="2000" dirty="0" smtClean="0"/>
              <a:t>Requêtes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48415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</TotalTime>
  <Words>141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Débit</vt:lpstr>
      <vt:lpstr>Présentation SQL Server </vt:lpstr>
      <vt:lpstr>Mots Clés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SQL Server </dc:title>
  <dc:creator>Omar</dc:creator>
  <cp:lastModifiedBy>Omar</cp:lastModifiedBy>
  <cp:revision>3</cp:revision>
  <dcterms:created xsi:type="dcterms:W3CDTF">2019-09-20T08:43:28Z</dcterms:created>
  <dcterms:modified xsi:type="dcterms:W3CDTF">2019-09-20T08:56:59Z</dcterms:modified>
</cp:coreProperties>
</file>