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29AAF-DF33-44CD-ADBA-F88CB5710FB4}" type="datetimeFigureOut">
              <a:rPr lang="fr-FR" smtClean="0"/>
              <a:t>18/10/2019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798A2-109E-4741-BDCE-7CBE04CB2A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0224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29AAF-DF33-44CD-ADBA-F88CB5710FB4}" type="datetimeFigureOut">
              <a:rPr lang="fr-FR" smtClean="0"/>
              <a:t>18/10/2019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798A2-109E-4741-BDCE-7CBE04CB2A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1238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29AAF-DF33-44CD-ADBA-F88CB5710FB4}" type="datetimeFigureOut">
              <a:rPr lang="fr-FR" smtClean="0"/>
              <a:t>18/10/2019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798A2-109E-4741-BDCE-7CBE04CB2A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0472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29AAF-DF33-44CD-ADBA-F88CB5710FB4}" type="datetimeFigureOut">
              <a:rPr lang="fr-FR" smtClean="0"/>
              <a:t>18/10/2019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798A2-109E-4741-BDCE-7CBE04CB2A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0527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29AAF-DF33-44CD-ADBA-F88CB5710FB4}" type="datetimeFigureOut">
              <a:rPr lang="fr-FR" smtClean="0"/>
              <a:t>18/10/2019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798A2-109E-4741-BDCE-7CBE04CB2A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2478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29AAF-DF33-44CD-ADBA-F88CB5710FB4}" type="datetimeFigureOut">
              <a:rPr lang="fr-FR" smtClean="0"/>
              <a:t>18/10/2019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798A2-109E-4741-BDCE-7CBE04CB2A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8998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29AAF-DF33-44CD-ADBA-F88CB5710FB4}" type="datetimeFigureOut">
              <a:rPr lang="fr-FR" smtClean="0"/>
              <a:t>18/10/2019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798A2-109E-4741-BDCE-7CBE04CB2A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0577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29AAF-DF33-44CD-ADBA-F88CB5710FB4}" type="datetimeFigureOut">
              <a:rPr lang="fr-FR" smtClean="0"/>
              <a:t>18/10/2019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798A2-109E-4741-BDCE-7CBE04CB2A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1060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29AAF-DF33-44CD-ADBA-F88CB5710FB4}" type="datetimeFigureOut">
              <a:rPr lang="fr-FR" smtClean="0"/>
              <a:t>18/10/2019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798A2-109E-4741-BDCE-7CBE04CB2A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6126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29AAF-DF33-44CD-ADBA-F88CB5710FB4}" type="datetimeFigureOut">
              <a:rPr lang="fr-FR" smtClean="0"/>
              <a:t>18/10/2019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798A2-109E-4741-BDCE-7CBE04CB2A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9283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29AAF-DF33-44CD-ADBA-F88CB5710FB4}" type="datetimeFigureOut">
              <a:rPr lang="fr-FR" smtClean="0"/>
              <a:t>18/10/2019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798A2-109E-4741-BDCE-7CBE04CB2A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9352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29AAF-DF33-44CD-ADBA-F88CB5710FB4}" type="datetimeFigureOut">
              <a:rPr lang="fr-FR" smtClean="0"/>
              <a:t>18/10/2019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798A2-109E-4741-BDCE-7CBE04CB2A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9982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fr.wikipedia.org/wiki/Processus_d%27affaires" TargetMode="External"/><Relationship Id="rId3" Type="http://schemas.openxmlformats.org/officeDocument/2006/relationships/hyperlink" Target="https://fr.wikipedia.org/wiki/Syst%C3%A8me_socio-technique" TargetMode="External"/><Relationship Id="rId7" Type="http://schemas.openxmlformats.org/officeDocument/2006/relationships/hyperlink" Target="https://fr.wikipedia.org/wiki/T%C3%A9l%C3%A9communication" TargetMode="External"/><Relationship Id="rId2" Type="http://schemas.openxmlformats.org/officeDocument/2006/relationships/hyperlink" Target="https://fr.wikipedia.org/wiki/Syst%C3%A8me_d%27information#cite_note-1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fr.wikipedia.org/wiki/Logiciel" TargetMode="External"/><Relationship Id="rId5" Type="http://schemas.openxmlformats.org/officeDocument/2006/relationships/hyperlink" Target="https://fr.wikipedia.org/wiki/Hardware" TargetMode="External"/><Relationship Id="rId4" Type="http://schemas.openxmlformats.org/officeDocument/2006/relationships/hyperlink" Target="https://fr.wikipedia.org/wiki/Structure_organisationnelle" TargetMode="External"/><Relationship Id="rId9" Type="http://schemas.openxmlformats.org/officeDocument/2006/relationships/hyperlink" Target="https://fr.wikipedia.org/wiki/Syst%C3%A8me_d%27information#cite_note-2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95536" y="332656"/>
            <a:ext cx="7772400" cy="1470025"/>
          </a:xfrm>
        </p:spPr>
        <p:txBody>
          <a:bodyPr/>
          <a:lstStyle/>
          <a:p>
            <a:r>
              <a:rPr lang="fr-FR" dirty="0" smtClean="0">
                <a:solidFill>
                  <a:srgbClr val="FF0000"/>
                </a:solidFill>
              </a:rPr>
              <a:t>Système d'information</a:t>
            </a:r>
            <a:br>
              <a:rPr lang="fr-FR" dirty="0" smtClean="0">
                <a:solidFill>
                  <a:srgbClr val="FF0000"/>
                </a:solidFill>
              </a:rPr>
            </a:b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899592" y="1700808"/>
            <a:ext cx="6912768" cy="4082008"/>
          </a:xfrm>
        </p:spPr>
        <p:txBody>
          <a:bodyPr>
            <a:noAutofit/>
          </a:bodyPr>
          <a:lstStyle/>
          <a:p>
            <a:pPr algn="l"/>
            <a:r>
              <a:rPr lang="fr-FR" sz="1800" dirty="0" smtClean="0">
                <a:solidFill>
                  <a:schemeClr val="tx1"/>
                </a:solidFill>
              </a:rPr>
              <a:t>Le</a:t>
            </a:r>
            <a:r>
              <a:rPr lang="fr-FR" sz="1800" dirty="0">
                <a:solidFill>
                  <a:schemeClr val="tx1"/>
                </a:solidFill>
              </a:rPr>
              <a:t> </a:t>
            </a:r>
            <a:r>
              <a:rPr lang="fr-FR" sz="1800" b="1" dirty="0">
                <a:solidFill>
                  <a:schemeClr val="tx1"/>
                </a:solidFill>
              </a:rPr>
              <a:t>système d'information</a:t>
            </a:r>
            <a:r>
              <a:rPr lang="fr-FR" sz="1800" dirty="0">
                <a:solidFill>
                  <a:schemeClr val="tx1"/>
                </a:solidFill>
              </a:rPr>
              <a:t> (</a:t>
            </a:r>
            <a:r>
              <a:rPr lang="fr-FR" sz="1800" b="1" dirty="0">
                <a:solidFill>
                  <a:schemeClr val="tx1"/>
                </a:solidFill>
              </a:rPr>
              <a:t>SI</a:t>
            </a:r>
            <a:r>
              <a:rPr lang="fr-FR" sz="1800" dirty="0">
                <a:solidFill>
                  <a:schemeClr val="tx1"/>
                </a:solidFill>
              </a:rPr>
              <a:t>) est un ensemble organisé de ressources qui permet de collecter, stocker, traiter et distribuer de l'information</a:t>
            </a:r>
            <a:r>
              <a:rPr lang="fr-FR" sz="1800" baseline="30000" dirty="0">
                <a:solidFill>
                  <a:schemeClr val="tx1"/>
                </a:solidFill>
                <a:hlinkClick r:id="rId2"/>
              </a:rPr>
              <a:t>1</a:t>
            </a:r>
            <a:r>
              <a:rPr lang="fr-FR" sz="1800" dirty="0">
                <a:solidFill>
                  <a:schemeClr val="tx1"/>
                </a:solidFill>
              </a:rPr>
              <a:t>, en général grâce à un ordinateur. Il s'agit d'un </a:t>
            </a:r>
            <a:r>
              <a:rPr lang="fr-FR" sz="1800" dirty="0">
                <a:solidFill>
                  <a:schemeClr val="tx1"/>
                </a:solidFill>
                <a:hlinkClick r:id="rId3" tooltip="Système socio-technique"/>
              </a:rPr>
              <a:t>système </a:t>
            </a:r>
            <a:r>
              <a:rPr lang="fr-FR" sz="1800" dirty="0" err="1">
                <a:solidFill>
                  <a:schemeClr val="tx1"/>
                </a:solidFill>
                <a:hlinkClick r:id="rId3" tooltip="Système socio-technique"/>
              </a:rPr>
              <a:t>socio-technique</a:t>
            </a:r>
            <a:r>
              <a:rPr lang="fr-FR" sz="1800" dirty="0">
                <a:solidFill>
                  <a:schemeClr val="tx1"/>
                </a:solidFill>
              </a:rPr>
              <a:t> composé de deux sous-systèmes, l'un social et l'autre technique. Le sous-système social est composé de la </a:t>
            </a:r>
            <a:r>
              <a:rPr lang="fr-FR" sz="1800" dirty="0">
                <a:solidFill>
                  <a:schemeClr val="tx1"/>
                </a:solidFill>
                <a:hlinkClick r:id="rId4" tooltip="Structure organisationnelle"/>
              </a:rPr>
              <a:t>structure organisationnelle</a:t>
            </a:r>
            <a:r>
              <a:rPr lang="fr-FR" sz="1800" dirty="0">
                <a:solidFill>
                  <a:schemeClr val="tx1"/>
                </a:solidFill>
              </a:rPr>
              <a:t> et des personnes liées au SI. Le sous-système technique est composé des technologies (</a:t>
            </a:r>
            <a:r>
              <a:rPr lang="fr-FR" sz="1800" dirty="0">
                <a:solidFill>
                  <a:schemeClr val="tx1"/>
                </a:solidFill>
                <a:hlinkClick r:id="rId5" tooltip="Hardware"/>
              </a:rPr>
              <a:t>hardware</a:t>
            </a:r>
            <a:r>
              <a:rPr lang="fr-FR" sz="1800" dirty="0">
                <a:solidFill>
                  <a:schemeClr val="tx1"/>
                </a:solidFill>
              </a:rPr>
              <a:t>, </a:t>
            </a:r>
            <a:r>
              <a:rPr lang="fr-FR" sz="1800" dirty="0">
                <a:solidFill>
                  <a:schemeClr val="tx1"/>
                </a:solidFill>
                <a:hlinkClick r:id="rId6" tooltip="Logiciel"/>
              </a:rPr>
              <a:t>software</a:t>
            </a:r>
            <a:r>
              <a:rPr lang="fr-FR" sz="1800" dirty="0">
                <a:solidFill>
                  <a:schemeClr val="tx1"/>
                </a:solidFill>
              </a:rPr>
              <a:t> et équipements de </a:t>
            </a:r>
            <a:r>
              <a:rPr lang="fr-FR" sz="1800" dirty="0">
                <a:solidFill>
                  <a:schemeClr val="tx1"/>
                </a:solidFill>
                <a:hlinkClick r:id="rId7" tooltip="Télécommunication"/>
              </a:rPr>
              <a:t>télécommunication</a:t>
            </a:r>
            <a:r>
              <a:rPr lang="fr-FR" sz="1800" dirty="0">
                <a:solidFill>
                  <a:schemeClr val="tx1"/>
                </a:solidFill>
              </a:rPr>
              <a:t>) et des </a:t>
            </a:r>
            <a:r>
              <a:rPr lang="fr-FR" sz="1800" dirty="0">
                <a:solidFill>
                  <a:schemeClr val="tx1"/>
                </a:solidFill>
                <a:hlinkClick r:id="rId8" tooltip="Processus d'affaires"/>
              </a:rPr>
              <a:t>processus d'affaires</a:t>
            </a:r>
            <a:r>
              <a:rPr lang="fr-FR" sz="1800" dirty="0">
                <a:solidFill>
                  <a:schemeClr val="tx1"/>
                </a:solidFill>
              </a:rPr>
              <a:t> concernés par le SI</a:t>
            </a:r>
            <a:r>
              <a:rPr lang="fr-FR" sz="1800" baseline="30000" dirty="0">
                <a:solidFill>
                  <a:schemeClr val="tx1"/>
                </a:solidFill>
                <a:hlinkClick r:id="rId9"/>
              </a:rPr>
              <a:t>2</a:t>
            </a:r>
            <a:r>
              <a:rPr lang="fr-FR" sz="1800" dirty="0">
                <a:solidFill>
                  <a:schemeClr val="tx1"/>
                </a:solidFill>
              </a:rPr>
              <a:t>.</a:t>
            </a:r>
          </a:p>
          <a:p>
            <a:pPr algn="l"/>
            <a:endParaRPr lang="fr-FR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393323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</Words>
  <Application>Microsoft Office PowerPoint</Application>
  <PresentationFormat>Affichage à l'écran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Système d'information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Système d'information </dc:title>
  <dc:creator>Utilisateur Windows</dc:creator>
  <cp:lastModifiedBy>Utilisateur Windows</cp:lastModifiedBy>
  <cp:revision>1</cp:revision>
  <dcterms:created xsi:type="dcterms:W3CDTF">2019-10-18T08:05:48Z</dcterms:created>
  <dcterms:modified xsi:type="dcterms:W3CDTF">2019-10-18T08:06:55Z</dcterms:modified>
</cp:coreProperties>
</file>