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Cliquez pour modifier le style du titre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08/10/2019</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a:lstStyle/>
          <a:p>
            <a:fld id="{CF4668DC-857F-487D-BFFA-8C0CA5037977}" type="slidenum">
              <a:rPr lang="fr-BE" smtClean="0"/>
              <a:pPr/>
              <a:t>‹N°›</a:t>
            </a:fld>
            <a:endParaRPr lang="fr-BE"/>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08/10/2019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08/10/2019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08/10/2019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08/10/2019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7924800" y="6416675"/>
            <a:ext cx="762000" cy="365125"/>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08/10/2019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08/10/2019</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08/10/2019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08/10/2019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08/10/2019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08/10/2019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A309A6D-C09C-4548-B29A-6CF363A7E532}" type="datetimeFigureOut">
              <a:rPr lang="fr-FR" smtClean="0"/>
              <a:pPr/>
              <a:t>08/10/2019</a:t>
            </a:fld>
            <a:endParaRPr lang="fr-BE"/>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BE"/>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ysqltutorial.org/mysql-collation/" TargetMode="External"/><Relationship Id="rId2" Type="http://schemas.openxmlformats.org/officeDocument/2006/relationships/hyperlink" Target="http://www.mysqltutorial.org/mysql-character-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4348" y="2428868"/>
            <a:ext cx="7772400" cy="1470025"/>
          </a:xfrm>
        </p:spPr>
        <p:txBody>
          <a:bodyPr/>
          <a:lstStyle/>
          <a:p>
            <a:r>
              <a:rPr lang="fr-FR" dirty="0" smtClean="0"/>
              <a:t>Création base de donnée</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I.	Définition:</a:t>
            </a:r>
            <a:endParaRPr lang="fr-FR" dirty="0"/>
          </a:p>
        </p:txBody>
      </p:sp>
      <p:sp>
        <p:nvSpPr>
          <p:cNvPr id="3" name="Espace réservé du contenu 2"/>
          <p:cNvSpPr>
            <a:spLocks noGrp="1"/>
          </p:cNvSpPr>
          <p:nvPr>
            <p:ph idx="1"/>
          </p:nvPr>
        </p:nvSpPr>
        <p:spPr/>
        <p:txBody>
          <a:bodyPr>
            <a:noAutofit/>
          </a:bodyPr>
          <a:lstStyle/>
          <a:p>
            <a:pPr algn="just"/>
            <a:r>
              <a:rPr lang="fr-FR" sz="2400" dirty="0" smtClean="0">
                <a:solidFill>
                  <a:schemeClr val="bg1"/>
                </a:solidFill>
                <a:latin typeface="SimSun" pitchFamily="2" charset="-122"/>
                <a:ea typeface="SimSun" pitchFamily="2" charset="-122"/>
              </a:rPr>
              <a:t>Tout le monde a entendu parler de bases de données, mais sans trop savoir ce dont il s'agit réellement. Si on parle de "Base de données des assurés sociaux", on se doute que tout un chacun y a sa place, et que cela permet de savoir qui a droit à quoi, suivre ses remboursements médicaux, et autres renseignements nécessaires. Mais... comment cela fonctionne-t-il ? </a:t>
            </a:r>
            <a:endParaRPr lang="fr-FR" sz="2400" dirty="0" smtClean="0">
              <a:solidFill>
                <a:schemeClr val="bg1"/>
              </a:solidFill>
              <a:latin typeface="SimSun" pitchFamily="2" charset="-122"/>
              <a:ea typeface="SimSun" pitchFamily="2" charset="-122"/>
            </a:endParaRPr>
          </a:p>
          <a:p>
            <a:pPr algn="just"/>
            <a:r>
              <a:rPr lang="fr-FR" sz="2400" dirty="0" smtClean="0">
                <a:solidFill>
                  <a:schemeClr val="bg1"/>
                </a:solidFill>
                <a:latin typeface="SimSun" pitchFamily="2" charset="-122"/>
                <a:ea typeface="SimSun" pitchFamily="2" charset="-122"/>
              </a:rPr>
              <a:t>Et </a:t>
            </a:r>
            <a:r>
              <a:rPr lang="fr-FR" sz="2400" dirty="0" smtClean="0">
                <a:solidFill>
                  <a:schemeClr val="bg1"/>
                </a:solidFill>
                <a:latin typeface="SimSun" pitchFamily="2" charset="-122"/>
                <a:ea typeface="SimSun" pitchFamily="2" charset="-122"/>
              </a:rPr>
              <a:t>moi même, puis-je avoir "ma" base de données </a:t>
            </a:r>
            <a:r>
              <a:rPr lang="fr-FR" sz="2400" dirty="0" smtClean="0">
                <a:solidFill>
                  <a:schemeClr val="bg1"/>
                </a:solidFill>
                <a:latin typeface="SimSun" pitchFamily="2" charset="-122"/>
                <a:ea typeface="SimSun" pitchFamily="2" charset="-122"/>
              </a:rPr>
              <a:t>?</a:t>
            </a:r>
          </a:p>
          <a:p>
            <a:pPr algn="just"/>
            <a:r>
              <a:rPr lang="fr-FR" sz="2400" dirty="0" smtClean="0">
                <a:solidFill>
                  <a:schemeClr val="bg1"/>
                </a:solidFill>
                <a:latin typeface="SimSun" pitchFamily="2" charset="-122"/>
                <a:ea typeface="SimSun" pitchFamily="2" charset="-122"/>
              </a:rPr>
              <a:t>Donc on va créer une base de donnée .</a:t>
            </a:r>
            <a:endParaRPr lang="fr-FR" sz="2400" dirty="0">
              <a:solidFill>
                <a:schemeClr val="bg1"/>
              </a:solidFill>
              <a:latin typeface="SimSun" pitchFamily="2" charset="-122"/>
              <a:ea typeface="SimSun"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II.	Etapes de création de BDD :</a:t>
            </a:r>
            <a:endParaRPr lang="fr-FR" dirty="0"/>
          </a:p>
        </p:txBody>
      </p:sp>
      <p:sp>
        <p:nvSpPr>
          <p:cNvPr id="3" name="Espace réservé du contenu 2"/>
          <p:cNvSpPr>
            <a:spLocks noGrp="1"/>
          </p:cNvSpPr>
          <p:nvPr>
            <p:ph idx="1"/>
          </p:nvPr>
        </p:nvSpPr>
        <p:spPr/>
        <p:txBody>
          <a:bodyPr>
            <a:normAutofit/>
          </a:bodyPr>
          <a:lstStyle/>
          <a:p>
            <a:r>
              <a:rPr lang="fr-FR" dirty="0" smtClean="0">
                <a:solidFill>
                  <a:schemeClr val="bg1"/>
                </a:solidFill>
                <a:latin typeface="SimSun" pitchFamily="2" charset="-122"/>
                <a:ea typeface="SimSun" pitchFamily="2" charset="-122"/>
              </a:rPr>
              <a:t>Pour créer une nouvelle base de données dans MySQL, vous utilisez l' CREATE DATABASEinstruction avec la syntaxe suivante:</a:t>
            </a:r>
          </a:p>
          <a:p>
            <a:pPr fontAlgn="t">
              <a:buNone/>
            </a:pPr>
            <a:r>
              <a:rPr lang="fr-FR" dirty="0" smtClean="0">
                <a:solidFill>
                  <a:schemeClr val="bg1"/>
                </a:solidFill>
                <a:latin typeface="SimSun" pitchFamily="2" charset="-122"/>
                <a:ea typeface="SimSun" pitchFamily="2" charset="-122"/>
              </a:rPr>
              <a:t>1-</a:t>
            </a:r>
            <a:r>
              <a:rPr lang="fr-FR" dirty="0" smtClean="0">
                <a:solidFill>
                  <a:schemeClr val="bg1"/>
                </a:solidFill>
                <a:latin typeface="SimSun" pitchFamily="2" charset="-122"/>
                <a:ea typeface="SimSun" pitchFamily="2" charset="-122"/>
              </a:rPr>
              <a:t>CREATE DATABASE [IF NOT EXISTS] database_name</a:t>
            </a:r>
          </a:p>
          <a:p>
            <a:pPr fontAlgn="t">
              <a:buNone/>
            </a:pPr>
            <a:r>
              <a:rPr lang="fr-FR" dirty="0" smtClean="0">
                <a:solidFill>
                  <a:schemeClr val="bg1"/>
                </a:solidFill>
                <a:latin typeface="SimSun" pitchFamily="2" charset="-122"/>
                <a:ea typeface="SimSun" pitchFamily="2" charset="-122"/>
              </a:rPr>
              <a:t>2-</a:t>
            </a:r>
            <a:r>
              <a:rPr lang="fr-FR" dirty="0" smtClean="0">
                <a:solidFill>
                  <a:schemeClr val="bg1"/>
                </a:solidFill>
                <a:latin typeface="SimSun" pitchFamily="2" charset="-122"/>
                <a:ea typeface="SimSun" pitchFamily="2" charset="-122"/>
              </a:rPr>
              <a:t>[CHARACTER SET charset_name]</a:t>
            </a:r>
          </a:p>
          <a:p>
            <a:pPr fontAlgn="t">
              <a:buNone/>
            </a:pPr>
            <a:r>
              <a:rPr lang="fr-FR" dirty="0" smtClean="0">
                <a:solidFill>
                  <a:schemeClr val="bg1"/>
                </a:solidFill>
                <a:latin typeface="SimSun" pitchFamily="2" charset="-122"/>
                <a:ea typeface="SimSun" pitchFamily="2" charset="-122"/>
              </a:rPr>
              <a:t>3-</a:t>
            </a:r>
            <a:r>
              <a:rPr lang="fr-FR" dirty="0" smtClean="0">
                <a:solidFill>
                  <a:schemeClr val="bg1"/>
                </a:solidFill>
                <a:latin typeface="SimSun" pitchFamily="2" charset="-122"/>
                <a:ea typeface="SimSun" pitchFamily="2" charset="-122"/>
              </a:rPr>
              <a:t>[COLLATE collation_name]</a:t>
            </a:r>
          </a:p>
          <a:p>
            <a:pPr fontAlgn="t">
              <a:buNone/>
            </a:pPr>
            <a:endParaRPr lang="fr-FR" dirty="0" smtClean="0">
              <a:solidFill>
                <a:schemeClr val="bg1"/>
              </a:solidFill>
              <a:latin typeface="SimSun" pitchFamily="2" charset="-122"/>
              <a:ea typeface="SimSun" pitchFamily="2" charset="-122"/>
            </a:endParaRPr>
          </a:p>
          <a:p>
            <a:pPr>
              <a:buNone/>
            </a:pPr>
            <a:endParaRPr lang="fr-FR" dirty="0">
              <a:solidFill>
                <a:schemeClr val="bg1"/>
              </a:solidFill>
              <a:latin typeface="SimSun" pitchFamily="2" charset="-122"/>
              <a:ea typeface="SimSun"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37880"/>
          </a:xfrm>
        </p:spPr>
        <p:txBody>
          <a:bodyPr>
            <a:normAutofit lnSpcReduction="10000"/>
          </a:bodyPr>
          <a:lstStyle/>
          <a:p>
            <a:r>
              <a:rPr lang="fr-FR" dirty="0" smtClean="0">
                <a:solidFill>
                  <a:schemeClr val="bg1"/>
                </a:solidFill>
                <a:latin typeface="SimSun" pitchFamily="2" charset="-122"/>
                <a:ea typeface="SimSun" pitchFamily="2" charset="-122"/>
              </a:rPr>
              <a:t>Tout d'abord, spécifiez database_namela CREATE DATABASEclause suivante. Le nom de la base de données doit être unique dans l'instance du serveur MySQL. Si vous essayez de créer une base de données avec un nom qui existe déjà, MySQL </a:t>
            </a:r>
            <a:r>
              <a:rPr lang="fr-FR" dirty="0" smtClean="0">
                <a:solidFill>
                  <a:schemeClr val="bg1"/>
                </a:solidFill>
                <a:latin typeface="SimSun" pitchFamily="2" charset="-122"/>
                <a:ea typeface="SimSun" pitchFamily="2" charset="-122"/>
              </a:rPr>
              <a:t>génère </a:t>
            </a:r>
            <a:r>
              <a:rPr lang="fr-FR" dirty="0" smtClean="0">
                <a:solidFill>
                  <a:schemeClr val="bg1"/>
                </a:solidFill>
                <a:latin typeface="SimSun" pitchFamily="2" charset="-122"/>
                <a:ea typeface="SimSun" pitchFamily="2" charset="-122"/>
              </a:rPr>
              <a:t>une erreur</a:t>
            </a:r>
            <a:r>
              <a:rPr lang="fr-FR" dirty="0" smtClean="0">
                <a:solidFill>
                  <a:schemeClr val="bg1"/>
                </a:solidFill>
                <a:latin typeface="SimSun" pitchFamily="2" charset="-122"/>
                <a:ea typeface="SimSun" pitchFamily="2" charset="-122"/>
              </a:rPr>
              <a:t>.</a:t>
            </a:r>
          </a:p>
          <a:p>
            <a:r>
              <a:rPr lang="fr-FR" dirty="0" smtClean="0">
                <a:solidFill>
                  <a:schemeClr val="bg1"/>
                </a:solidFill>
                <a:latin typeface="SimSun" pitchFamily="2" charset="-122"/>
                <a:ea typeface="SimSun" pitchFamily="2" charset="-122"/>
              </a:rPr>
              <a:t>Deuxièmement, pour éviter une erreur si vous créez accidentellement une base de données existante, vous pouvez spécifier l' IF NOT EXISTSoption. Dans ce cas, MySQL ne génère pas d'erreur, mais termine l' CREATE DATABASEinstruction.</a:t>
            </a:r>
            <a:endParaRPr lang="fr-FR" dirty="0">
              <a:solidFill>
                <a:schemeClr val="bg1"/>
              </a:solidFill>
              <a:latin typeface="SimSun" pitchFamily="2" charset="-122"/>
              <a:ea typeface="SimSun"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500042"/>
            <a:ext cx="8229600" cy="4709160"/>
          </a:xfrm>
        </p:spPr>
        <p:txBody>
          <a:bodyPr/>
          <a:lstStyle/>
          <a:p>
            <a:r>
              <a:rPr lang="fr-FR" dirty="0" smtClean="0">
                <a:solidFill>
                  <a:schemeClr val="bg1"/>
                </a:solidFill>
                <a:latin typeface="SimSun" pitchFamily="2" charset="-122"/>
                <a:ea typeface="SimSun" pitchFamily="2" charset="-122"/>
              </a:rPr>
              <a:t>Troisièmement, spécifiez le </a:t>
            </a:r>
            <a:r>
              <a:rPr lang="fr-FR" dirty="0" smtClean="0">
                <a:solidFill>
                  <a:schemeClr val="bg1"/>
                </a:solidFill>
                <a:latin typeface="SimSun" pitchFamily="2" charset="-122"/>
                <a:ea typeface="SimSun" pitchFamily="2" charset="-122"/>
                <a:hlinkClick r:id="rId2"/>
              </a:rPr>
              <a:t>jeu de caractères</a:t>
            </a:r>
            <a:r>
              <a:rPr lang="fr-FR" dirty="0" smtClean="0">
                <a:solidFill>
                  <a:schemeClr val="bg1"/>
                </a:solidFill>
                <a:latin typeface="SimSun" pitchFamily="2" charset="-122"/>
                <a:ea typeface="SimSun" pitchFamily="2" charset="-122"/>
              </a:rPr>
              <a:t> et le </a:t>
            </a:r>
            <a:r>
              <a:rPr lang="fr-FR" dirty="0" smtClean="0">
                <a:solidFill>
                  <a:schemeClr val="bg1"/>
                </a:solidFill>
                <a:latin typeface="SimSun" pitchFamily="2" charset="-122"/>
                <a:ea typeface="SimSun" pitchFamily="2" charset="-122"/>
                <a:hlinkClick r:id="rId3"/>
              </a:rPr>
              <a:t>classement</a:t>
            </a:r>
            <a:r>
              <a:rPr lang="fr-FR" dirty="0" smtClean="0">
                <a:solidFill>
                  <a:schemeClr val="bg1"/>
                </a:solidFill>
                <a:latin typeface="SimSun" pitchFamily="2" charset="-122"/>
                <a:ea typeface="SimSun" pitchFamily="2" charset="-122"/>
              </a:rPr>
              <a:t>  de la nouvelle base de données au moment de la création. Si vous omettez les clauses CHARACTER SETet COLLATE, MySQL utilise le jeu de caractères et le classement par défaut de la nouvelle base de données.</a:t>
            </a:r>
            <a:endParaRPr lang="fr-FR" dirty="0">
              <a:solidFill>
                <a:schemeClr val="bg1"/>
              </a:solidFill>
              <a:latin typeface="SimSun" pitchFamily="2" charset="-122"/>
              <a:ea typeface="SimSun"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0</TotalTime>
  <Words>125</Words>
  <PresentationFormat>Affichage à l'écran (4:3)</PresentationFormat>
  <Paragraphs>13</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Apex</vt:lpstr>
      <vt:lpstr>Création base de donnée</vt:lpstr>
      <vt:lpstr>I. Définition:</vt:lpstr>
      <vt:lpstr>II. Etapes de création de BDD :</vt:lpstr>
      <vt:lpstr>Diapositive 4</vt:lpstr>
      <vt:lpstr>Diapositive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Création base de donnée</dc:title>
  <dc:creator>TP</dc:creator>
  <cp:lastModifiedBy>TP</cp:lastModifiedBy>
  <cp:revision>1</cp:revision>
  <dcterms:created xsi:type="dcterms:W3CDTF">2019-10-08T13:54:51Z</dcterms:created>
  <dcterms:modified xsi:type="dcterms:W3CDTF">2019-10-08T14:21:50Z</dcterms:modified>
</cp:coreProperties>
</file>