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1309CA-C688-4580-8B49-32010809407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190DC6E-6391-41D5-8BA2-819F6AA4BA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76129E2-DD48-4665-B646-4354322F45E8}"/>
              </a:ext>
            </a:extLst>
          </p:cNvPr>
          <p:cNvSpPr>
            <a:spLocks noGrp="1"/>
          </p:cNvSpPr>
          <p:nvPr>
            <p:ph type="dt" sz="half" idx="10"/>
          </p:nvPr>
        </p:nvSpPr>
        <p:spPr/>
        <p:txBody>
          <a:bodyPr/>
          <a:lstStyle/>
          <a:p>
            <a:fld id="{477EED8C-543F-4507-92A5-E86D01D998EB}" type="datetimeFigureOut">
              <a:rPr lang="fr-FR" smtClean="0"/>
              <a:t>21/09/2019</a:t>
            </a:fld>
            <a:endParaRPr lang="fr-FR"/>
          </a:p>
        </p:txBody>
      </p:sp>
      <p:sp>
        <p:nvSpPr>
          <p:cNvPr id="5" name="Espace réservé du pied de page 4">
            <a:extLst>
              <a:ext uri="{FF2B5EF4-FFF2-40B4-BE49-F238E27FC236}">
                <a16:creationId xmlns:a16="http://schemas.microsoft.com/office/drawing/2014/main" id="{8A64E567-C16A-45F1-9B6A-E4C8FAA5D71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247290-A50D-43EB-8329-3946E7D5A4AC}"/>
              </a:ext>
            </a:extLst>
          </p:cNvPr>
          <p:cNvSpPr>
            <a:spLocks noGrp="1"/>
          </p:cNvSpPr>
          <p:nvPr>
            <p:ph type="sldNum" sz="quarter" idx="12"/>
          </p:nvPr>
        </p:nvSpPr>
        <p:spPr/>
        <p:txBody>
          <a:bodyPr/>
          <a:lstStyle/>
          <a:p>
            <a:fld id="{6379037A-D5C2-4F32-AA6E-5CA0C9F462B4}" type="slidenum">
              <a:rPr lang="fr-FR" smtClean="0"/>
              <a:t>‹N°›</a:t>
            </a:fld>
            <a:endParaRPr lang="fr-FR"/>
          </a:p>
        </p:txBody>
      </p:sp>
    </p:spTree>
    <p:extLst>
      <p:ext uri="{BB962C8B-B14F-4D97-AF65-F5344CB8AC3E}">
        <p14:creationId xmlns:p14="http://schemas.microsoft.com/office/powerpoint/2010/main" val="3571958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D42BD0-4A34-4629-8199-9428D6BC8D2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384BC3B-C33A-461B-8BC1-FE038ED60A4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3BB4281-5B3C-4742-ACC3-D9B13A56FAED}"/>
              </a:ext>
            </a:extLst>
          </p:cNvPr>
          <p:cNvSpPr>
            <a:spLocks noGrp="1"/>
          </p:cNvSpPr>
          <p:nvPr>
            <p:ph type="dt" sz="half" idx="10"/>
          </p:nvPr>
        </p:nvSpPr>
        <p:spPr/>
        <p:txBody>
          <a:bodyPr/>
          <a:lstStyle/>
          <a:p>
            <a:fld id="{477EED8C-543F-4507-92A5-E86D01D998EB}" type="datetimeFigureOut">
              <a:rPr lang="fr-FR" smtClean="0"/>
              <a:t>21/09/2019</a:t>
            </a:fld>
            <a:endParaRPr lang="fr-FR"/>
          </a:p>
        </p:txBody>
      </p:sp>
      <p:sp>
        <p:nvSpPr>
          <p:cNvPr id="5" name="Espace réservé du pied de page 4">
            <a:extLst>
              <a:ext uri="{FF2B5EF4-FFF2-40B4-BE49-F238E27FC236}">
                <a16:creationId xmlns:a16="http://schemas.microsoft.com/office/drawing/2014/main" id="{21895EC3-3CDD-4968-90B3-BA2406EC27D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05134CD-6F5A-40B0-9F49-F0D4F57296DB}"/>
              </a:ext>
            </a:extLst>
          </p:cNvPr>
          <p:cNvSpPr>
            <a:spLocks noGrp="1"/>
          </p:cNvSpPr>
          <p:nvPr>
            <p:ph type="sldNum" sz="quarter" idx="12"/>
          </p:nvPr>
        </p:nvSpPr>
        <p:spPr/>
        <p:txBody>
          <a:bodyPr/>
          <a:lstStyle/>
          <a:p>
            <a:fld id="{6379037A-D5C2-4F32-AA6E-5CA0C9F462B4}" type="slidenum">
              <a:rPr lang="fr-FR" smtClean="0"/>
              <a:t>‹N°›</a:t>
            </a:fld>
            <a:endParaRPr lang="fr-FR"/>
          </a:p>
        </p:txBody>
      </p:sp>
    </p:spTree>
    <p:extLst>
      <p:ext uri="{BB962C8B-B14F-4D97-AF65-F5344CB8AC3E}">
        <p14:creationId xmlns:p14="http://schemas.microsoft.com/office/powerpoint/2010/main" val="1009513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907A36A-F814-4FD6-B0D9-6C5F6D29364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B076CDD-BFE1-4469-96B6-3A48B84BE3B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5A95695-5CBD-48F7-AD79-972804E2B1C1}"/>
              </a:ext>
            </a:extLst>
          </p:cNvPr>
          <p:cNvSpPr>
            <a:spLocks noGrp="1"/>
          </p:cNvSpPr>
          <p:nvPr>
            <p:ph type="dt" sz="half" idx="10"/>
          </p:nvPr>
        </p:nvSpPr>
        <p:spPr/>
        <p:txBody>
          <a:bodyPr/>
          <a:lstStyle/>
          <a:p>
            <a:fld id="{477EED8C-543F-4507-92A5-E86D01D998EB}" type="datetimeFigureOut">
              <a:rPr lang="fr-FR" smtClean="0"/>
              <a:t>21/09/2019</a:t>
            </a:fld>
            <a:endParaRPr lang="fr-FR"/>
          </a:p>
        </p:txBody>
      </p:sp>
      <p:sp>
        <p:nvSpPr>
          <p:cNvPr id="5" name="Espace réservé du pied de page 4">
            <a:extLst>
              <a:ext uri="{FF2B5EF4-FFF2-40B4-BE49-F238E27FC236}">
                <a16:creationId xmlns:a16="http://schemas.microsoft.com/office/drawing/2014/main" id="{9C904FC5-BAFF-45AB-B417-BB34364D42B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FB4B3E2-5744-4C03-ABD7-FAF2E427CA0A}"/>
              </a:ext>
            </a:extLst>
          </p:cNvPr>
          <p:cNvSpPr>
            <a:spLocks noGrp="1"/>
          </p:cNvSpPr>
          <p:nvPr>
            <p:ph type="sldNum" sz="quarter" idx="12"/>
          </p:nvPr>
        </p:nvSpPr>
        <p:spPr/>
        <p:txBody>
          <a:bodyPr/>
          <a:lstStyle/>
          <a:p>
            <a:fld id="{6379037A-D5C2-4F32-AA6E-5CA0C9F462B4}" type="slidenum">
              <a:rPr lang="fr-FR" smtClean="0"/>
              <a:t>‹N°›</a:t>
            </a:fld>
            <a:endParaRPr lang="fr-FR"/>
          </a:p>
        </p:txBody>
      </p:sp>
    </p:spTree>
    <p:extLst>
      <p:ext uri="{BB962C8B-B14F-4D97-AF65-F5344CB8AC3E}">
        <p14:creationId xmlns:p14="http://schemas.microsoft.com/office/powerpoint/2010/main" val="3611970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E8BBD3-AA0F-486F-BF9D-76A0A7080A0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723B362-89A3-41D8-9765-C3E47C2C856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E6A075B-71E7-418D-880E-E287D01CC838}"/>
              </a:ext>
            </a:extLst>
          </p:cNvPr>
          <p:cNvSpPr>
            <a:spLocks noGrp="1"/>
          </p:cNvSpPr>
          <p:nvPr>
            <p:ph type="dt" sz="half" idx="10"/>
          </p:nvPr>
        </p:nvSpPr>
        <p:spPr/>
        <p:txBody>
          <a:bodyPr/>
          <a:lstStyle/>
          <a:p>
            <a:fld id="{477EED8C-543F-4507-92A5-E86D01D998EB}" type="datetimeFigureOut">
              <a:rPr lang="fr-FR" smtClean="0"/>
              <a:t>21/09/2019</a:t>
            </a:fld>
            <a:endParaRPr lang="fr-FR"/>
          </a:p>
        </p:txBody>
      </p:sp>
      <p:sp>
        <p:nvSpPr>
          <p:cNvPr id="5" name="Espace réservé du pied de page 4">
            <a:extLst>
              <a:ext uri="{FF2B5EF4-FFF2-40B4-BE49-F238E27FC236}">
                <a16:creationId xmlns:a16="http://schemas.microsoft.com/office/drawing/2014/main" id="{2A87C704-0D5F-4719-9B85-0B2282E646B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850D03A-19DF-4107-ADA2-63771CC76E7B}"/>
              </a:ext>
            </a:extLst>
          </p:cNvPr>
          <p:cNvSpPr>
            <a:spLocks noGrp="1"/>
          </p:cNvSpPr>
          <p:nvPr>
            <p:ph type="sldNum" sz="quarter" idx="12"/>
          </p:nvPr>
        </p:nvSpPr>
        <p:spPr/>
        <p:txBody>
          <a:bodyPr/>
          <a:lstStyle/>
          <a:p>
            <a:fld id="{6379037A-D5C2-4F32-AA6E-5CA0C9F462B4}" type="slidenum">
              <a:rPr lang="fr-FR" smtClean="0"/>
              <a:t>‹N°›</a:t>
            </a:fld>
            <a:endParaRPr lang="fr-FR"/>
          </a:p>
        </p:txBody>
      </p:sp>
    </p:spTree>
    <p:extLst>
      <p:ext uri="{BB962C8B-B14F-4D97-AF65-F5344CB8AC3E}">
        <p14:creationId xmlns:p14="http://schemas.microsoft.com/office/powerpoint/2010/main" val="1617773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993209-AE36-46DF-B7B3-C271930B461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9534C58-4A12-42E4-8AE7-FA77CDAF7F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375ACBA-0362-44FF-B79D-B15F3DA4E163}"/>
              </a:ext>
            </a:extLst>
          </p:cNvPr>
          <p:cNvSpPr>
            <a:spLocks noGrp="1"/>
          </p:cNvSpPr>
          <p:nvPr>
            <p:ph type="dt" sz="half" idx="10"/>
          </p:nvPr>
        </p:nvSpPr>
        <p:spPr/>
        <p:txBody>
          <a:bodyPr/>
          <a:lstStyle/>
          <a:p>
            <a:fld id="{477EED8C-543F-4507-92A5-E86D01D998EB}" type="datetimeFigureOut">
              <a:rPr lang="fr-FR" smtClean="0"/>
              <a:t>21/09/2019</a:t>
            </a:fld>
            <a:endParaRPr lang="fr-FR"/>
          </a:p>
        </p:txBody>
      </p:sp>
      <p:sp>
        <p:nvSpPr>
          <p:cNvPr id="5" name="Espace réservé du pied de page 4">
            <a:extLst>
              <a:ext uri="{FF2B5EF4-FFF2-40B4-BE49-F238E27FC236}">
                <a16:creationId xmlns:a16="http://schemas.microsoft.com/office/drawing/2014/main" id="{802EC2B8-B917-4D39-8249-945BFF5F97A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CBEE15B-961D-40B7-9741-2F523A9E2582}"/>
              </a:ext>
            </a:extLst>
          </p:cNvPr>
          <p:cNvSpPr>
            <a:spLocks noGrp="1"/>
          </p:cNvSpPr>
          <p:nvPr>
            <p:ph type="sldNum" sz="quarter" idx="12"/>
          </p:nvPr>
        </p:nvSpPr>
        <p:spPr/>
        <p:txBody>
          <a:bodyPr/>
          <a:lstStyle/>
          <a:p>
            <a:fld id="{6379037A-D5C2-4F32-AA6E-5CA0C9F462B4}" type="slidenum">
              <a:rPr lang="fr-FR" smtClean="0"/>
              <a:t>‹N°›</a:t>
            </a:fld>
            <a:endParaRPr lang="fr-FR"/>
          </a:p>
        </p:txBody>
      </p:sp>
    </p:spTree>
    <p:extLst>
      <p:ext uri="{BB962C8B-B14F-4D97-AF65-F5344CB8AC3E}">
        <p14:creationId xmlns:p14="http://schemas.microsoft.com/office/powerpoint/2010/main" val="4229233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484D77-C1BB-4618-97F8-27F674584DE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E937056-2C2C-4A24-955A-9980D6DE04F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C1B9E28-57EC-4C83-BB17-299F425CA205}"/>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722EFBD-C553-4A9D-82E5-8F6A8AB33DDA}"/>
              </a:ext>
            </a:extLst>
          </p:cNvPr>
          <p:cNvSpPr>
            <a:spLocks noGrp="1"/>
          </p:cNvSpPr>
          <p:nvPr>
            <p:ph type="dt" sz="half" idx="10"/>
          </p:nvPr>
        </p:nvSpPr>
        <p:spPr/>
        <p:txBody>
          <a:bodyPr/>
          <a:lstStyle/>
          <a:p>
            <a:fld id="{477EED8C-543F-4507-92A5-E86D01D998EB}" type="datetimeFigureOut">
              <a:rPr lang="fr-FR" smtClean="0"/>
              <a:t>21/09/2019</a:t>
            </a:fld>
            <a:endParaRPr lang="fr-FR"/>
          </a:p>
        </p:txBody>
      </p:sp>
      <p:sp>
        <p:nvSpPr>
          <p:cNvPr id="6" name="Espace réservé du pied de page 5">
            <a:extLst>
              <a:ext uri="{FF2B5EF4-FFF2-40B4-BE49-F238E27FC236}">
                <a16:creationId xmlns:a16="http://schemas.microsoft.com/office/drawing/2014/main" id="{54CFE898-407B-46C9-B323-750FDE74B8C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7DC2AA7-7735-42BC-8F5C-47D8B29A338C}"/>
              </a:ext>
            </a:extLst>
          </p:cNvPr>
          <p:cNvSpPr>
            <a:spLocks noGrp="1"/>
          </p:cNvSpPr>
          <p:nvPr>
            <p:ph type="sldNum" sz="quarter" idx="12"/>
          </p:nvPr>
        </p:nvSpPr>
        <p:spPr/>
        <p:txBody>
          <a:bodyPr/>
          <a:lstStyle/>
          <a:p>
            <a:fld id="{6379037A-D5C2-4F32-AA6E-5CA0C9F462B4}" type="slidenum">
              <a:rPr lang="fr-FR" smtClean="0"/>
              <a:t>‹N°›</a:t>
            </a:fld>
            <a:endParaRPr lang="fr-FR"/>
          </a:p>
        </p:txBody>
      </p:sp>
    </p:spTree>
    <p:extLst>
      <p:ext uri="{BB962C8B-B14F-4D97-AF65-F5344CB8AC3E}">
        <p14:creationId xmlns:p14="http://schemas.microsoft.com/office/powerpoint/2010/main" val="1549506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5F0DD6-5D6E-46D7-AC40-E4356AEE865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6F01CDE-98E2-4E9B-A9B9-4EF1B5BAEF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8CA7780-1D49-4FA1-AA49-A1256AF0E84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B8E9043-A26E-461A-8A24-77E68E2ABD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E1AB386-F6EF-4D37-9524-59F38920DAB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2BE616B-6D5C-486E-B558-966BC1B7D9EF}"/>
              </a:ext>
            </a:extLst>
          </p:cNvPr>
          <p:cNvSpPr>
            <a:spLocks noGrp="1"/>
          </p:cNvSpPr>
          <p:nvPr>
            <p:ph type="dt" sz="half" idx="10"/>
          </p:nvPr>
        </p:nvSpPr>
        <p:spPr/>
        <p:txBody>
          <a:bodyPr/>
          <a:lstStyle/>
          <a:p>
            <a:fld id="{477EED8C-543F-4507-92A5-E86D01D998EB}" type="datetimeFigureOut">
              <a:rPr lang="fr-FR" smtClean="0"/>
              <a:t>21/09/2019</a:t>
            </a:fld>
            <a:endParaRPr lang="fr-FR"/>
          </a:p>
        </p:txBody>
      </p:sp>
      <p:sp>
        <p:nvSpPr>
          <p:cNvPr id="8" name="Espace réservé du pied de page 7">
            <a:extLst>
              <a:ext uri="{FF2B5EF4-FFF2-40B4-BE49-F238E27FC236}">
                <a16:creationId xmlns:a16="http://schemas.microsoft.com/office/drawing/2014/main" id="{62F917C3-DD3E-4C1E-A4CA-6310364ED3E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C7ED1D25-745C-432B-9528-20E34555BDD9}"/>
              </a:ext>
            </a:extLst>
          </p:cNvPr>
          <p:cNvSpPr>
            <a:spLocks noGrp="1"/>
          </p:cNvSpPr>
          <p:nvPr>
            <p:ph type="sldNum" sz="quarter" idx="12"/>
          </p:nvPr>
        </p:nvSpPr>
        <p:spPr/>
        <p:txBody>
          <a:bodyPr/>
          <a:lstStyle/>
          <a:p>
            <a:fld id="{6379037A-D5C2-4F32-AA6E-5CA0C9F462B4}" type="slidenum">
              <a:rPr lang="fr-FR" smtClean="0"/>
              <a:t>‹N°›</a:t>
            </a:fld>
            <a:endParaRPr lang="fr-FR"/>
          </a:p>
        </p:txBody>
      </p:sp>
    </p:spTree>
    <p:extLst>
      <p:ext uri="{BB962C8B-B14F-4D97-AF65-F5344CB8AC3E}">
        <p14:creationId xmlns:p14="http://schemas.microsoft.com/office/powerpoint/2010/main" val="443583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198B24-480E-4F10-BC03-64455DC299E2}"/>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636256D-20AD-4D4F-80D4-9E861B64736F}"/>
              </a:ext>
            </a:extLst>
          </p:cNvPr>
          <p:cNvSpPr>
            <a:spLocks noGrp="1"/>
          </p:cNvSpPr>
          <p:nvPr>
            <p:ph type="dt" sz="half" idx="10"/>
          </p:nvPr>
        </p:nvSpPr>
        <p:spPr/>
        <p:txBody>
          <a:bodyPr/>
          <a:lstStyle/>
          <a:p>
            <a:fld id="{477EED8C-543F-4507-92A5-E86D01D998EB}" type="datetimeFigureOut">
              <a:rPr lang="fr-FR" smtClean="0"/>
              <a:t>21/09/2019</a:t>
            </a:fld>
            <a:endParaRPr lang="fr-FR"/>
          </a:p>
        </p:txBody>
      </p:sp>
      <p:sp>
        <p:nvSpPr>
          <p:cNvPr id="4" name="Espace réservé du pied de page 3">
            <a:extLst>
              <a:ext uri="{FF2B5EF4-FFF2-40B4-BE49-F238E27FC236}">
                <a16:creationId xmlns:a16="http://schemas.microsoft.com/office/drawing/2014/main" id="{AA07ECA6-A06E-4BF8-8F9E-C30E85C0039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E2AF62C1-7CBC-4C3D-99A3-86E2D003F04A}"/>
              </a:ext>
            </a:extLst>
          </p:cNvPr>
          <p:cNvSpPr>
            <a:spLocks noGrp="1"/>
          </p:cNvSpPr>
          <p:nvPr>
            <p:ph type="sldNum" sz="quarter" idx="12"/>
          </p:nvPr>
        </p:nvSpPr>
        <p:spPr/>
        <p:txBody>
          <a:bodyPr/>
          <a:lstStyle/>
          <a:p>
            <a:fld id="{6379037A-D5C2-4F32-AA6E-5CA0C9F462B4}" type="slidenum">
              <a:rPr lang="fr-FR" smtClean="0"/>
              <a:t>‹N°›</a:t>
            </a:fld>
            <a:endParaRPr lang="fr-FR"/>
          </a:p>
        </p:txBody>
      </p:sp>
    </p:spTree>
    <p:extLst>
      <p:ext uri="{BB962C8B-B14F-4D97-AF65-F5344CB8AC3E}">
        <p14:creationId xmlns:p14="http://schemas.microsoft.com/office/powerpoint/2010/main" val="2395808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FF54388-C6F4-40E2-BAD2-9E061B8DD98D}"/>
              </a:ext>
            </a:extLst>
          </p:cNvPr>
          <p:cNvSpPr>
            <a:spLocks noGrp="1"/>
          </p:cNvSpPr>
          <p:nvPr>
            <p:ph type="dt" sz="half" idx="10"/>
          </p:nvPr>
        </p:nvSpPr>
        <p:spPr/>
        <p:txBody>
          <a:bodyPr/>
          <a:lstStyle/>
          <a:p>
            <a:fld id="{477EED8C-543F-4507-92A5-E86D01D998EB}" type="datetimeFigureOut">
              <a:rPr lang="fr-FR" smtClean="0"/>
              <a:t>21/09/2019</a:t>
            </a:fld>
            <a:endParaRPr lang="fr-FR"/>
          </a:p>
        </p:txBody>
      </p:sp>
      <p:sp>
        <p:nvSpPr>
          <p:cNvPr id="3" name="Espace réservé du pied de page 2">
            <a:extLst>
              <a:ext uri="{FF2B5EF4-FFF2-40B4-BE49-F238E27FC236}">
                <a16:creationId xmlns:a16="http://schemas.microsoft.com/office/drawing/2014/main" id="{A4B69AF0-D0F0-4D4E-8427-6A68837438CA}"/>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E91497B-935D-4AE7-947D-5CE00A0B1366}"/>
              </a:ext>
            </a:extLst>
          </p:cNvPr>
          <p:cNvSpPr>
            <a:spLocks noGrp="1"/>
          </p:cNvSpPr>
          <p:nvPr>
            <p:ph type="sldNum" sz="quarter" idx="12"/>
          </p:nvPr>
        </p:nvSpPr>
        <p:spPr/>
        <p:txBody>
          <a:bodyPr/>
          <a:lstStyle/>
          <a:p>
            <a:fld id="{6379037A-D5C2-4F32-AA6E-5CA0C9F462B4}" type="slidenum">
              <a:rPr lang="fr-FR" smtClean="0"/>
              <a:t>‹N°›</a:t>
            </a:fld>
            <a:endParaRPr lang="fr-FR"/>
          </a:p>
        </p:txBody>
      </p:sp>
    </p:spTree>
    <p:extLst>
      <p:ext uri="{BB962C8B-B14F-4D97-AF65-F5344CB8AC3E}">
        <p14:creationId xmlns:p14="http://schemas.microsoft.com/office/powerpoint/2010/main" val="3412530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A15DD5-C559-42AD-A19F-38E92F90B55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976B863-E7F3-46E4-B4B9-D2CA13B984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DE4491C-2746-4CEB-90EE-225584C6F8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E5E86CD-8559-450F-BDF3-8758129D3838}"/>
              </a:ext>
            </a:extLst>
          </p:cNvPr>
          <p:cNvSpPr>
            <a:spLocks noGrp="1"/>
          </p:cNvSpPr>
          <p:nvPr>
            <p:ph type="dt" sz="half" idx="10"/>
          </p:nvPr>
        </p:nvSpPr>
        <p:spPr/>
        <p:txBody>
          <a:bodyPr/>
          <a:lstStyle/>
          <a:p>
            <a:fld id="{477EED8C-543F-4507-92A5-E86D01D998EB}" type="datetimeFigureOut">
              <a:rPr lang="fr-FR" smtClean="0"/>
              <a:t>21/09/2019</a:t>
            </a:fld>
            <a:endParaRPr lang="fr-FR"/>
          </a:p>
        </p:txBody>
      </p:sp>
      <p:sp>
        <p:nvSpPr>
          <p:cNvPr id="6" name="Espace réservé du pied de page 5">
            <a:extLst>
              <a:ext uri="{FF2B5EF4-FFF2-40B4-BE49-F238E27FC236}">
                <a16:creationId xmlns:a16="http://schemas.microsoft.com/office/drawing/2014/main" id="{0E8CA582-F731-454B-B2BA-48B5D083876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4E88267-C508-4EA8-A617-DD3AED759B82}"/>
              </a:ext>
            </a:extLst>
          </p:cNvPr>
          <p:cNvSpPr>
            <a:spLocks noGrp="1"/>
          </p:cNvSpPr>
          <p:nvPr>
            <p:ph type="sldNum" sz="quarter" idx="12"/>
          </p:nvPr>
        </p:nvSpPr>
        <p:spPr/>
        <p:txBody>
          <a:bodyPr/>
          <a:lstStyle/>
          <a:p>
            <a:fld id="{6379037A-D5C2-4F32-AA6E-5CA0C9F462B4}" type="slidenum">
              <a:rPr lang="fr-FR" smtClean="0"/>
              <a:t>‹N°›</a:t>
            </a:fld>
            <a:endParaRPr lang="fr-FR"/>
          </a:p>
        </p:txBody>
      </p:sp>
    </p:spTree>
    <p:extLst>
      <p:ext uri="{BB962C8B-B14F-4D97-AF65-F5344CB8AC3E}">
        <p14:creationId xmlns:p14="http://schemas.microsoft.com/office/powerpoint/2010/main" val="1727741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7E7B39-A4E7-47DF-9B90-7531DD31501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C6CCAA6-4E87-44FE-B45C-56FFD027D0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AC09DA6-C99B-48A0-9A5C-77E8959A05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CEE8F4E-1662-4318-A6D7-891C937D40A6}"/>
              </a:ext>
            </a:extLst>
          </p:cNvPr>
          <p:cNvSpPr>
            <a:spLocks noGrp="1"/>
          </p:cNvSpPr>
          <p:nvPr>
            <p:ph type="dt" sz="half" idx="10"/>
          </p:nvPr>
        </p:nvSpPr>
        <p:spPr/>
        <p:txBody>
          <a:bodyPr/>
          <a:lstStyle/>
          <a:p>
            <a:fld id="{477EED8C-543F-4507-92A5-E86D01D998EB}" type="datetimeFigureOut">
              <a:rPr lang="fr-FR" smtClean="0"/>
              <a:t>21/09/2019</a:t>
            </a:fld>
            <a:endParaRPr lang="fr-FR"/>
          </a:p>
        </p:txBody>
      </p:sp>
      <p:sp>
        <p:nvSpPr>
          <p:cNvPr id="6" name="Espace réservé du pied de page 5">
            <a:extLst>
              <a:ext uri="{FF2B5EF4-FFF2-40B4-BE49-F238E27FC236}">
                <a16:creationId xmlns:a16="http://schemas.microsoft.com/office/drawing/2014/main" id="{74B67B5E-CDFF-4BA3-A3DE-9D1BFD62BED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6F84209-BA36-4137-AC38-04336013BB79}"/>
              </a:ext>
            </a:extLst>
          </p:cNvPr>
          <p:cNvSpPr>
            <a:spLocks noGrp="1"/>
          </p:cNvSpPr>
          <p:nvPr>
            <p:ph type="sldNum" sz="quarter" idx="12"/>
          </p:nvPr>
        </p:nvSpPr>
        <p:spPr/>
        <p:txBody>
          <a:bodyPr/>
          <a:lstStyle/>
          <a:p>
            <a:fld id="{6379037A-D5C2-4F32-AA6E-5CA0C9F462B4}" type="slidenum">
              <a:rPr lang="fr-FR" smtClean="0"/>
              <a:t>‹N°›</a:t>
            </a:fld>
            <a:endParaRPr lang="fr-FR"/>
          </a:p>
        </p:txBody>
      </p:sp>
    </p:spTree>
    <p:extLst>
      <p:ext uri="{BB962C8B-B14F-4D97-AF65-F5344CB8AC3E}">
        <p14:creationId xmlns:p14="http://schemas.microsoft.com/office/powerpoint/2010/main" val="814402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DBE080C-E530-4E48-B925-EC6D45E8C7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4A2A373-5548-48CB-913B-0B6C5CCA5E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76C0235-0C8F-43F1-9751-79BB7B4B39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7EED8C-543F-4507-92A5-E86D01D998EB}" type="datetimeFigureOut">
              <a:rPr lang="fr-FR" smtClean="0"/>
              <a:t>21/09/2019</a:t>
            </a:fld>
            <a:endParaRPr lang="fr-FR"/>
          </a:p>
        </p:txBody>
      </p:sp>
      <p:sp>
        <p:nvSpPr>
          <p:cNvPr id="5" name="Espace réservé du pied de page 4">
            <a:extLst>
              <a:ext uri="{FF2B5EF4-FFF2-40B4-BE49-F238E27FC236}">
                <a16:creationId xmlns:a16="http://schemas.microsoft.com/office/drawing/2014/main" id="{8FEC083A-5AF7-41E4-ADC5-E228C83642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CC8A5E5-E90D-4551-AA7A-5639CA8B98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79037A-D5C2-4F32-AA6E-5CA0C9F462B4}" type="slidenum">
              <a:rPr lang="fr-FR" smtClean="0"/>
              <a:t>‹N°›</a:t>
            </a:fld>
            <a:endParaRPr lang="fr-FR"/>
          </a:p>
        </p:txBody>
      </p:sp>
    </p:spTree>
    <p:extLst>
      <p:ext uri="{BB962C8B-B14F-4D97-AF65-F5344CB8AC3E}">
        <p14:creationId xmlns:p14="http://schemas.microsoft.com/office/powerpoint/2010/main" val="154559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BBECEE-9573-458C-89AE-99CACF17EF70}"/>
              </a:ext>
            </a:extLst>
          </p:cNvPr>
          <p:cNvSpPr>
            <a:spLocks noGrp="1"/>
          </p:cNvSpPr>
          <p:nvPr>
            <p:ph type="ctrTitle"/>
          </p:nvPr>
        </p:nvSpPr>
        <p:spPr/>
        <p:txBody>
          <a:bodyPr>
            <a:normAutofit/>
          </a:bodyPr>
          <a:lstStyle/>
          <a:p>
            <a:r>
              <a:rPr lang="fr-FR" sz="8800" dirty="0">
                <a:solidFill>
                  <a:srgbClr val="002060"/>
                </a:solidFill>
              </a:rPr>
              <a:t>Présentation </a:t>
            </a:r>
            <a:r>
              <a:rPr lang="fr-FR" sz="8800" dirty="0" err="1">
                <a:solidFill>
                  <a:srgbClr val="002060"/>
                </a:solidFill>
              </a:rPr>
              <a:t>Sql</a:t>
            </a:r>
            <a:r>
              <a:rPr lang="fr-FR" sz="8800" dirty="0">
                <a:solidFill>
                  <a:srgbClr val="002060"/>
                </a:solidFill>
              </a:rPr>
              <a:t> </a:t>
            </a:r>
          </a:p>
        </p:txBody>
      </p:sp>
      <p:sp>
        <p:nvSpPr>
          <p:cNvPr id="3" name="Sous-titre 2">
            <a:extLst>
              <a:ext uri="{FF2B5EF4-FFF2-40B4-BE49-F238E27FC236}">
                <a16:creationId xmlns:a16="http://schemas.microsoft.com/office/drawing/2014/main" id="{C254E5C0-626E-454A-B49E-7169FA4926AA}"/>
              </a:ext>
            </a:extLst>
          </p:cNvPr>
          <p:cNvSpPr>
            <a:spLocks noGrp="1"/>
          </p:cNvSpPr>
          <p:nvPr>
            <p:ph type="subTitle" idx="1"/>
          </p:nvPr>
        </p:nvSpPr>
        <p:spPr/>
        <p:txBody>
          <a:bodyPr/>
          <a:lstStyle/>
          <a:p>
            <a:pPr algn="l"/>
            <a:r>
              <a:rPr lang="fr-FR" dirty="0" err="1"/>
              <a:t>Zaid</a:t>
            </a:r>
            <a:r>
              <a:rPr lang="fr-FR" dirty="0"/>
              <a:t> </a:t>
            </a:r>
            <a:r>
              <a:rPr lang="fr-FR" dirty="0" err="1"/>
              <a:t>kalini</a:t>
            </a:r>
            <a:endParaRPr lang="fr-FR" dirty="0"/>
          </a:p>
        </p:txBody>
      </p:sp>
    </p:spTree>
    <p:extLst>
      <p:ext uri="{BB962C8B-B14F-4D97-AF65-F5344CB8AC3E}">
        <p14:creationId xmlns:p14="http://schemas.microsoft.com/office/powerpoint/2010/main" val="1026784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C86CA5-2CF5-4133-8A7C-C98A3BBA6D52}"/>
              </a:ext>
            </a:extLst>
          </p:cNvPr>
          <p:cNvSpPr>
            <a:spLocks noGrp="1"/>
          </p:cNvSpPr>
          <p:nvPr>
            <p:ph type="title"/>
          </p:nvPr>
        </p:nvSpPr>
        <p:spPr/>
        <p:txBody>
          <a:bodyPr/>
          <a:lstStyle/>
          <a:p>
            <a:r>
              <a:rPr lang="fr-FR" dirty="0">
                <a:solidFill>
                  <a:srgbClr val="002060"/>
                </a:solidFill>
              </a:rPr>
              <a:t>Définition de SQL</a:t>
            </a:r>
            <a:br>
              <a:rPr lang="fr-FR" dirty="0"/>
            </a:br>
            <a:endParaRPr lang="fr-FR" dirty="0"/>
          </a:p>
        </p:txBody>
      </p:sp>
      <p:sp>
        <p:nvSpPr>
          <p:cNvPr id="3" name="Espace réservé du contenu 2">
            <a:extLst>
              <a:ext uri="{FF2B5EF4-FFF2-40B4-BE49-F238E27FC236}">
                <a16:creationId xmlns:a16="http://schemas.microsoft.com/office/drawing/2014/main" id="{0CFD9D31-6705-4A4F-AB85-7F3BAE186CD2}"/>
              </a:ext>
            </a:extLst>
          </p:cNvPr>
          <p:cNvSpPr>
            <a:spLocks noGrp="1"/>
          </p:cNvSpPr>
          <p:nvPr>
            <p:ph idx="1"/>
          </p:nvPr>
        </p:nvSpPr>
        <p:spPr/>
        <p:txBody>
          <a:bodyPr/>
          <a:lstStyle/>
          <a:p>
            <a:r>
              <a:rPr lang="fr-FR" dirty="0"/>
              <a:t>QL veut dire Langage de requête structurée. (en anglais : </a:t>
            </a:r>
            <a:r>
              <a:rPr lang="fr-FR" dirty="0" err="1"/>
              <a:t>Structured</a:t>
            </a:r>
            <a:r>
              <a:rPr lang="fr-FR" dirty="0"/>
              <a:t> </a:t>
            </a:r>
            <a:r>
              <a:rPr lang="fr-FR" dirty="0" err="1"/>
              <a:t>Query</a:t>
            </a:r>
            <a:r>
              <a:rPr lang="fr-FR" dirty="0"/>
              <a:t> </a:t>
            </a:r>
            <a:r>
              <a:rPr lang="fr-FR" dirty="0" err="1"/>
              <a:t>Language</a:t>
            </a:r>
            <a:r>
              <a:rPr lang="fr-FR" dirty="0"/>
              <a:t>).</a:t>
            </a:r>
          </a:p>
        </p:txBody>
      </p:sp>
    </p:spTree>
    <p:extLst>
      <p:ext uri="{BB962C8B-B14F-4D97-AF65-F5344CB8AC3E}">
        <p14:creationId xmlns:p14="http://schemas.microsoft.com/office/powerpoint/2010/main" val="168873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5A29F2-DA04-4DD7-B718-D8A8A93A2D9C}"/>
              </a:ext>
            </a:extLst>
          </p:cNvPr>
          <p:cNvSpPr>
            <a:spLocks noGrp="1"/>
          </p:cNvSpPr>
          <p:nvPr>
            <p:ph type="title"/>
          </p:nvPr>
        </p:nvSpPr>
        <p:spPr>
          <a:xfrm>
            <a:off x="1156252" y="319042"/>
            <a:ext cx="10515600" cy="1325563"/>
          </a:xfrm>
        </p:spPr>
        <p:txBody>
          <a:bodyPr>
            <a:normAutofit fontScale="90000"/>
          </a:bodyPr>
          <a:lstStyle/>
          <a:p>
            <a:r>
              <a:rPr lang="fr-FR" b="1" dirty="0"/>
              <a:t>Schéma avec utilisation d’une base de données</a:t>
            </a:r>
            <a:br>
              <a:rPr lang="fr-FR" dirty="0"/>
            </a:br>
            <a:endParaRPr lang="fr-FR" dirty="0"/>
          </a:p>
        </p:txBody>
      </p:sp>
      <p:sp>
        <p:nvSpPr>
          <p:cNvPr id="3" name="Espace réservé du contenu 2">
            <a:extLst>
              <a:ext uri="{FF2B5EF4-FFF2-40B4-BE49-F238E27FC236}">
                <a16:creationId xmlns:a16="http://schemas.microsoft.com/office/drawing/2014/main" id="{51AE650B-CD49-402B-A13F-0749639AB330}"/>
              </a:ext>
            </a:extLst>
          </p:cNvPr>
          <p:cNvSpPr>
            <a:spLocks noGrp="1"/>
          </p:cNvSpPr>
          <p:nvPr>
            <p:ph idx="1"/>
          </p:nvPr>
        </p:nvSpPr>
        <p:spPr>
          <a:xfrm>
            <a:off x="838200" y="2223190"/>
            <a:ext cx="9244147" cy="3459880"/>
          </a:xfrm>
        </p:spPr>
        <p:txBody>
          <a:bodyPr/>
          <a:lstStyle/>
          <a:p>
            <a:r>
              <a:rPr lang="fr-FR" dirty="0" err="1"/>
              <a:t>Shéma</a:t>
            </a:r>
            <a:endParaRPr lang="fr-FR" dirty="0"/>
          </a:p>
        </p:txBody>
      </p:sp>
      <p:sp>
        <p:nvSpPr>
          <p:cNvPr id="4" name="Rectangle 1">
            <a:extLst>
              <a:ext uri="{FF2B5EF4-FFF2-40B4-BE49-F238E27FC236}">
                <a16:creationId xmlns:a16="http://schemas.microsoft.com/office/drawing/2014/main" id="{DF356AB5-FBCD-4DB2-9B17-C85082F726D4}"/>
              </a:ext>
            </a:extLst>
          </p:cNvPr>
          <p:cNvSpPr>
            <a:spLocks noChangeArrowheads="1"/>
          </p:cNvSpPr>
          <p:nvPr/>
        </p:nvSpPr>
        <p:spPr bwMode="auto">
          <a:xfrm>
            <a:off x="1474149" y="1369955"/>
            <a:ext cx="10717851" cy="382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9331"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31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C48657BD-2AEF-4441-BD23-021DEE2B88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9217" y="2391582"/>
            <a:ext cx="5420139" cy="3232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302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55DD2B-C504-4F34-B556-8AFE9C06573B}"/>
              </a:ext>
            </a:extLst>
          </p:cNvPr>
          <p:cNvSpPr>
            <a:spLocks noGrp="1"/>
          </p:cNvSpPr>
          <p:nvPr>
            <p:ph type="title"/>
          </p:nvPr>
        </p:nvSpPr>
        <p:spPr/>
        <p:txBody>
          <a:bodyPr/>
          <a:lstStyle/>
          <a:p>
            <a:r>
              <a:rPr lang="fr-FR" dirty="0">
                <a:solidFill>
                  <a:srgbClr val="002060"/>
                </a:solidFill>
              </a:rPr>
              <a:t>A quoi ça sert le SQL ?</a:t>
            </a:r>
            <a:br>
              <a:rPr lang="fr-FR" dirty="0"/>
            </a:br>
            <a:endParaRPr lang="fr-FR" dirty="0"/>
          </a:p>
        </p:txBody>
      </p:sp>
      <p:sp>
        <p:nvSpPr>
          <p:cNvPr id="3" name="Espace réservé du contenu 2">
            <a:extLst>
              <a:ext uri="{FF2B5EF4-FFF2-40B4-BE49-F238E27FC236}">
                <a16:creationId xmlns:a16="http://schemas.microsoft.com/office/drawing/2014/main" id="{07B881C5-7375-4A95-95F3-9100E2872C65}"/>
              </a:ext>
            </a:extLst>
          </p:cNvPr>
          <p:cNvSpPr>
            <a:spLocks noGrp="1"/>
          </p:cNvSpPr>
          <p:nvPr>
            <p:ph idx="1"/>
          </p:nvPr>
        </p:nvSpPr>
        <p:spPr/>
        <p:txBody>
          <a:bodyPr>
            <a:normAutofit fontScale="92500" lnSpcReduction="10000"/>
          </a:bodyPr>
          <a:lstStyle/>
          <a:p>
            <a:r>
              <a:rPr lang="fr-FR" dirty="0"/>
              <a:t>Lire les données,</a:t>
            </a:r>
          </a:p>
          <a:p>
            <a:r>
              <a:rPr lang="fr-FR" dirty="0"/>
              <a:t>Ecrire les données,</a:t>
            </a:r>
          </a:p>
          <a:p>
            <a:r>
              <a:rPr lang="fr-FR" dirty="0"/>
              <a:t>Modifier les données,</a:t>
            </a:r>
          </a:p>
          <a:p>
            <a:r>
              <a:rPr lang="fr-FR" dirty="0"/>
              <a:t>Supprimer les données</a:t>
            </a:r>
          </a:p>
          <a:p>
            <a:r>
              <a:rPr lang="fr-FR" dirty="0"/>
              <a:t>Il permettra aussi de modifier la structure de la base de données :</a:t>
            </a:r>
          </a:p>
          <a:p>
            <a:pPr lvl="1"/>
            <a:r>
              <a:rPr lang="fr-FR" dirty="0"/>
              <a:t>Ajouter des tables,</a:t>
            </a:r>
          </a:p>
          <a:p>
            <a:pPr lvl="1"/>
            <a:r>
              <a:rPr lang="fr-FR" dirty="0"/>
              <a:t>Modifier les tables,</a:t>
            </a:r>
          </a:p>
          <a:p>
            <a:pPr lvl="1"/>
            <a:r>
              <a:rPr lang="fr-FR" dirty="0"/>
              <a:t>les supprimer</a:t>
            </a:r>
          </a:p>
          <a:p>
            <a:pPr lvl="1"/>
            <a:r>
              <a:rPr lang="fr-FR" dirty="0"/>
              <a:t>Ajouter, ou supprimer des utilisateurs,</a:t>
            </a:r>
          </a:p>
          <a:p>
            <a:pPr lvl="1"/>
            <a:r>
              <a:rPr lang="fr-FR" dirty="0"/>
              <a:t>Gérer les droits des utilisateurs,</a:t>
            </a:r>
          </a:p>
          <a:p>
            <a:pPr lvl="1"/>
            <a:r>
              <a:rPr lang="fr-FR" dirty="0"/>
              <a:t>Gérer les bases de données  : en créer de nouvelles, les modifier, </a:t>
            </a:r>
            <a:r>
              <a:rPr lang="fr-FR" dirty="0" err="1"/>
              <a:t>etc</a:t>
            </a:r>
            <a:r>
              <a:rPr lang="fr-FR" dirty="0"/>
              <a:t> …</a:t>
            </a:r>
          </a:p>
          <a:p>
            <a:endParaRPr lang="fr-FR" dirty="0"/>
          </a:p>
        </p:txBody>
      </p:sp>
    </p:spTree>
    <p:extLst>
      <p:ext uri="{BB962C8B-B14F-4D97-AF65-F5344CB8AC3E}">
        <p14:creationId xmlns:p14="http://schemas.microsoft.com/office/powerpoint/2010/main" val="2331636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2618D5-1B4E-4460-8E25-94E83D5BA79E}"/>
              </a:ext>
            </a:extLst>
          </p:cNvPr>
          <p:cNvSpPr>
            <a:spLocks noGrp="1"/>
          </p:cNvSpPr>
          <p:nvPr>
            <p:ph type="title"/>
          </p:nvPr>
        </p:nvSpPr>
        <p:spPr/>
        <p:txBody>
          <a:bodyPr/>
          <a:lstStyle/>
          <a:p>
            <a:r>
              <a:rPr lang="fr-FR" dirty="0">
                <a:solidFill>
                  <a:srgbClr val="002060"/>
                </a:solidFill>
              </a:rPr>
              <a:t>Les principales instructions du SQL</a:t>
            </a:r>
            <a:br>
              <a:rPr lang="fr-FR" dirty="0"/>
            </a:br>
            <a:endParaRPr lang="fr-FR" dirty="0"/>
          </a:p>
        </p:txBody>
      </p:sp>
      <p:sp>
        <p:nvSpPr>
          <p:cNvPr id="3" name="Espace réservé du contenu 2">
            <a:extLst>
              <a:ext uri="{FF2B5EF4-FFF2-40B4-BE49-F238E27FC236}">
                <a16:creationId xmlns:a16="http://schemas.microsoft.com/office/drawing/2014/main" id="{80D621CF-4E18-4635-9BC6-3621B697BB6B}"/>
              </a:ext>
            </a:extLst>
          </p:cNvPr>
          <p:cNvSpPr>
            <a:spLocks noGrp="1"/>
          </p:cNvSpPr>
          <p:nvPr>
            <p:ph idx="1"/>
          </p:nvPr>
        </p:nvSpPr>
        <p:spPr/>
        <p:txBody>
          <a:bodyPr/>
          <a:lstStyle/>
          <a:p>
            <a:r>
              <a:rPr lang="fr-FR" dirty="0"/>
              <a:t>Instructions INSERT, UPDATE et DELETE</a:t>
            </a:r>
          </a:p>
          <a:p>
            <a:r>
              <a:rPr lang="fr-FR" dirty="0"/>
              <a:t>Instructions Select</a:t>
            </a:r>
          </a:p>
          <a:p>
            <a:endParaRPr lang="fr-FR" dirty="0"/>
          </a:p>
        </p:txBody>
      </p:sp>
    </p:spTree>
    <p:extLst>
      <p:ext uri="{BB962C8B-B14F-4D97-AF65-F5344CB8AC3E}">
        <p14:creationId xmlns:p14="http://schemas.microsoft.com/office/powerpoint/2010/main" val="3784189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E000A5-45DA-44EB-AC8F-47602309B611}"/>
              </a:ext>
            </a:extLst>
          </p:cNvPr>
          <p:cNvSpPr>
            <a:spLocks noGrp="1"/>
          </p:cNvSpPr>
          <p:nvPr>
            <p:ph type="title"/>
          </p:nvPr>
        </p:nvSpPr>
        <p:spPr/>
        <p:txBody>
          <a:bodyPr/>
          <a:lstStyle/>
          <a:p>
            <a:r>
              <a:rPr lang="fr-FR" dirty="0">
                <a:solidFill>
                  <a:srgbClr val="002060"/>
                </a:solidFill>
              </a:rPr>
              <a:t>Instruction </a:t>
            </a:r>
            <a:r>
              <a:rPr lang="fr-FR" dirty="0">
                <a:solidFill>
                  <a:srgbClr val="92D050"/>
                </a:solidFill>
              </a:rPr>
              <a:t>SELECT</a:t>
            </a:r>
          </a:p>
        </p:txBody>
      </p:sp>
      <p:graphicFrame>
        <p:nvGraphicFramePr>
          <p:cNvPr id="4" name="Espace réservé du contenu 3">
            <a:extLst>
              <a:ext uri="{FF2B5EF4-FFF2-40B4-BE49-F238E27FC236}">
                <a16:creationId xmlns:a16="http://schemas.microsoft.com/office/drawing/2014/main" id="{2B4FB962-0C5B-477B-84AB-E6ADD722EE10}"/>
              </a:ext>
            </a:extLst>
          </p:cNvPr>
          <p:cNvGraphicFramePr>
            <a:graphicFrameLocks noGrp="1"/>
          </p:cNvGraphicFramePr>
          <p:nvPr>
            <p:ph idx="1"/>
            <p:extLst>
              <p:ext uri="{D42A27DB-BD31-4B8C-83A1-F6EECF244321}">
                <p14:modId xmlns:p14="http://schemas.microsoft.com/office/powerpoint/2010/main" val="2949742545"/>
              </p:ext>
            </p:extLst>
          </p:nvPr>
        </p:nvGraphicFramePr>
        <p:xfrm>
          <a:off x="838200" y="1825625"/>
          <a:ext cx="10515600" cy="5131562"/>
        </p:xfrm>
        <a:graphic>
          <a:graphicData uri="http://schemas.openxmlformats.org/drawingml/2006/table">
            <a:tbl>
              <a:tblPr/>
              <a:tblGrid>
                <a:gridCol w="4172856">
                  <a:extLst>
                    <a:ext uri="{9D8B030D-6E8A-4147-A177-3AD203B41FA5}">
                      <a16:colId xmlns:a16="http://schemas.microsoft.com/office/drawing/2014/main" val="3127399743"/>
                    </a:ext>
                  </a:extLst>
                </a:gridCol>
                <a:gridCol w="6342744">
                  <a:extLst>
                    <a:ext uri="{9D8B030D-6E8A-4147-A177-3AD203B41FA5}">
                      <a16:colId xmlns:a16="http://schemas.microsoft.com/office/drawing/2014/main" val="95190905"/>
                    </a:ext>
                  </a:extLst>
                </a:gridCol>
              </a:tblGrid>
              <a:tr h="131859">
                <a:tc>
                  <a:txBody>
                    <a:bodyPr/>
                    <a:lstStyle/>
                    <a:p>
                      <a:r>
                        <a:rPr lang="fr-FR" sz="1400" b="1">
                          <a:solidFill>
                            <a:srgbClr val="FFFFFF"/>
                          </a:solidFill>
                          <a:effectLst/>
                        </a:rPr>
                        <a:t>Instructions SQL</a:t>
                      </a:r>
                      <a:endParaRPr lang="fr-FR" sz="1400">
                        <a:effectLst/>
                      </a:endParaRPr>
                    </a:p>
                  </a:txBody>
                  <a:tcPr marL="32965" marR="32965" marT="16482" marB="16482" anchor="ctr">
                    <a:lnL>
                      <a:noFill/>
                    </a:lnL>
                    <a:lnR>
                      <a:noFill/>
                    </a:lnR>
                    <a:lnT>
                      <a:noFill/>
                    </a:lnT>
                    <a:lnB>
                      <a:noFill/>
                    </a:lnB>
                    <a:solidFill>
                      <a:srgbClr val="01108F"/>
                    </a:solidFill>
                  </a:tcPr>
                </a:tc>
                <a:tc>
                  <a:txBody>
                    <a:bodyPr/>
                    <a:lstStyle/>
                    <a:p>
                      <a:r>
                        <a:rPr lang="fr-FR" sz="1400" b="1">
                          <a:solidFill>
                            <a:srgbClr val="FFFFFF"/>
                          </a:solidFill>
                          <a:effectLst/>
                        </a:rPr>
                        <a:t>Explications</a:t>
                      </a:r>
                      <a:endParaRPr lang="fr-FR" sz="1400">
                        <a:effectLst/>
                      </a:endParaRPr>
                    </a:p>
                  </a:txBody>
                  <a:tcPr marL="32965" marR="32965" marT="16482" marB="16482" anchor="ctr">
                    <a:lnL>
                      <a:noFill/>
                    </a:lnL>
                    <a:lnR>
                      <a:noFill/>
                    </a:lnR>
                    <a:lnT>
                      <a:noFill/>
                    </a:lnT>
                    <a:lnB>
                      <a:noFill/>
                    </a:lnB>
                    <a:solidFill>
                      <a:srgbClr val="01108F"/>
                    </a:solidFill>
                  </a:tcPr>
                </a:tc>
                <a:extLst>
                  <a:ext uri="{0D108BD9-81ED-4DB2-BD59-A6C34878D82A}">
                    <a16:rowId xmlns:a16="http://schemas.microsoft.com/office/drawing/2014/main" val="2378761061"/>
                  </a:ext>
                </a:extLst>
              </a:tr>
              <a:tr h="428541">
                <a:tc>
                  <a:txBody>
                    <a:bodyPr/>
                    <a:lstStyle/>
                    <a:p>
                      <a:r>
                        <a:rPr lang="en-US" sz="1400" b="1" dirty="0">
                          <a:solidFill>
                            <a:srgbClr val="FF0000"/>
                          </a:solidFill>
                          <a:effectLst/>
                        </a:rPr>
                        <a:t>SELECT</a:t>
                      </a:r>
                      <a:r>
                        <a:rPr lang="en-US" sz="1400" dirty="0">
                          <a:solidFill>
                            <a:srgbClr val="FF0000"/>
                          </a:solidFill>
                          <a:effectLst/>
                        </a:rPr>
                        <a:t> </a:t>
                      </a:r>
                      <a:r>
                        <a:rPr lang="en-US" sz="1400" dirty="0">
                          <a:effectLst/>
                        </a:rPr>
                        <a:t>nom, </a:t>
                      </a:r>
                      <a:r>
                        <a:rPr lang="en-US" sz="1400" dirty="0" err="1">
                          <a:effectLst/>
                        </a:rPr>
                        <a:t>prenom</a:t>
                      </a:r>
                      <a:br>
                        <a:rPr lang="en-US" sz="1400" dirty="0">
                          <a:effectLst/>
                        </a:rPr>
                      </a:br>
                      <a:r>
                        <a:rPr lang="en-US" sz="1400" b="1" dirty="0">
                          <a:solidFill>
                            <a:srgbClr val="FF0000"/>
                          </a:solidFill>
                          <a:effectLst/>
                        </a:rPr>
                        <a:t>FROM</a:t>
                      </a:r>
                      <a:r>
                        <a:rPr lang="en-US" sz="1400" dirty="0">
                          <a:solidFill>
                            <a:srgbClr val="FF0000"/>
                          </a:solidFill>
                          <a:effectLst/>
                        </a:rPr>
                        <a:t> </a:t>
                      </a:r>
                      <a:r>
                        <a:rPr lang="en-US" sz="1400" dirty="0" err="1">
                          <a:effectLst/>
                        </a:rPr>
                        <a:t>tb_salaries</a:t>
                      </a:r>
                      <a:endParaRPr lang="en-US" sz="1400" dirty="0">
                        <a:effectLst/>
                      </a:endParaRPr>
                    </a:p>
                  </a:txBody>
                  <a:tcPr marL="32965" marR="32965" marT="16482" marB="16482" anchor="ctr">
                    <a:lnL>
                      <a:noFill/>
                    </a:lnL>
                    <a:lnR>
                      <a:noFill/>
                    </a:lnR>
                    <a:lnT>
                      <a:noFill/>
                    </a:lnT>
                    <a:lnB>
                      <a:noFill/>
                    </a:lnB>
                  </a:tcPr>
                </a:tc>
                <a:tc>
                  <a:txBody>
                    <a:bodyPr/>
                    <a:lstStyle/>
                    <a:p>
                      <a:r>
                        <a:rPr lang="fr-FR" sz="1400">
                          <a:effectLst/>
                        </a:rPr>
                        <a:t>Extrait les valeurs des champs “nom” et “prenom” de toutes les personnes présentes dans la table “tb_salaries” </a:t>
                      </a:r>
                    </a:p>
                  </a:txBody>
                  <a:tcPr marL="32965" marR="32965" marT="16482" marB="16482" anchor="ctr">
                    <a:lnL>
                      <a:noFill/>
                    </a:lnL>
                    <a:lnR>
                      <a:noFill/>
                    </a:lnR>
                    <a:lnT>
                      <a:noFill/>
                    </a:lnT>
                    <a:lnB>
                      <a:noFill/>
                    </a:lnB>
                  </a:tcPr>
                </a:tc>
                <a:extLst>
                  <a:ext uri="{0D108BD9-81ED-4DB2-BD59-A6C34878D82A}">
                    <a16:rowId xmlns:a16="http://schemas.microsoft.com/office/drawing/2014/main" val="1120946137"/>
                  </a:ext>
                </a:extLst>
              </a:tr>
              <a:tr h="329647">
                <a:tc>
                  <a:txBody>
                    <a:bodyPr/>
                    <a:lstStyle/>
                    <a:p>
                      <a:r>
                        <a:rPr lang="fr-FR" sz="1400" b="1">
                          <a:solidFill>
                            <a:srgbClr val="FF0000"/>
                          </a:solidFill>
                          <a:effectLst/>
                        </a:rPr>
                        <a:t>SELECT</a:t>
                      </a:r>
                      <a:r>
                        <a:rPr lang="fr-FR" sz="1400">
                          <a:solidFill>
                            <a:srgbClr val="FF0000"/>
                          </a:solidFill>
                          <a:effectLst/>
                        </a:rPr>
                        <a:t> </a:t>
                      </a:r>
                      <a:r>
                        <a:rPr lang="fr-FR" sz="1400">
                          <a:effectLst/>
                        </a:rPr>
                        <a:t>*</a:t>
                      </a:r>
                      <a:br>
                        <a:rPr lang="fr-FR" sz="1400">
                          <a:effectLst/>
                        </a:rPr>
                      </a:br>
                      <a:r>
                        <a:rPr lang="fr-FR" sz="1400" b="1">
                          <a:solidFill>
                            <a:srgbClr val="FF0000"/>
                          </a:solidFill>
                          <a:effectLst/>
                        </a:rPr>
                        <a:t>FROM</a:t>
                      </a:r>
                      <a:r>
                        <a:rPr lang="fr-FR" sz="1400">
                          <a:solidFill>
                            <a:srgbClr val="FF0000"/>
                          </a:solidFill>
                          <a:effectLst/>
                        </a:rPr>
                        <a:t> </a:t>
                      </a:r>
                      <a:r>
                        <a:rPr lang="fr-FR" sz="1400">
                          <a:effectLst/>
                        </a:rPr>
                        <a:t>tb_salaries</a:t>
                      </a:r>
                    </a:p>
                  </a:txBody>
                  <a:tcPr marL="32965" marR="32965" marT="16482" marB="16482" anchor="ctr">
                    <a:lnL>
                      <a:noFill/>
                    </a:lnL>
                    <a:lnR>
                      <a:noFill/>
                    </a:lnR>
                    <a:lnT>
                      <a:noFill/>
                    </a:lnT>
                    <a:lnB>
                      <a:noFill/>
                    </a:lnB>
                    <a:solidFill>
                      <a:srgbClr val="CFFAFF"/>
                    </a:solidFill>
                  </a:tcPr>
                </a:tc>
                <a:tc>
                  <a:txBody>
                    <a:bodyPr/>
                    <a:lstStyle/>
                    <a:p>
                      <a:r>
                        <a:rPr lang="fr-FR" sz="1400">
                          <a:effectLst/>
                        </a:rPr>
                        <a:t>Extrait les valeurs de tous les champs de toutes les personnes présentes dans la table “tb_salaries”</a:t>
                      </a:r>
                    </a:p>
                  </a:txBody>
                  <a:tcPr marL="32965" marR="32965" marT="16482" marB="16482" anchor="ctr">
                    <a:lnL>
                      <a:noFill/>
                    </a:lnL>
                    <a:lnR>
                      <a:noFill/>
                    </a:lnR>
                    <a:lnT>
                      <a:noFill/>
                    </a:lnT>
                    <a:lnB>
                      <a:noFill/>
                    </a:lnB>
                    <a:solidFill>
                      <a:srgbClr val="CFFAFF"/>
                    </a:solidFill>
                  </a:tcPr>
                </a:tc>
                <a:extLst>
                  <a:ext uri="{0D108BD9-81ED-4DB2-BD59-A6C34878D82A}">
                    <a16:rowId xmlns:a16="http://schemas.microsoft.com/office/drawing/2014/main" val="1114120632"/>
                  </a:ext>
                </a:extLst>
              </a:tr>
              <a:tr h="428541">
                <a:tc>
                  <a:txBody>
                    <a:bodyPr/>
                    <a:lstStyle/>
                    <a:p>
                      <a:r>
                        <a:rPr lang="en-US" sz="1400" b="1">
                          <a:solidFill>
                            <a:srgbClr val="FF0000"/>
                          </a:solidFill>
                          <a:effectLst/>
                        </a:rPr>
                        <a:t>SELECT</a:t>
                      </a:r>
                      <a:r>
                        <a:rPr lang="en-US" sz="1400">
                          <a:solidFill>
                            <a:srgbClr val="FF0000"/>
                          </a:solidFill>
                          <a:effectLst/>
                        </a:rPr>
                        <a:t> </a:t>
                      </a:r>
                      <a:r>
                        <a:rPr lang="en-US" sz="1400">
                          <a:effectLst/>
                        </a:rPr>
                        <a:t>*</a:t>
                      </a:r>
                      <a:br>
                        <a:rPr lang="en-US" sz="1400">
                          <a:effectLst/>
                        </a:rPr>
                      </a:br>
                      <a:r>
                        <a:rPr lang="en-US" sz="1400" b="1">
                          <a:solidFill>
                            <a:srgbClr val="FF0000"/>
                          </a:solidFill>
                          <a:effectLst/>
                        </a:rPr>
                        <a:t>FROM</a:t>
                      </a:r>
                      <a:r>
                        <a:rPr lang="en-US" sz="1400">
                          <a:solidFill>
                            <a:srgbClr val="FF0000"/>
                          </a:solidFill>
                          <a:effectLst/>
                        </a:rPr>
                        <a:t> </a:t>
                      </a:r>
                      <a:r>
                        <a:rPr lang="en-US" sz="1400">
                          <a:effectLst/>
                        </a:rPr>
                        <a:t>tb_salaries </a:t>
                      </a:r>
                      <a:br>
                        <a:rPr lang="en-US" sz="1400">
                          <a:effectLst/>
                        </a:rPr>
                      </a:br>
                      <a:r>
                        <a:rPr lang="en-US" sz="1400" b="1">
                          <a:solidFill>
                            <a:srgbClr val="FF0000"/>
                          </a:solidFill>
                          <a:effectLst/>
                        </a:rPr>
                        <a:t>ORDER BY</a:t>
                      </a:r>
                      <a:r>
                        <a:rPr lang="en-US" sz="1400">
                          <a:effectLst/>
                        </a:rPr>
                        <a:t> date_naissance</a:t>
                      </a:r>
                    </a:p>
                  </a:txBody>
                  <a:tcPr marL="32965" marR="32965" marT="16482" marB="16482" anchor="ctr">
                    <a:lnL>
                      <a:noFill/>
                    </a:lnL>
                    <a:lnR>
                      <a:noFill/>
                    </a:lnR>
                    <a:lnT>
                      <a:noFill/>
                    </a:lnT>
                    <a:lnB>
                      <a:noFill/>
                    </a:lnB>
                  </a:tcPr>
                </a:tc>
                <a:tc>
                  <a:txBody>
                    <a:bodyPr/>
                    <a:lstStyle/>
                    <a:p>
                      <a:r>
                        <a:rPr lang="fr-FR" sz="1400">
                          <a:effectLst/>
                        </a:rPr>
                        <a:t>idem au-dessus mais en triant le résultat sur la valeur du champs “date_naissance”</a:t>
                      </a:r>
                    </a:p>
                  </a:txBody>
                  <a:tcPr marL="32965" marR="32965" marT="16482" marB="16482" anchor="ctr">
                    <a:lnL>
                      <a:noFill/>
                    </a:lnL>
                    <a:lnR>
                      <a:noFill/>
                    </a:lnR>
                    <a:lnT>
                      <a:noFill/>
                    </a:lnT>
                    <a:lnB>
                      <a:noFill/>
                    </a:lnB>
                  </a:tcPr>
                </a:tc>
                <a:extLst>
                  <a:ext uri="{0D108BD9-81ED-4DB2-BD59-A6C34878D82A}">
                    <a16:rowId xmlns:a16="http://schemas.microsoft.com/office/drawing/2014/main" val="684149020"/>
                  </a:ext>
                </a:extLst>
              </a:tr>
              <a:tr h="626329">
                <a:tc>
                  <a:txBody>
                    <a:bodyPr/>
                    <a:lstStyle/>
                    <a:p>
                      <a:r>
                        <a:rPr lang="en-US" sz="1400" b="1">
                          <a:solidFill>
                            <a:srgbClr val="FF0000"/>
                          </a:solidFill>
                          <a:effectLst/>
                        </a:rPr>
                        <a:t>SELECT</a:t>
                      </a:r>
                      <a:r>
                        <a:rPr lang="en-US" sz="1400">
                          <a:solidFill>
                            <a:srgbClr val="FF0000"/>
                          </a:solidFill>
                          <a:effectLst/>
                        </a:rPr>
                        <a:t> </a:t>
                      </a:r>
                      <a:r>
                        <a:rPr lang="en-US" sz="1400">
                          <a:effectLst/>
                        </a:rPr>
                        <a:t>*</a:t>
                      </a:r>
                      <a:br>
                        <a:rPr lang="en-US" sz="1400">
                          <a:effectLst/>
                        </a:rPr>
                      </a:br>
                      <a:r>
                        <a:rPr lang="en-US" sz="1400" b="1">
                          <a:solidFill>
                            <a:srgbClr val="FF0000"/>
                          </a:solidFill>
                          <a:effectLst/>
                        </a:rPr>
                        <a:t>FROM</a:t>
                      </a:r>
                      <a:r>
                        <a:rPr lang="en-US" sz="1400">
                          <a:solidFill>
                            <a:srgbClr val="FF0000"/>
                          </a:solidFill>
                          <a:effectLst/>
                        </a:rPr>
                        <a:t> </a:t>
                      </a:r>
                      <a:r>
                        <a:rPr lang="en-US" sz="1400">
                          <a:effectLst/>
                        </a:rPr>
                        <a:t>tb_salaries </a:t>
                      </a:r>
                      <a:br>
                        <a:rPr lang="en-US" sz="1400">
                          <a:effectLst/>
                        </a:rPr>
                      </a:br>
                      <a:r>
                        <a:rPr lang="en-US" sz="1400" b="1">
                          <a:solidFill>
                            <a:srgbClr val="FF0000"/>
                          </a:solidFill>
                          <a:effectLst/>
                        </a:rPr>
                        <a:t>WHERE</a:t>
                      </a:r>
                      <a:r>
                        <a:rPr lang="en-US" sz="1400">
                          <a:solidFill>
                            <a:srgbClr val="FF0000"/>
                          </a:solidFill>
                          <a:effectLst/>
                        </a:rPr>
                        <a:t> </a:t>
                      </a:r>
                      <a:r>
                        <a:rPr lang="en-US" sz="1400">
                          <a:effectLst/>
                        </a:rPr>
                        <a:t>date_sortie is null</a:t>
                      </a:r>
                      <a:br>
                        <a:rPr lang="en-US" sz="1400">
                          <a:effectLst/>
                        </a:rPr>
                      </a:br>
                      <a:r>
                        <a:rPr lang="en-US" sz="1400" b="1">
                          <a:solidFill>
                            <a:srgbClr val="FF0000"/>
                          </a:solidFill>
                          <a:effectLst/>
                        </a:rPr>
                        <a:t>ORDER BY</a:t>
                      </a:r>
                      <a:r>
                        <a:rPr lang="en-US" sz="1400">
                          <a:effectLst/>
                        </a:rPr>
                        <a:t> date_naissance</a:t>
                      </a:r>
                    </a:p>
                  </a:txBody>
                  <a:tcPr marL="32965" marR="32965" marT="16482" marB="16482" anchor="ctr">
                    <a:lnL>
                      <a:noFill/>
                    </a:lnL>
                    <a:lnR>
                      <a:noFill/>
                    </a:lnR>
                    <a:lnT>
                      <a:noFill/>
                    </a:lnT>
                    <a:lnB>
                      <a:noFill/>
                    </a:lnB>
                    <a:solidFill>
                      <a:srgbClr val="CFFAFF"/>
                    </a:solidFill>
                  </a:tcPr>
                </a:tc>
                <a:tc>
                  <a:txBody>
                    <a:bodyPr/>
                    <a:lstStyle/>
                    <a:p>
                      <a:r>
                        <a:rPr lang="fr-FR" sz="1400">
                          <a:effectLst/>
                        </a:rPr>
                        <a:t>idem au-dessus mais en sélectionnant uniquement les salariés présents (ceux dont la date de sortie est nulle) et toujours en triant sur la valeur du champs “date_naissance”</a:t>
                      </a:r>
                    </a:p>
                  </a:txBody>
                  <a:tcPr marL="32965" marR="32965" marT="16482" marB="16482" anchor="ctr">
                    <a:lnL>
                      <a:noFill/>
                    </a:lnL>
                    <a:lnR>
                      <a:noFill/>
                    </a:lnR>
                    <a:lnT>
                      <a:noFill/>
                    </a:lnT>
                    <a:lnB>
                      <a:noFill/>
                    </a:lnB>
                    <a:solidFill>
                      <a:srgbClr val="CFFAFF"/>
                    </a:solidFill>
                  </a:tcPr>
                </a:tc>
                <a:extLst>
                  <a:ext uri="{0D108BD9-81ED-4DB2-BD59-A6C34878D82A}">
                    <a16:rowId xmlns:a16="http://schemas.microsoft.com/office/drawing/2014/main" val="830821487"/>
                  </a:ext>
                </a:extLst>
              </a:tr>
              <a:tr h="2406422">
                <a:tc>
                  <a:txBody>
                    <a:bodyPr/>
                    <a:lstStyle/>
                    <a:p>
                      <a:r>
                        <a:rPr lang="fr-FR" sz="1400" b="1">
                          <a:solidFill>
                            <a:srgbClr val="FF0000"/>
                          </a:solidFill>
                          <a:effectLst/>
                        </a:rPr>
                        <a:t>SELECT</a:t>
                      </a:r>
                      <a:r>
                        <a:rPr lang="fr-FR" sz="1400">
                          <a:solidFill>
                            <a:srgbClr val="FF0000"/>
                          </a:solidFill>
                          <a:effectLst/>
                        </a:rPr>
                        <a:t> </a:t>
                      </a:r>
                      <a:r>
                        <a:rPr lang="fr-FR" sz="1400">
                          <a:effectLst/>
                        </a:rPr>
                        <a:t>*</a:t>
                      </a:r>
                      <a:br>
                        <a:rPr lang="fr-FR" sz="1400">
                          <a:effectLst/>
                        </a:rPr>
                      </a:br>
                      <a:r>
                        <a:rPr lang="fr-FR" sz="1400" b="1">
                          <a:solidFill>
                            <a:srgbClr val="FF0000"/>
                          </a:solidFill>
                          <a:effectLst/>
                        </a:rPr>
                        <a:t>FROM</a:t>
                      </a:r>
                      <a:r>
                        <a:rPr lang="fr-FR" sz="1400">
                          <a:solidFill>
                            <a:srgbClr val="FF0000"/>
                          </a:solidFill>
                          <a:effectLst/>
                        </a:rPr>
                        <a:t> </a:t>
                      </a:r>
                      <a:r>
                        <a:rPr lang="fr-FR" sz="1400">
                          <a:effectLst/>
                        </a:rPr>
                        <a:t>tb_salaries s, bulletins_salaire bs</a:t>
                      </a:r>
                      <a:br>
                        <a:rPr lang="fr-FR" sz="1400">
                          <a:effectLst/>
                        </a:rPr>
                      </a:br>
                      <a:r>
                        <a:rPr lang="fr-FR" sz="1400" b="1">
                          <a:solidFill>
                            <a:srgbClr val="FF0000"/>
                          </a:solidFill>
                          <a:effectLst/>
                        </a:rPr>
                        <a:t>WHERE</a:t>
                      </a:r>
                      <a:r>
                        <a:rPr lang="fr-FR" sz="1400">
                          <a:solidFill>
                            <a:srgbClr val="FF0000"/>
                          </a:solidFill>
                          <a:effectLst/>
                        </a:rPr>
                        <a:t> </a:t>
                      </a:r>
                      <a:r>
                        <a:rPr lang="fr-FR" sz="1400">
                          <a:effectLst/>
                        </a:rPr>
                        <a:t>s.date_sortie is null AND bs.salaire_net_mensuel &lt; 10000</a:t>
                      </a:r>
                      <a:br>
                        <a:rPr lang="fr-FR" sz="1400">
                          <a:effectLst/>
                        </a:rPr>
                      </a:br>
                      <a:r>
                        <a:rPr lang="fr-FR" sz="1400">
                          <a:effectLst/>
                        </a:rPr>
                        <a:t>AND s.id_salarie = bs.id_salarie</a:t>
                      </a:r>
                      <a:br>
                        <a:rPr lang="fr-FR" sz="1400">
                          <a:effectLst/>
                        </a:rPr>
                      </a:br>
                      <a:r>
                        <a:rPr lang="fr-FR" sz="1400" b="1">
                          <a:solidFill>
                            <a:srgbClr val="FF0000"/>
                          </a:solidFill>
                          <a:effectLst/>
                        </a:rPr>
                        <a:t>ORDER BY</a:t>
                      </a:r>
                      <a:r>
                        <a:rPr lang="fr-FR" sz="1400">
                          <a:effectLst/>
                        </a:rPr>
                        <a:t> date_naissance</a:t>
                      </a:r>
                    </a:p>
                  </a:txBody>
                  <a:tcPr marL="32965" marR="32965" marT="16482" marB="16482" anchor="ctr">
                    <a:lnL>
                      <a:noFill/>
                    </a:lnL>
                    <a:lnR>
                      <a:noFill/>
                    </a:lnR>
                    <a:lnT>
                      <a:noFill/>
                    </a:lnT>
                    <a:lnB>
                      <a:noFill/>
                    </a:lnB>
                  </a:tcPr>
                </a:tc>
                <a:tc>
                  <a:txBody>
                    <a:bodyPr/>
                    <a:lstStyle/>
                    <a:p>
                      <a:r>
                        <a:rPr lang="fr-FR" sz="1400" dirty="0">
                          <a:effectLst/>
                        </a:rPr>
                        <a:t>Attention : ça se corse, on fait une requête sur 2 tables : il faut faire ce qu’on appelle une jointure. La jointure est le lien entre plusieurs tables.</a:t>
                      </a:r>
                    </a:p>
                    <a:p>
                      <a:r>
                        <a:rPr lang="fr-FR" sz="1400" dirty="0">
                          <a:effectLst/>
                        </a:rPr>
                        <a:t>La jointure dans ce cas est la condition  : </a:t>
                      </a:r>
                      <a:r>
                        <a:rPr lang="fr-FR" sz="1400" b="1" dirty="0" err="1">
                          <a:effectLst/>
                        </a:rPr>
                        <a:t>s.id_salarie</a:t>
                      </a:r>
                      <a:r>
                        <a:rPr lang="fr-FR" sz="1400" b="1" dirty="0">
                          <a:effectLst/>
                        </a:rPr>
                        <a:t>=</a:t>
                      </a:r>
                      <a:r>
                        <a:rPr lang="fr-FR" sz="1400" b="1" dirty="0" err="1">
                          <a:effectLst/>
                        </a:rPr>
                        <a:t>bs.id_salarie</a:t>
                      </a:r>
                      <a:r>
                        <a:rPr lang="fr-FR" sz="1400" dirty="0">
                          <a:effectLst/>
                        </a:rPr>
                        <a:t>, elle indique à la requête qu’il ne faut prendre les résultats que des champs qui correspondent entre ces champs.</a:t>
                      </a:r>
                    </a:p>
                    <a:p>
                      <a:r>
                        <a:rPr lang="fr-FR" sz="1400" dirty="0">
                          <a:effectLst/>
                        </a:rPr>
                        <a:t>Notez au passage qu’en tant que bon informaticien fainéant, j’ai ajouté un alias sur les tables. En effet, j’aurai pu écrire la jointure sous la forme : </a:t>
                      </a:r>
                      <a:r>
                        <a:rPr lang="fr-FR" sz="1400" b="1" dirty="0" err="1">
                          <a:effectLst/>
                        </a:rPr>
                        <a:t>tb_salaries.id_salarie</a:t>
                      </a:r>
                      <a:r>
                        <a:rPr lang="fr-FR" sz="1400" b="1" dirty="0">
                          <a:effectLst/>
                        </a:rPr>
                        <a:t>=</a:t>
                      </a:r>
                      <a:r>
                        <a:rPr lang="fr-FR" sz="1400" b="1" dirty="0" err="1">
                          <a:effectLst/>
                        </a:rPr>
                        <a:t>bulletins_salaire.id_salarie</a:t>
                      </a:r>
                      <a:r>
                        <a:rPr lang="fr-FR" sz="1400" dirty="0">
                          <a:effectLst/>
                        </a:rPr>
                        <a:t> mais en ajoutant une lettre (“s” pour “</a:t>
                      </a:r>
                      <a:r>
                        <a:rPr lang="fr-FR" sz="1400" dirty="0" err="1">
                          <a:effectLst/>
                        </a:rPr>
                        <a:t>id_salarie</a:t>
                      </a:r>
                      <a:r>
                        <a:rPr lang="fr-FR" sz="1400" dirty="0">
                          <a:effectLst/>
                        </a:rPr>
                        <a:t>”) ou un groupe de lettre (“bs” pour “</a:t>
                      </a:r>
                      <a:r>
                        <a:rPr lang="fr-FR" sz="1400" dirty="0" err="1">
                          <a:effectLst/>
                        </a:rPr>
                        <a:t>bulletins_salaire</a:t>
                      </a:r>
                      <a:r>
                        <a:rPr lang="fr-FR" sz="1400" dirty="0">
                          <a:effectLst/>
                        </a:rPr>
                        <a:t>”), la requête comprend que lorsque j’utilise ces abréviations, je veux parler des tables. </a:t>
                      </a:r>
                    </a:p>
                  </a:txBody>
                  <a:tcPr marL="32965" marR="32965" marT="16482" marB="16482" anchor="ctr">
                    <a:lnL>
                      <a:noFill/>
                    </a:lnL>
                    <a:lnR>
                      <a:noFill/>
                    </a:lnR>
                    <a:lnT>
                      <a:noFill/>
                    </a:lnT>
                    <a:lnB>
                      <a:noFill/>
                    </a:lnB>
                  </a:tcPr>
                </a:tc>
                <a:extLst>
                  <a:ext uri="{0D108BD9-81ED-4DB2-BD59-A6C34878D82A}">
                    <a16:rowId xmlns:a16="http://schemas.microsoft.com/office/drawing/2014/main" val="2203313693"/>
                  </a:ext>
                </a:extLst>
              </a:tr>
            </a:tbl>
          </a:graphicData>
        </a:graphic>
      </p:graphicFrame>
    </p:spTree>
    <p:extLst>
      <p:ext uri="{BB962C8B-B14F-4D97-AF65-F5344CB8AC3E}">
        <p14:creationId xmlns:p14="http://schemas.microsoft.com/office/powerpoint/2010/main" val="3667726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387426-856A-4B4D-BB60-C1ACB89C8CB0}"/>
              </a:ext>
            </a:extLst>
          </p:cNvPr>
          <p:cNvSpPr>
            <a:spLocks noGrp="1"/>
          </p:cNvSpPr>
          <p:nvPr>
            <p:ph type="title"/>
          </p:nvPr>
        </p:nvSpPr>
        <p:spPr/>
        <p:txBody>
          <a:bodyPr/>
          <a:lstStyle/>
          <a:p>
            <a:r>
              <a:rPr lang="fr-FR" dirty="0">
                <a:solidFill>
                  <a:srgbClr val="002060"/>
                </a:solidFill>
              </a:rPr>
              <a:t>Instructions</a:t>
            </a:r>
            <a:r>
              <a:rPr lang="fr-FR" dirty="0"/>
              <a:t> </a:t>
            </a:r>
            <a:r>
              <a:rPr lang="fr-FR" dirty="0">
                <a:solidFill>
                  <a:srgbClr val="92D050"/>
                </a:solidFill>
              </a:rPr>
              <a:t>INSERT</a:t>
            </a:r>
            <a:r>
              <a:rPr lang="fr-FR" dirty="0">
                <a:solidFill>
                  <a:srgbClr val="002060"/>
                </a:solidFill>
              </a:rPr>
              <a:t>,</a:t>
            </a:r>
            <a:r>
              <a:rPr lang="fr-FR" dirty="0"/>
              <a:t> </a:t>
            </a:r>
            <a:r>
              <a:rPr lang="fr-FR" dirty="0">
                <a:solidFill>
                  <a:srgbClr val="92D050"/>
                </a:solidFill>
              </a:rPr>
              <a:t>UPDATE</a:t>
            </a:r>
            <a:r>
              <a:rPr lang="fr-FR" dirty="0"/>
              <a:t> </a:t>
            </a:r>
            <a:r>
              <a:rPr lang="fr-FR" dirty="0">
                <a:solidFill>
                  <a:srgbClr val="002060"/>
                </a:solidFill>
              </a:rPr>
              <a:t>et</a:t>
            </a:r>
            <a:r>
              <a:rPr lang="fr-FR" dirty="0"/>
              <a:t> </a:t>
            </a:r>
            <a:r>
              <a:rPr lang="fr-FR" dirty="0">
                <a:solidFill>
                  <a:srgbClr val="92D050"/>
                </a:solidFill>
              </a:rPr>
              <a:t>DELETE</a:t>
            </a:r>
            <a:br>
              <a:rPr lang="fr-FR" dirty="0"/>
            </a:br>
            <a:endParaRPr lang="fr-FR" dirty="0"/>
          </a:p>
        </p:txBody>
      </p:sp>
      <p:graphicFrame>
        <p:nvGraphicFramePr>
          <p:cNvPr id="4" name="Espace réservé du contenu 3">
            <a:extLst>
              <a:ext uri="{FF2B5EF4-FFF2-40B4-BE49-F238E27FC236}">
                <a16:creationId xmlns:a16="http://schemas.microsoft.com/office/drawing/2014/main" id="{79A8BB3A-476C-4F0B-8DB9-972B071C521F}"/>
              </a:ext>
            </a:extLst>
          </p:cNvPr>
          <p:cNvGraphicFramePr>
            <a:graphicFrameLocks noGrp="1"/>
          </p:cNvGraphicFramePr>
          <p:nvPr>
            <p:ph idx="1"/>
            <p:extLst>
              <p:ext uri="{D42A27DB-BD31-4B8C-83A1-F6EECF244321}">
                <p14:modId xmlns:p14="http://schemas.microsoft.com/office/powerpoint/2010/main" val="4014807257"/>
              </p:ext>
            </p:extLst>
          </p:nvPr>
        </p:nvGraphicFramePr>
        <p:xfrm>
          <a:off x="838199" y="1825625"/>
          <a:ext cx="10515600" cy="4551085"/>
        </p:xfrm>
        <a:graphic>
          <a:graphicData uri="http://schemas.openxmlformats.org/drawingml/2006/table">
            <a:tbl>
              <a:tblPr/>
              <a:tblGrid>
                <a:gridCol w="4302790">
                  <a:extLst>
                    <a:ext uri="{9D8B030D-6E8A-4147-A177-3AD203B41FA5}">
                      <a16:colId xmlns:a16="http://schemas.microsoft.com/office/drawing/2014/main" val="3240056925"/>
                    </a:ext>
                  </a:extLst>
                </a:gridCol>
                <a:gridCol w="6212810">
                  <a:extLst>
                    <a:ext uri="{9D8B030D-6E8A-4147-A177-3AD203B41FA5}">
                      <a16:colId xmlns:a16="http://schemas.microsoft.com/office/drawing/2014/main" val="2910155812"/>
                    </a:ext>
                  </a:extLst>
                </a:gridCol>
              </a:tblGrid>
              <a:tr h="187154">
                <a:tc>
                  <a:txBody>
                    <a:bodyPr/>
                    <a:lstStyle/>
                    <a:p>
                      <a:r>
                        <a:rPr lang="fr-FR" sz="1600" b="1">
                          <a:solidFill>
                            <a:srgbClr val="FFFFFF"/>
                          </a:solidFill>
                          <a:effectLst/>
                        </a:rPr>
                        <a:t>Instructions SQL</a:t>
                      </a:r>
                      <a:endParaRPr lang="fr-FR" sz="1600">
                        <a:effectLst/>
                      </a:endParaRPr>
                    </a:p>
                  </a:txBody>
                  <a:tcPr marL="46789" marR="46789" marT="23394" marB="23394" anchor="ctr">
                    <a:lnL>
                      <a:noFill/>
                    </a:lnL>
                    <a:lnR>
                      <a:noFill/>
                    </a:lnR>
                    <a:lnT>
                      <a:noFill/>
                    </a:lnT>
                    <a:lnB>
                      <a:noFill/>
                    </a:lnB>
                    <a:solidFill>
                      <a:srgbClr val="01108F"/>
                    </a:solidFill>
                  </a:tcPr>
                </a:tc>
                <a:tc>
                  <a:txBody>
                    <a:bodyPr/>
                    <a:lstStyle/>
                    <a:p>
                      <a:r>
                        <a:rPr lang="fr-FR" sz="1600" b="1">
                          <a:solidFill>
                            <a:srgbClr val="FFFFFF"/>
                          </a:solidFill>
                          <a:effectLst/>
                        </a:rPr>
                        <a:t>Explications</a:t>
                      </a:r>
                      <a:endParaRPr lang="fr-FR" sz="1600">
                        <a:effectLst/>
                      </a:endParaRPr>
                    </a:p>
                  </a:txBody>
                  <a:tcPr marL="46789" marR="46789" marT="23394" marB="23394" anchor="ctr">
                    <a:lnL>
                      <a:noFill/>
                    </a:lnL>
                    <a:lnR>
                      <a:noFill/>
                    </a:lnR>
                    <a:lnT>
                      <a:noFill/>
                    </a:lnT>
                    <a:lnB>
                      <a:noFill/>
                    </a:lnB>
                    <a:solidFill>
                      <a:srgbClr val="01108F"/>
                    </a:solidFill>
                  </a:tcPr>
                </a:tc>
                <a:extLst>
                  <a:ext uri="{0D108BD9-81ED-4DB2-BD59-A6C34878D82A}">
                    <a16:rowId xmlns:a16="http://schemas.microsoft.com/office/drawing/2014/main" val="2779249081"/>
                  </a:ext>
                </a:extLst>
              </a:tr>
              <a:tr h="888983">
                <a:tc>
                  <a:txBody>
                    <a:bodyPr/>
                    <a:lstStyle/>
                    <a:p>
                      <a:r>
                        <a:rPr lang="fr-FR" sz="1600" b="1">
                          <a:solidFill>
                            <a:srgbClr val="FF0000"/>
                          </a:solidFill>
                          <a:effectLst/>
                        </a:rPr>
                        <a:t>INSERT</a:t>
                      </a:r>
                      <a:r>
                        <a:rPr lang="fr-FR" sz="1600">
                          <a:solidFill>
                            <a:srgbClr val="FF0000"/>
                          </a:solidFill>
                          <a:effectLst/>
                        </a:rPr>
                        <a:t> </a:t>
                      </a:r>
                      <a:r>
                        <a:rPr lang="fr-FR" sz="1600" b="1">
                          <a:solidFill>
                            <a:srgbClr val="FF0000"/>
                          </a:solidFill>
                          <a:effectLst/>
                        </a:rPr>
                        <a:t>INTO </a:t>
                      </a:r>
                      <a:r>
                        <a:rPr lang="fr-FR" sz="1600">
                          <a:effectLst/>
                        </a:rPr>
                        <a:t>tb_salaries</a:t>
                      </a:r>
                      <a:r>
                        <a:rPr lang="fr-FR" sz="1600">
                          <a:solidFill>
                            <a:srgbClr val="FF0000"/>
                          </a:solidFill>
                          <a:effectLst/>
                        </a:rPr>
                        <a:t> (</a:t>
                      </a:r>
                      <a:r>
                        <a:rPr lang="fr-FR" sz="1600">
                          <a:effectLst/>
                        </a:rPr>
                        <a:t>nom, prenom), (“ARMSTRONG”, “Louis”)</a:t>
                      </a:r>
                    </a:p>
                  </a:txBody>
                  <a:tcPr marL="46789" marR="46789" marT="23394" marB="23394" anchor="ctr">
                    <a:lnL>
                      <a:noFill/>
                    </a:lnL>
                    <a:lnR>
                      <a:noFill/>
                    </a:lnR>
                    <a:lnT>
                      <a:noFill/>
                    </a:lnT>
                    <a:lnB>
                      <a:noFill/>
                    </a:lnB>
                  </a:tcPr>
                </a:tc>
                <a:tc>
                  <a:txBody>
                    <a:bodyPr/>
                    <a:lstStyle/>
                    <a:p>
                      <a:r>
                        <a:rPr lang="fr-FR" sz="1600">
                          <a:effectLst/>
                        </a:rPr>
                        <a:t>Ajoute le salarié “Louis ARMSTRONG” dans la table “tb_salarie”. Dans ce cas, je précise les champs dans lesquels il faut mettre les valeurs passées en paramètres.</a:t>
                      </a:r>
                    </a:p>
                  </a:txBody>
                  <a:tcPr marL="46789" marR="46789" marT="23394" marB="23394" anchor="ctr">
                    <a:lnL>
                      <a:noFill/>
                    </a:lnL>
                    <a:lnR>
                      <a:noFill/>
                    </a:lnR>
                    <a:lnT>
                      <a:noFill/>
                    </a:lnT>
                    <a:lnB>
                      <a:noFill/>
                    </a:lnB>
                  </a:tcPr>
                </a:tc>
                <a:extLst>
                  <a:ext uri="{0D108BD9-81ED-4DB2-BD59-A6C34878D82A}">
                    <a16:rowId xmlns:a16="http://schemas.microsoft.com/office/drawing/2014/main" val="3657942421"/>
                  </a:ext>
                </a:extLst>
              </a:tr>
              <a:tr h="1029349">
                <a:tc>
                  <a:txBody>
                    <a:bodyPr/>
                    <a:lstStyle/>
                    <a:p>
                      <a:r>
                        <a:rPr lang="en-US" sz="1600" b="1" dirty="0">
                          <a:solidFill>
                            <a:srgbClr val="FF0000"/>
                          </a:solidFill>
                          <a:effectLst/>
                        </a:rPr>
                        <a:t>INSERT</a:t>
                      </a:r>
                      <a:r>
                        <a:rPr lang="en-US" sz="1600" dirty="0">
                          <a:solidFill>
                            <a:srgbClr val="FF0000"/>
                          </a:solidFill>
                          <a:effectLst/>
                        </a:rPr>
                        <a:t> </a:t>
                      </a:r>
                      <a:r>
                        <a:rPr lang="en-US" sz="1600" b="1" dirty="0">
                          <a:solidFill>
                            <a:srgbClr val="FF0000"/>
                          </a:solidFill>
                          <a:effectLst/>
                        </a:rPr>
                        <a:t>INTO </a:t>
                      </a:r>
                      <a:r>
                        <a:rPr lang="en-US" sz="1600" dirty="0" err="1">
                          <a:effectLst/>
                        </a:rPr>
                        <a:t>tb_salaries</a:t>
                      </a:r>
                      <a:r>
                        <a:rPr lang="en-US" sz="1600" dirty="0">
                          <a:effectLst/>
                        </a:rPr>
                        <a:t> (“ARMSTRONG”, “Neil”, “1930/08/05”)</a:t>
                      </a:r>
                    </a:p>
                  </a:txBody>
                  <a:tcPr marL="46789" marR="46789" marT="23394" marB="23394" anchor="ctr">
                    <a:lnL>
                      <a:noFill/>
                    </a:lnL>
                    <a:lnR>
                      <a:noFill/>
                    </a:lnR>
                    <a:lnT>
                      <a:noFill/>
                    </a:lnT>
                    <a:lnB>
                      <a:noFill/>
                    </a:lnB>
                    <a:solidFill>
                      <a:srgbClr val="CFFAFF"/>
                    </a:solidFill>
                  </a:tcPr>
                </a:tc>
                <a:tc>
                  <a:txBody>
                    <a:bodyPr/>
                    <a:lstStyle/>
                    <a:p>
                      <a:r>
                        <a:rPr lang="fr-FR" sz="1600">
                          <a:effectLst/>
                        </a:rPr>
                        <a:t>Ajoute le salarié “Neil ARMSTRONG” avec sa date de naissance dans la table “tb_salarie”. Les champs n’étant pas spécifiés, ils doivent forcément être donnés dans l’ordre de la structure de la table.</a:t>
                      </a:r>
                    </a:p>
                  </a:txBody>
                  <a:tcPr marL="46789" marR="46789" marT="23394" marB="23394" anchor="ctr">
                    <a:lnL>
                      <a:noFill/>
                    </a:lnL>
                    <a:lnR>
                      <a:noFill/>
                    </a:lnR>
                    <a:lnT>
                      <a:noFill/>
                    </a:lnT>
                    <a:lnB>
                      <a:noFill/>
                    </a:lnB>
                    <a:solidFill>
                      <a:srgbClr val="CFFAFF"/>
                    </a:solidFill>
                  </a:tcPr>
                </a:tc>
                <a:extLst>
                  <a:ext uri="{0D108BD9-81ED-4DB2-BD59-A6C34878D82A}">
                    <a16:rowId xmlns:a16="http://schemas.microsoft.com/office/drawing/2014/main" val="3879289316"/>
                  </a:ext>
                </a:extLst>
              </a:tr>
              <a:tr h="1029349">
                <a:tc>
                  <a:txBody>
                    <a:bodyPr/>
                    <a:lstStyle/>
                    <a:p>
                      <a:r>
                        <a:rPr lang="en-US" sz="1600" b="1">
                          <a:solidFill>
                            <a:srgbClr val="FF0000"/>
                          </a:solidFill>
                          <a:effectLst/>
                        </a:rPr>
                        <a:t>UPDATE </a:t>
                      </a:r>
                      <a:r>
                        <a:rPr lang="en-US" sz="1600">
                          <a:effectLst/>
                        </a:rPr>
                        <a:t>tb_salaries</a:t>
                      </a:r>
                      <a:br>
                        <a:rPr lang="en-US" sz="1600">
                          <a:solidFill>
                            <a:srgbClr val="FF0000"/>
                          </a:solidFill>
                          <a:effectLst/>
                        </a:rPr>
                      </a:br>
                      <a:r>
                        <a:rPr lang="en-US" sz="1600" b="1">
                          <a:solidFill>
                            <a:srgbClr val="FF0000"/>
                          </a:solidFill>
                          <a:effectLst/>
                        </a:rPr>
                        <a:t>SET</a:t>
                      </a:r>
                      <a:r>
                        <a:rPr lang="en-US" sz="1600">
                          <a:solidFill>
                            <a:srgbClr val="FF0000"/>
                          </a:solidFill>
                          <a:effectLst/>
                        </a:rPr>
                        <a:t> </a:t>
                      </a:r>
                      <a:r>
                        <a:rPr lang="en-US" sz="1600">
                          <a:solidFill>
                            <a:srgbClr val="000000"/>
                          </a:solidFill>
                          <a:effectLst/>
                        </a:rPr>
                        <a:t>date_naissance = “1901/08/04”</a:t>
                      </a:r>
                      <a:br>
                        <a:rPr lang="en-US" sz="1600">
                          <a:solidFill>
                            <a:srgbClr val="FF0000"/>
                          </a:solidFill>
                          <a:effectLst/>
                        </a:rPr>
                      </a:br>
                      <a:r>
                        <a:rPr lang="en-US" sz="1600" b="1">
                          <a:solidFill>
                            <a:srgbClr val="FF0000"/>
                          </a:solidFill>
                          <a:effectLst/>
                        </a:rPr>
                        <a:t>WHERE</a:t>
                      </a:r>
                      <a:r>
                        <a:rPr lang="en-US" sz="1600">
                          <a:solidFill>
                            <a:srgbClr val="FF0000"/>
                          </a:solidFill>
                          <a:effectLst/>
                        </a:rPr>
                        <a:t> </a:t>
                      </a:r>
                      <a:r>
                        <a:rPr lang="en-US" sz="1600">
                          <a:effectLst/>
                        </a:rPr>
                        <a:t>nom=”ARMSTRONG” </a:t>
                      </a:r>
                      <a:r>
                        <a:rPr lang="en-US" sz="1600" b="1">
                          <a:solidFill>
                            <a:srgbClr val="FF0000"/>
                          </a:solidFill>
                          <a:effectLst/>
                        </a:rPr>
                        <a:t>AND</a:t>
                      </a:r>
                      <a:r>
                        <a:rPr lang="en-US" sz="1600">
                          <a:solidFill>
                            <a:srgbClr val="FF0000"/>
                          </a:solidFill>
                          <a:effectLst/>
                        </a:rPr>
                        <a:t> </a:t>
                      </a:r>
                      <a:r>
                        <a:rPr lang="en-US" sz="1600">
                          <a:effectLst/>
                        </a:rPr>
                        <a:t>prenom=”Louis”</a:t>
                      </a:r>
                    </a:p>
                  </a:txBody>
                  <a:tcPr marL="46789" marR="46789" marT="23394" marB="23394" anchor="ctr">
                    <a:lnL>
                      <a:noFill/>
                    </a:lnL>
                    <a:lnR>
                      <a:noFill/>
                    </a:lnR>
                    <a:lnT>
                      <a:noFill/>
                    </a:lnT>
                    <a:lnB>
                      <a:noFill/>
                    </a:lnB>
                  </a:tcPr>
                </a:tc>
                <a:tc>
                  <a:txBody>
                    <a:bodyPr/>
                    <a:lstStyle/>
                    <a:p>
                      <a:r>
                        <a:rPr lang="fr-FR" sz="1600">
                          <a:effectLst/>
                        </a:rPr>
                        <a:t>Comme au-dessus, j’ai oublié de renseigner la date de naissance de Louis Armstrong, je vais modifier l’enregistrement en indiquant la date de naissance sur l’enregistrement dont le nom et le prénom correspondent aux critères.</a:t>
                      </a:r>
                    </a:p>
                  </a:txBody>
                  <a:tcPr marL="46789" marR="46789" marT="23394" marB="23394" anchor="ctr">
                    <a:lnL>
                      <a:noFill/>
                    </a:lnL>
                    <a:lnR>
                      <a:noFill/>
                    </a:lnR>
                    <a:lnT>
                      <a:noFill/>
                    </a:lnT>
                    <a:lnB>
                      <a:noFill/>
                    </a:lnB>
                  </a:tcPr>
                </a:tc>
                <a:extLst>
                  <a:ext uri="{0D108BD9-81ED-4DB2-BD59-A6C34878D82A}">
                    <a16:rowId xmlns:a16="http://schemas.microsoft.com/office/drawing/2014/main" val="1552716013"/>
                  </a:ext>
                </a:extLst>
              </a:tr>
              <a:tr h="467886">
                <a:tc>
                  <a:txBody>
                    <a:bodyPr/>
                    <a:lstStyle/>
                    <a:p>
                      <a:r>
                        <a:rPr lang="fr-FR" sz="1600" b="1">
                          <a:solidFill>
                            <a:srgbClr val="FF0000"/>
                          </a:solidFill>
                          <a:effectLst/>
                        </a:rPr>
                        <a:t>DELETE FROM</a:t>
                      </a:r>
                      <a:r>
                        <a:rPr lang="fr-FR" sz="1600">
                          <a:effectLst/>
                        </a:rPr>
                        <a:t> tb_salaries </a:t>
                      </a:r>
                    </a:p>
                  </a:txBody>
                  <a:tcPr marL="46789" marR="46789" marT="23394" marB="23394" anchor="ctr">
                    <a:lnL>
                      <a:noFill/>
                    </a:lnL>
                    <a:lnR>
                      <a:noFill/>
                    </a:lnR>
                    <a:lnT>
                      <a:noFill/>
                    </a:lnT>
                    <a:lnB>
                      <a:noFill/>
                    </a:lnB>
                    <a:solidFill>
                      <a:srgbClr val="CFFAFF"/>
                    </a:solidFill>
                  </a:tcPr>
                </a:tc>
                <a:tc>
                  <a:txBody>
                    <a:bodyPr/>
                    <a:lstStyle/>
                    <a:p>
                      <a:r>
                        <a:rPr lang="fr-FR" sz="1600">
                          <a:effectLst/>
                        </a:rPr>
                        <a:t>OUPS : je viens de supprimer tous les enregistrements de la table : tb_salaries !</a:t>
                      </a:r>
                    </a:p>
                  </a:txBody>
                  <a:tcPr marL="46789" marR="46789" marT="23394" marB="23394" anchor="ctr">
                    <a:lnL>
                      <a:noFill/>
                    </a:lnL>
                    <a:lnR>
                      <a:noFill/>
                    </a:lnR>
                    <a:lnT>
                      <a:noFill/>
                    </a:lnT>
                    <a:lnB>
                      <a:noFill/>
                    </a:lnB>
                    <a:solidFill>
                      <a:srgbClr val="CFFAFF"/>
                    </a:solidFill>
                  </a:tcPr>
                </a:tc>
                <a:extLst>
                  <a:ext uri="{0D108BD9-81ED-4DB2-BD59-A6C34878D82A}">
                    <a16:rowId xmlns:a16="http://schemas.microsoft.com/office/drawing/2014/main" val="3150816571"/>
                  </a:ext>
                </a:extLst>
              </a:tr>
              <a:tr h="748617">
                <a:tc>
                  <a:txBody>
                    <a:bodyPr/>
                    <a:lstStyle/>
                    <a:p>
                      <a:r>
                        <a:rPr lang="en-US" sz="1600" b="1">
                          <a:solidFill>
                            <a:srgbClr val="FF0000"/>
                          </a:solidFill>
                          <a:effectLst/>
                        </a:rPr>
                        <a:t>DELETE FROM </a:t>
                      </a:r>
                      <a:r>
                        <a:rPr lang="en-US" sz="1600">
                          <a:solidFill>
                            <a:srgbClr val="000000"/>
                          </a:solidFill>
                          <a:effectLst/>
                        </a:rPr>
                        <a:t>tb_salaries</a:t>
                      </a:r>
                      <a:br>
                        <a:rPr lang="en-US" sz="1600" b="1">
                          <a:solidFill>
                            <a:srgbClr val="FF0000"/>
                          </a:solidFill>
                          <a:effectLst/>
                        </a:rPr>
                      </a:br>
                      <a:r>
                        <a:rPr lang="en-US" sz="1600" b="1">
                          <a:solidFill>
                            <a:srgbClr val="FF0000"/>
                          </a:solidFill>
                          <a:effectLst/>
                        </a:rPr>
                        <a:t>WHERE </a:t>
                      </a:r>
                      <a:r>
                        <a:rPr lang="en-US" sz="1600">
                          <a:effectLst/>
                        </a:rPr>
                        <a:t>nom=”ARMSTRONG” </a:t>
                      </a:r>
                      <a:r>
                        <a:rPr lang="en-US" sz="1600" b="1">
                          <a:solidFill>
                            <a:srgbClr val="FF0000"/>
                          </a:solidFill>
                          <a:effectLst/>
                        </a:rPr>
                        <a:t>AND </a:t>
                      </a:r>
                      <a:r>
                        <a:rPr lang="en-US" sz="1600">
                          <a:effectLst/>
                        </a:rPr>
                        <a:t>prenom=”Louis”</a:t>
                      </a:r>
                    </a:p>
                  </a:txBody>
                  <a:tcPr marL="46789" marR="46789" marT="23394" marB="23394" anchor="ctr">
                    <a:lnL>
                      <a:noFill/>
                    </a:lnL>
                    <a:lnR>
                      <a:noFill/>
                    </a:lnR>
                    <a:lnT>
                      <a:noFill/>
                    </a:lnT>
                    <a:lnB>
                      <a:noFill/>
                    </a:lnB>
                  </a:tcPr>
                </a:tc>
                <a:tc>
                  <a:txBody>
                    <a:bodyPr/>
                    <a:lstStyle/>
                    <a:p>
                      <a:r>
                        <a:rPr lang="fr-FR" sz="1600" dirty="0">
                          <a:effectLst/>
                        </a:rPr>
                        <a:t>C’est mieux de ne supprimer qu’un seul salarié. (ou plusieurs en fonction des critères de la classe WHERE)</a:t>
                      </a:r>
                    </a:p>
                  </a:txBody>
                  <a:tcPr marL="46789" marR="46789" marT="23394" marB="23394" anchor="ctr">
                    <a:lnL>
                      <a:noFill/>
                    </a:lnL>
                    <a:lnR>
                      <a:noFill/>
                    </a:lnR>
                    <a:lnT>
                      <a:noFill/>
                    </a:lnT>
                    <a:lnB>
                      <a:noFill/>
                    </a:lnB>
                  </a:tcPr>
                </a:tc>
                <a:extLst>
                  <a:ext uri="{0D108BD9-81ED-4DB2-BD59-A6C34878D82A}">
                    <a16:rowId xmlns:a16="http://schemas.microsoft.com/office/drawing/2014/main" val="3584787196"/>
                  </a:ext>
                </a:extLst>
              </a:tr>
            </a:tbl>
          </a:graphicData>
        </a:graphic>
      </p:graphicFrame>
    </p:spTree>
    <p:extLst>
      <p:ext uri="{BB962C8B-B14F-4D97-AF65-F5344CB8AC3E}">
        <p14:creationId xmlns:p14="http://schemas.microsoft.com/office/powerpoint/2010/main" val="255301880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409</Words>
  <Application>Microsoft Office PowerPoint</Application>
  <PresentationFormat>Grand écran</PresentationFormat>
  <Paragraphs>50</Paragraphs>
  <Slides>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Calibri</vt:lpstr>
      <vt:lpstr>Calibri Light</vt:lpstr>
      <vt:lpstr>Segoe UI</vt:lpstr>
      <vt:lpstr>Thème Office</vt:lpstr>
      <vt:lpstr>Présentation Sql </vt:lpstr>
      <vt:lpstr>Définition de SQL </vt:lpstr>
      <vt:lpstr>Schéma avec utilisation d’une base de données </vt:lpstr>
      <vt:lpstr>A quoi ça sert le SQL ? </vt:lpstr>
      <vt:lpstr>Les principales instructions du SQL </vt:lpstr>
      <vt:lpstr>Instruction SELECT</vt:lpstr>
      <vt:lpstr>Instructions INSERT, UPDATE et DELETE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Sql </dc:title>
  <dc:creator>Stagiaire</dc:creator>
  <cp:lastModifiedBy>Stagiaire</cp:lastModifiedBy>
  <cp:revision>1</cp:revision>
  <dcterms:created xsi:type="dcterms:W3CDTF">2019-09-21T12:56:58Z</dcterms:created>
  <dcterms:modified xsi:type="dcterms:W3CDTF">2019-09-21T13:04:43Z</dcterms:modified>
</cp:coreProperties>
</file>