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9527" y="1803405"/>
            <a:ext cx="11092873" cy="2528450"/>
          </a:xfrm>
        </p:spPr>
        <p:txBody>
          <a:bodyPr/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Langage de contrôle de données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31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4400" y="441101"/>
            <a:ext cx="3191164" cy="1293028"/>
          </a:xfrm>
        </p:spPr>
        <p:txBody>
          <a:bodyPr>
            <a:normAutofit/>
          </a:bodyPr>
          <a:lstStyle/>
          <a:p>
            <a:pPr algn="ctr"/>
            <a:r>
              <a:rPr lang="en-CA" sz="4400" b="1" i="1" dirty="0" smtClean="0">
                <a:solidFill>
                  <a:srgbClr val="FF0000"/>
                </a:solidFill>
              </a:rPr>
              <a:t>Definition</a:t>
            </a:r>
            <a:endParaRPr lang="en-US" sz="4400" b="1" i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6918" y="1734129"/>
            <a:ext cx="11145982" cy="44463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b="1" dirty="0" smtClean="0"/>
              <a:t>Protéger </a:t>
            </a:r>
            <a:r>
              <a:rPr lang="fr-FR" sz="2800" b="1" dirty="0"/>
              <a:t>la base de données de </a:t>
            </a:r>
            <a:r>
              <a:rPr lang="fr-FR" sz="2800" b="1" dirty="0" smtClean="0"/>
              <a:t>modifications accidentelles </a:t>
            </a:r>
            <a:r>
              <a:rPr lang="fr-FR" sz="2800" b="1" dirty="0"/>
              <a:t>ou </a:t>
            </a:r>
            <a:r>
              <a:rPr lang="fr-FR" sz="2800" b="1" dirty="0" smtClean="0"/>
              <a:t>intentionnelles </a:t>
            </a:r>
            <a:r>
              <a:rPr lang="fr-FR" sz="2800" b="1" dirty="0"/>
              <a:t>qui </a:t>
            </a:r>
            <a:r>
              <a:rPr lang="fr-FR" sz="2800" b="1" dirty="0" smtClean="0"/>
              <a:t>pourraient mettre </a:t>
            </a:r>
            <a:r>
              <a:rPr lang="fr-FR" sz="2800" b="1" dirty="0"/>
              <a:t>en danger son intégrité </a:t>
            </a:r>
            <a:endParaRPr lang="fr-FR" sz="2800" b="1" dirty="0" smtClean="0"/>
          </a:p>
          <a:p>
            <a:endParaRPr lang="fr-FR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800" b="1" dirty="0"/>
              <a:t>Deux niveaux de </a:t>
            </a:r>
            <a:r>
              <a:rPr lang="fr-FR" sz="2800" b="1" dirty="0" smtClean="0"/>
              <a:t>protection</a:t>
            </a:r>
            <a:endParaRPr lang="fr-FR" sz="2800" b="1" dirty="0"/>
          </a:p>
          <a:p>
            <a:pPr marL="0" indent="0">
              <a:buNone/>
            </a:pPr>
            <a:r>
              <a:rPr lang="fr-FR" sz="2800" dirty="0" smtClean="0"/>
              <a:t>   ● </a:t>
            </a:r>
            <a:r>
              <a:rPr lang="fr-FR" sz="2800" dirty="0"/>
              <a:t>Gestion des transactions</a:t>
            </a:r>
          </a:p>
          <a:p>
            <a:pPr marL="0" indent="0">
              <a:buNone/>
            </a:pPr>
            <a:r>
              <a:rPr lang="fr-FR" sz="2800" dirty="0" smtClean="0"/>
              <a:t>        – </a:t>
            </a:r>
            <a:r>
              <a:rPr lang="fr-FR" sz="2800" dirty="0"/>
              <a:t>COMMIT, ROLLBACK</a:t>
            </a:r>
          </a:p>
          <a:p>
            <a:pPr marL="0" indent="0">
              <a:buNone/>
            </a:pPr>
            <a:r>
              <a:rPr lang="fr-FR" sz="2800" dirty="0" smtClean="0"/>
              <a:t>   ● </a:t>
            </a:r>
            <a:r>
              <a:rPr lang="fr-FR" sz="2800" dirty="0"/>
              <a:t>Gestion des privilèges sur un </a:t>
            </a:r>
            <a:r>
              <a:rPr lang="fr-FR" sz="2800" dirty="0" smtClean="0"/>
              <a:t>objet</a:t>
            </a:r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– </a:t>
            </a:r>
            <a:r>
              <a:rPr lang="fr-FR" sz="2800" dirty="0"/>
              <a:t>GRANT, REVOKE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9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526" y="533464"/>
            <a:ext cx="8610600" cy="1293028"/>
          </a:xfrm>
        </p:spPr>
        <p:txBody>
          <a:bodyPr>
            <a:normAutofit/>
          </a:bodyPr>
          <a:lstStyle/>
          <a:p>
            <a:r>
              <a:rPr lang="en-US" sz="4400" b="1" i="1" dirty="0" err="1">
                <a:solidFill>
                  <a:schemeClr val="accent5"/>
                </a:solidFill>
              </a:rPr>
              <a:t>Gestion</a:t>
            </a:r>
            <a:r>
              <a:rPr lang="en-US" sz="4400" b="1" i="1" dirty="0">
                <a:solidFill>
                  <a:schemeClr val="accent5"/>
                </a:solidFill>
              </a:rPr>
              <a:t> des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7165" y="1687946"/>
            <a:ext cx="11610108" cy="49252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b="1" i="1" dirty="0" smtClean="0"/>
              <a:t> Transaction </a:t>
            </a:r>
            <a:r>
              <a:rPr lang="fr-FR" sz="2800" b="1" i="1" dirty="0"/>
              <a:t>= ensemble de modifications qui doivent </a:t>
            </a:r>
            <a:r>
              <a:rPr lang="fr-FR" sz="2800" b="1" i="1" dirty="0" smtClean="0"/>
              <a:t>être</a:t>
            </a:r>
          </a:p>
          <a:p>
            <a:pPr marL="0" indent="0">
              <a:buNone/>
            </a:pPr>
            <a:r>
              <a:rPr lang="fr-FR" sz="2800" b="1" i="1" dirty="0"/>
              <a:t> </a:t>
            </a:r>
            <a:r>
              <a:rPr lang="fr-FR" sz="2800" b="1" i="1" dirty="0" smtClean="0"/>
              <a:t>   effectuées </a:t>
            </a:r>
            <a:r>
              <a:rPr lang="fr-FR" sz="2800" b="1" i="1" dirty="0"/>
              <a:t>en totalité pour que la base </a:t>
            </a:r>
            <a:r>
              <a:rPr lang="fr-FR" sz="2800" b="1" i="1" dirty="0" smtClean="0"/>
              <a:t>reste dans un état  </a:t>
            </a:r>
          </a:p>
          <a:p>
            <a:pPr marL="0" indent="0">
              <a:buNone/>
            </a:pPr>
            <a:r>
              <a:rPr lang="fr-FR" sz="2800" b="1" i="1" dirty="0"/>
              <a:t> </a:t>
            </a:r>
            <a:r>
              <a:rPr lang="fr-FR" sz="2800" b="1" i="1" dirty="0" smtClean="0"/>
              <a:t>   cohérent </a:t>
            </a:r>
          </a:p>
          <a:p>
            <a:pPr marL="0" indent="0">
              <a:buNone/>
            </a:pPr>
            <a:r>
              <a:rPr lang="fr-FR" sz="2400" b="1" i="1" dirty="0"/>
              <a:t> </a:t>
            </a:r>
            <a:r>
              <a:rPr lang="fr-FR" sz="2400" b="1" i="1" dirty="0" smtClean="0"/>
              <a:t>        </a:t>
            </a:r>
            <a:r>
              <a:rPr lang="fr-FR" sz="2400" i="1" dirty="0" smtClean="0"/>
              <a:t>● </a:t>
            </a:r>
            <a:r>
              <a:rPr lang="fr-FR" sz="2400" i="1" dirty="0"/>
              <a:t>Démarre une transaction : </a:t>
            </a:r>
            <a:r>
              <a:rPr lang="fr-FR" sz="2400" b="1" i="1" dirty="0"/>
              <a:t>START TRANSACTION </a:t>
            </a:r>
            <a:endParaRPr lang="fr-FR" sz="2400" b="1" i="1" dirty="0" smtClean="0"/>
          </a:p>
          <a:p>
            <a:pPr marL="0" indent="0">
              <a:buNone/>
            </a:pPr>
            <a:r>
              <a:rPr lang="fr-FR" sz="2400" i="1" dirty="0"/>
              <a:t> </a:t>
            </a:r>
            <a:r>
              <a:rPr lang="fr-FR" sz="2400" i="1" dirty="0" smtClean="0"/>
              <a:t>        ● </a:t>
            </a:r>
            <a:r>
              <a:rPr lang="fr-FR" sz="2400" i="1" dirty="0"/>
              <a:t>Valide les modifications : </a:t>
            </a:r>
            <a:r>
              <a:rPr lang="fr-FR" sz="2400" b="1" i="1" dirty="0" smtClean="0"/>
              <a:t>COMMIT</a:t>
            </a:r>
          </a:p>
          <a:p>
            <a:pPr marL="0" indent="0">
              <a:buNone/>
            </a:pPr>
            <a:r>
              <a:rPr lang="fr-FR" sz="2400" i="1" dirty="0"/>
              <a:t> </a:t>
            </a:r>
            <a:r>
              <a:rPr lang="fr-FR" sz="2400" i="1" dirty="0" smtClean="0"/>
              <a:t>        </a:t>
            </a:r>
            <a:r>
              <a:rPr lang="fr-FR" sz="2400" i="1" dirty="0"/>
              <a:t>● Annuler les modifications : </a:t>
            </a:r>
            <a:r>
              <a:rPr lang="fr-FR" sz="2400" b="1" i="1" dirty="0"/>
              <a:t>ROLLBACK</a:t>
            </a:r>
            <a:r>
              <a:rPr lang="fr-FR" sz="2400" i="1" dirty="0"/>
              <a:t> </a:t>
            </a:r>
            <a:endParaRPr lang="fr-FR" sz="2400" i="1" dirty="0" smtClean="0"/>
          </a:p>
          <a:p>
            <a:pPr marL="0" indent="0">
              <a:buNone/>
            </a:pPr>
            <a:r>
              <a:rPr lang="fr-FR" sz="2400" i="1" dirty="0"/>
              <a:t> </a:t>
            </a:r>
            <a:r>
              <a:rPr lang="fr-FR" sz="2400" i="1" dirty="0" smtClean="0"/>
              <a:t>        ● </a:t>
            </a:r>
            <a:r>
              <a:rPr lang="fr-FR" sz="2400" i="1" dirty="0"/>
              <a:t>Possibilité de mettre des points de reprise : </a:t>
            </a:r>
            <a:r>
              <a:rPr lang="fr-FR" sz="2400" b="1" i="1" dirty="0"/>
              <a:t>SAVEPOINT </a:t>
            </a:r>
            <a:r>
              <a:rPr lang="fr-FR" sz="2400" b="1" i="1" dirty="0" err="1"/>
              <a:t>nom_point</a:t>
            </a:r>
            <a:r>
              <a:rPr lang="fr-FR" sz="2400" b="1" i="1" dirty="0"/>
              <a:t> </a:t>
            </a:r>
            <a:endParaRPr lang="fr-FR" sz="2400" b="1" i="1" dirty="0" smtClean="0"/>
          </a:p>
          <a:p>
            <a:pPr marL="0" indent="0">
              <a:buNone/>
            </a:pPr>
            <a:r>
              <a:rPr lang="fr-FR" sz="2400" i="1" dirty="0"/>
              <a:t> </a:t>
            </a:r>
            <a:r>
              <a:rPr lang="fr-FR" sz="2400" i="1" dirty="0" smtClean="0"/>
              <a:t>        ● </a:t>
            </a:r>
            <a:r>
              <a:rPr lang="fr-FR" sz="2400" i="1" dirty="0"/>
              <a:t>PostgreSQL fonctionne en auto-commit à moins d'ouvrir </a:t>
            </a:r>
            <a:endParaRPr lang="fr-FR" sz="2400" i="1" dirty="0" smtClean="0"/>
          </a:p>
          <a:p>
            <a:pPr marL="0" indent="0">
              <a:buNone/>
            </a:pPr>
            <a:r>
              <a:rPr lang="fr-FR" sz="2400" i="1" dirty="0"/>
              <a:t> </a:t>
            </a:r>
            <a:r>
              <a:rPr lang="fr-FR" sz="2400" i="1" dirty="0" smtClean="0"/>
              <a:t>           explicitement </a:t>
            </a:r>
            <a:r>
              <a:rPr lang="fr-FR" sz="2400" i="1" dirty="0"/>
              <a:t>une </a:t>
            </a:r>
            <a:r>
              <a:rPr lang="fr-FR" sz="2400" i="1" dirty="0" smtClean="0"/>
              <a:t>transaction </a:t>
            </a:r>
            <a:r>
              <a:rPr lang="fr-FR" sz="2400" i="1" dirty="0"/>
              <a:t>(</a:t>
            </a:r>
            <a:r>
              <a:rPr lang="fr-FR" sz="2400" i="1" dirty="0" err="1"/>
              <a:t>cad</a:t>
            </a:r>
            <a:r>
              <a:rPr lang="fr-FR" sz="2400" i="1" dirty="0"/>
              <a:t> toute modification </a:t>
            </a:r>
            <a:endParaRPr lang="fr-FR" sz="2400" i="1" dirty="0" smtClean="0"/>
          </a:p>
          <a:p>
            <a:pPr marL="0" indent="0">
              <a:buNone/>
            </a:pPr>
            <a:r>
              <a:rPr lang="fr-FR" sz="2400" i="1" dirty="0"/>
              <a:t> </a:t>
            </a:r>
            <a:r>
              <a:rPr lang="fr-FR" sz="2400" i="1" dirty="0" smtClean="0"/>
              <a:t>           sans </a:t>
            </a:r>
            <a:r>
              <a:rPr lang="fr-FR" sz="2400" i="1" dirty="0"/>
              <a:t>erreur de </a:t>
            </a:r>
            <a:r>
              <a:rPr lang="fr-FR" sz="2400" i="1" dirty="0" smtClean="0"/>
              <a:t>syntaxe </a:t>
            </a:r>
            <a:r>
              <a:rPr lang="fr-FR" sz="2400" i="1" dirty="0"/>
              <a:t>est définitive)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454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1036" y="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CA" sz="4400" b="1" i="1" u="sng" dirty="0" err="1" smtClean="0"/>
              <a:t>Exmple</a:t>
            </a:r>
            <a:endParaRPr lang="en-US" sz="4400" b="1" i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927" y="1006765"/>
            <a:ext cx="11453091" cy="5624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SELECT count(*) FROM </a:t>
            </a:r>
            <a:r>
              <a:rPr lang="en-US" sz="1400" dirty="0" err="1"/>
              <a:t>poisson.methode</a:t>
            </a:r>
            <a:r>
              <a:rPr lang="en-US" sz="1400" dirty="0"/>
              <a:t>; – 4 </a:t>
            </a:r>
            <a:r>
              <a:rPr lang="en-US" sz="1400" dirty="0" err="1"/>
              <a:t>enregistrements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START </a:t>
            </a:r>
            <a:r>
              <a:rPr lang="en-US" sz="1400" b="1" dirty="0"/>
              <a:t>TRANSACTION;</a:t>
            </a:r>
          </a:p>
          <a:p>
            <a:pPr marL="0" indent="0">
              <a:buNone/>
            </a:pPr>
            <a:r>
              <a:rPr lang="en-US" sz="1400" dirty="0"/>
              <a:t>INSERT INTO </a:t>
            </a:r>
            <a:r>
              <a:rPr lang="en-US" sz="1400" dirty="0" err="1"/>
              <a:t>poisson.methode</a:t>
            </a:r>
            <a:r>
              <a:rPr lang="en-US" sz="1400" dirty="0"/>
              <a:t>(</a:t>
            </a:r>
            <a:r>
              <a:rPr lang="en-US" sz="1400" dirty="0" err="1"/>
              <a:t>nom_methode,description,url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fr-FR" sz="1400" dirty="0"/>
              <a:t>VALUES ('pêche à la </a:t>
            </a:r>
            <a:r>
              <a:rPr lang="fr-FR" sz="1400" dirty="0" err="1"/>
              <a:t>mouche','La</a:t>
            </a:r>
            <a:r>
              <a:rPr lang="fr-FR" sz="1400" dirty="0"/>
              <a:t> pêche à la mouche consiste à pêcher un poisson </a:t>
            </a:r>
          </a:p>
          <a:p>
            <a:pPr marL="0" indent="0">
              <a:buNone/>
            </a:pPr>
            <a:r>
              <a:rPr lang="fr-FR" sz="1400" dirty="0"/>
              <a:t>avec un leurre nommé mouche de </a:t>
            </a:r>
            <a:r>
              <a:rPr lang="fr-FR" sz="1400" dirty="0" err="1"/>
              <a:t>pêche','https</a:t>
            </a:r>
            <a:r>
              <a:rPr lang="fr-FR" sz="1400" dirty="0"/>
              <a:t>://fr.wikipedia.org/wiki/</a:t>
            </a:r>
            <a:r>
              <a:rPr lang="fr-FR" sz="1400" dirty="0" err="1"/>
              <a:t>Pêche_à_la_mouche</a:t>
            </a:r>
            <a:r>
              <a:rPr lang="fr-FR" sz="1400" dirty="0"/>
              <a:t>');</a:t>
            </a:r>
          </a:p>
          <a:p>
            <a:pPr marL="0" indent="0">
              <a:buNone/>
            </a:pPr>
            <a:r>
              <a:rPr lang="en-US" sz="1400" dirty="0"/>
              <a:t>SELECT count(*) FROM </a:t>
            </a:r>
            <a:r>
              <a:rPr lang="en-US" sz="1400" dirty="0" err="1"/>
              <a:t>poisson.methode</a:t>
            </a:r>
            <a:r>
              <a:rPr lang="en-US" sz="1400" dirty="0"/>
              <a:t>; – 5 </a:t>
            </a:r>
            <a:r>
              <a:rPr lang="en-US" sz="1400" dirty="0" err="1"/>
              <a:t>enregistrements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ROLLBACK;</a:t>
            </a:r>
          </a:p>
          <a:p>
            <a:pPr marL="0" indent="0">
              <a:buNone/>
            </a:pPr>
            <a:r>
              <a:rPr lang="en-US" sz="1400" dirty="0"/>
              <a:t>SELECT count(*) FROM </a:t>
            </a:r>
            <a:r>
              <a:rPr lang="en-US" sz="1400" dirty="0" err="1"/>
              <a:t>poisson.methode</a:t>
            </a:r>
            <a:r>
              <a:rPr lang="en-US" sz="1400" dirty="0"/>
              <a:t>; – 4 </a:t>
            </a:r>
            <a:r>
              <a:rPr lang="en-US" sz="1400" dirty="0" err="1" smtClean="0"/>
              <a:t>enregistrements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SELECT count(*) FROM </a:t>
            </a:r>
            <a:r>
              <a:rPr lang="en-US" sz="1400" dirty="0" err="1"/>
              <a:t>poisson.methode</a:t>
            </a:r>
            <a:r>
              <a:rPr lang="en-US" sz="1400" dirty="0"/>
              <a:t>; – 4 </a:t>
            </a:r>
            <a:r>
              <a:rPr lang="en-US" sz="1400" dirty="0" err="1"/>
              <a:t>enregistrements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START TRANSACTION;</a:t>
            </a:r>
          </a:p>
          <a:p>
            <a:pPr marL="0" indent="0">
              <a:buNone/>
            </a:pPr>
            <a:r>
              <a:rPr lang="en-US" sz="1400" dirty="0"/>
              <a:t>INSERT INTO </a:t>
            </a:r>
            <a:r>
              <a:rPr lang="en-US" sz="1400" dirty="0" err="1"/>
              <a:t>poisson.methode</a:t>
            </a:r>
            <a:r>
              <a:rPr lang="en-US" sz="1400" dirty="0"/>
              <a:t>(</a:t>
            </a:r>
            <a:r>
              <a:rPr lang="en-US" sz="1400" dirty="0" err="1"/>
              <a:t>nom_methode,description,url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fr-FR" sz="1400" dirty="0"/>
              <a:t>VALUES ('pêche à la </a:t>
            </a:r>
            <a:r>
              <a:rPr lang="fr-FR" sz="1400" dirty="0" err="1"/>
              <a:t>mouche','La</a:t>
            </a:r>
            <a:r>
              <a:rPr lang="fr-FR" sz="1400" dirty="0"/>
              <a:t> pêche à la mouche consiste à pêcher un poisson </a:t>
            </a:r>
          </a:p>
          <a:p>
            <a:pPr marL="0" indent="0">
              <a:buNone/>
            </a:pPr>
            <a:r>
              <a:rPr lang="fr-FR" sz="1400" dirty="0"/>
              <a:t>avec un leurre nommé mouche de </a:t>
            </a:r>
            <a:r>
              <a:rPr lang="fr-FR" sz="1400" dirty="0" err="1"/>
              <a:t>pêche','https</a:t>
            </a:r>
            <a:r>
              <a:rPr lang="fr-FR" sz="1400" dirty="0"/>
              <a:t>://fr.wikipedia.org/wiki/</a:t>
            </a:r>
            <a:r>
              <a:rPr lang="fr-FR" sz="1400" dirty="0" err="1"/>
              <a:t>Pêche_à_la_mouche</a:t>
            </a:r>
            <a:r>
              <a:rPr lang="fr-FR" sz="1400" dirty="0"/>
              <a:t>');</a:t>
            </a:r>
          </a:p>
          <a:p>
            <a:pPr marL="0" indent="0">
              <a:buNone/>
            </a:pPr>
            <a:r>
              <a:rPr lang="en-US" sz="1400" dirty="0"/>
              <a:t>SELECT count(*) FROM </a:t>
            </a:r>
            <a:r>
              <a:rPr lang="en-US" sz="1400" dirty="0" err="1"/>
              <a:t>poisson.methode</a:t>
            </a:r>
            <a:r>
              <a:rPr lang="en-US" sz="1400" dirty="0"/>
              <a:t>; – 5 </a:t>
            </a:r>
            <a:r>
              <a:rPr lang="en-US" sz="1400" dirty="0" err="1"/>
              <a:t>enregistrements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COMMIT;</a:t>
            </a:r>
          </a:p>
          <a:p>
            <a:pPr marL="0" indent="0">
              <a:buNone/>
            </a:pPr>
            <a:r>
              <a:rPr lang="en-US" sz="1400" dirty="0"/>
              <a:t>SELECT count(*) FROM </a:t>
            </a:r>
            <a:r>
              <a:rPr lang="en-US" sz="1400" dirty="0" err="1"/>
              <a:t>poisson.methode</a:t>
            </a:r>
            <a:r>
              <a:rPr lang="en-US" sz="1400" dirty="0"/>
              <a:t>; – 5 </a:t>
            </a:r>
            <a:r>
              <a:rPr lang="en-US" sz="1400" dirty="0" err="1"/>
              <a:t>enregistrements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35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31</TotalTime>
  <Words>266</Words>
  <Application>Microsoft Office PowerPoint</Application>
  <PresentationFormat>Grand écran</PresentationFormat>
  <Paragraphs>38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</vt:lpstr>
      <vt:lpstr>Traînée de condensation</vt:lpstr>
      <vt:lpstr>Langage de contrôle de données</vt:lpstr>
      <vt:lpstr>Definition</vt:lpstr>
      <vt:lpstr>Gestion des transactions</vt:lpstr>
      <vt:lpstr>Exmple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contrôle de données</dc:title>
  <dc:creator>ITM Professional</dc:creator>
  <cp:lastModifiedBy>ITM Professional</cp:lastModifiedBy>
  <cp:revision>5</cp:revision>
  <dcterms:created xsi:type="dcterms:W3CDTF">2019-09-27T09:05:03Z</dcterms:created>
  <dcterms:modified xsi:type="dcterms:W3CDTF">2019-09-30T11:42:09Z</dcterms:modified>
</cp:coreProperties>
</file>