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1BE4249-C0D0-4B06-8692-E8BB871AF643}" type="datetimeFigureOut">
              <a:rPr lang="en-US" dirty="0"/>
              <a:t>10/6/2020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05AAF-6FDB-414E-BF71-518CF7E45485}"/>
              </a:ext>
            </a:extLst>
          </p:cNvPr>
          <p:cNvSpPr>
            <a:spLocks noGrp="1"/>
          </p:cNvSpPr>
          <p:nvPr>
            <p:ph type="ctrTitle"/>
          </p:nvPr>
        </p:nvSpPr>
        <p:spPr/>
        <p:txBody>
          <a:bodyPr>
            <a:normAutofit/>
          </a:bodyPr>
          <a:lstStyle/>
          <a:p>
            <a:r>
              <a:rPr lang="en-US" dirty="0"/>
              <a:t>Introduction to Databases Checkpoint </a:t>
            </a:r>
            <a:endParaRPr lang="fr-TN" dirty="0"/>
          </a:p>
        </p:txBody>
      </p:sp>
      <p:sp>
        <p:nvSpPr>
          <p:cNvPr id="3" name="Sous-titre 2">
            <a:extLst>
              <a:ext uri="{FF2B5EF4-FFF2-40B4-BE49-F238E27FC236}">
                <a16:creationId xmlns:a16="http://schemas.microsoft.com/office/drawing/2014/main" id="{CF09D7D4-2568-4733-B7A6-16C9CFD70DCA}"/>
              </a:ext>
            </a:extLst>
          </p:cNvPr>
          <p:cNvSpPr>
            <a:spLocks noGrp="1"/>
          </p:cNvSpPr>
          <p:nvPr>
            <p:ph type="subTitle" idx="1"/>
          </p:nvPr>
        </p:nvSpPr>
        <p:spPr/>
        <p:txBody>
          <a:bodyPr/>
          <a:lstStyle/>
          <a:p>
            <a:r>
              <a:rPr lang="fr-FR" dirty="0"/>
              <a:t>KACEM AMINE</a:t>
            </a:r>
            <a:endParaRPr lang="fr-TN" dirty="0"/>
          </a:p>
        </p:txBody>
      </p:sp>
    </p:spTree>
    <p:extLst>
      <p:ext uri="{BB962C8B-B14F-4D97-AF65-F5344CB8AC3E}">
        <p14:creationId xmlns:p14="http://schemas.microsoft.com/office/powerpoint/2010/main" val="380931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55EFCB-C28B-4C61-92A3-E657B891BE59}"/>
              </a:ext>
            </a:extLst>
          </p:cNvPr>
          <p:cNvSpPr>
            <a:spLocks noGrp="1"/>
          </p:cNvSpPr>
          <p:nvPr>
            <p:ph type="title"/>
          </p:nvPr>
        </p:nvSpPr>
        <p:spPr>
          <a:xfrm>
            <a:off x="2140643" y="255150"/>
            <a:ext cx="7729728" cy="1188720"/>
          </a:xfrm>
        </p:spPr>
        <p:txBody>
          <a:bodyPr/>
          <a:lstStyle/>
          <a:p>
            <a:r>
              <a:rPr lang="en-US" b="1" dirty="0">
                <a:solidFill>
                  <a:schemeClr val="accent2"/>
                </a:solidFill>
              </a:rPr>
              <a:t>DBMS</a:t>
            </a:r>
            <a:endParaRPr lang="fr-TN" dirty="0"/>
          </a:p>
        </p:txBody>
      </p:sp>
      <p:sp>
        <p:nvSpPr>
          <p:cNvPr id="3" name="Espace réservé du contenu 2">
            <a:extLst>
              <a:ext uri="{FF2B5EF4-FFF2-40B4-BE49-F238E27FC236}">
                <a16:creationId xmlns:a16="http://schemas.microsoft.com/office/drawing/2014/main" id="{C9CF43C9-6970-464E-A575-855F07846602}"/>
              </a:ext>
            </a:extLst>
          </p:cNvPr>
          <p:cNvSpPr>
            <a:spLocks noGrp="1"/>
          </p:cNvSpPr>
          <p:nvPr>
            <p:ph idx="1"/>
          </p:nvPr>
        </p:nvSpPr>
        <p:spPr>
          <a:xfrm>
            <a:off x="2140643" y="1554968"/>
            <a:ext cx="7729728" cy="3101983"/>
          </a:xfrm>
        </p:spPr>
        <p:txBody>
          <a:bodyPr/>
          <a:lstStyle/>
          <a:p>
            <a:r>
              <a:rPr lang="fr-FR" sz="1800" dirty="0">
                <a:latin typeface="Arial" pitchFamily="34" charset="0"/>
                <a:cs typeface="Arial" pitchFamily="34" charset="0"/>
              </a:rPr>
              <a:t>Un </a:t>
            </a:r>
            <a:r>
              <a:rPr lang="fr-FR" sz="1800" i="1" dirty="0">
                <a:latin typeface="Arial" pitchFamily="34" charset="0"/>
                <a:cs typeface="Arial" pitchFamily="34" charset="0"/>
              </a:rPr>
              <a:t>système de gestion de base de données</a:t>
            </a:r>
            <a:r>
              <a:rPr lang="fr-FR" sz="1800" dirty="0">
                <a:latin typeface="Arial" pitchFamily="34" charset="0"/>
                <a:cs typeface="Arial" pitchFamily="34" charset="0"/>
              </a:rPr>
              <a:t>   ( </a:t>
            </a:r>
            <a:r>
              <a:rPr lang="fr-FR" sz="1800" i="1" dirty="0">
                <a:latin typeface="Arial" pitchFamily="34" charset="0"/>
                <a:cs typeface="Arial" pitchFamily="34" charset="0"/>
              </a:rPr>
              <a:t>SGBD</a:t>
            </a:r>
            <a:r>
              <a:rPr lang="fr-FR" sz="1800" dirty="0">
                <a:latin typeface="Arial" pitchFamily="34" charset="0"/>
                <a:cs typeface="Arial" pitchFamily="34" charset="0"/>
              </a:rPr>
              <a:t>) est un logiciel système servant à stocker, à manipuler ou gérer, et à partager des données dans une base de données, en garantissant la qualité, la pérennité et la confidentialité des informations, tout en cachant la complexité des opérations. </a:t>
            </a:r>
            <a:endParaRPr lang="en-US" sz="1800" dirty="0">
              <a:latin typeface="Arial" pitchFamily="34" charset="0"/>
              <a:cs typeface="Arial" pitchFamily="34" charset="0"/>
            </a:endParaRPr>
          </a:p>
          <a:p>
            <a:endParaRPr lang="fr-TN" dirty="0"/>
          </a:p>
        </p:txBody>
      </p:sp>
      <p:pic>
        <p:nvPicPr>
          <p:cNvPr id="5" name="Picture 4" descr="C:\Users\admin\Desktop\dbms-line-art-concept-vector-10657533.jpg">
            <a:extLst>
              <a:ext uri="{FF2B5EF4-FFF2-40B4-BE49-F238E27FC236}">
                <a16:creationId xmlns:a16="http://schemas.microsoft.com/office/drawing/2014/main" id="{6600B65D-7C3F-4294-848E-69AD12DCC70E}"/>
              </a:ext>
            </a:extLst>
          </p:cNvPr>
          <p:cNvPicPr>
            <a:picLocks noChangeAspect="1" noChangeArrowheads="1"/>
          </p:cNvPicPr>
          <p:nvPr/>
        </p:nvPicPr>
        <p:blipFill>
          <a:blip r:embed="rId2"/>
          <a:srcRect/>
          <a:stretch>
            <a:fillRect/>
          </a:stretch>
        </p:blipFill>
        <p:spPr bwMode="auto">
          <a:xfrm>
            <a:off x="0" y="3200400"/>
            <a:ext cx="5181600" cy="3657601"/>
          </a:xfrm>
          <a:prstGeom prst="rect">
            <a:avLst/>
          </a:prstGeom>
          <a:noFill/>
        </p:spPr>
      </p:pic>
      <p:pic>
        <p:nvPicPr>
          <p:cNvPr id="7" name="Picture 2" descr="C:\Users\admin\Desktop\images.jpg">
            <a:extLst>
              <a:ext uri="{FF2B5EF4-FFF2-40B4-BE49-F238E27FC236}">
                <a16:creationId xmlns:a16="http://schemas.microsoft.com/office/drawing/2014/main" id="{D5F5AE47-6753-46DF-B9F2-31CE786EB64F}"/>
              </a:ext>
            </a:extLst>
          </p:cNvPr>
          <p:cNvPicPr>
            <a:picLocks noChangeAspect="1" noChangeArrowheads="1"/>
          </p:cNvPicPr>
          <p:nvPr/>
        </p:nvPicPr>
        <p:blipFill>
          <a:blip r:embed="rId3"/>
          <a:srcRect/>
          <a:stretch>
            <a:fillRect/>
          </a:stretch>
        </p:blipFill>
        <p:spPr bwMode="auto">
          <a:xfrm>
            <a:off x="7584371" y="3200400"/>
            <a:ext cx="4572000" cy="3733801"/>
          </a:xfrm>
          <a:prstGeom prst="rect">
            <a:avLst/>
          </a:prstGeom>
          <a:noFill/>
        </p:spPr>
      </p:pic>
    </p:spTree>
    <p:extLst>
      <p:ext uri="{BB962C8B-B14F-4D97-AF65-F5344CB8AC3E}">
        <p14:creationId xmlns:p14="http://schemas.microsoft.com/office/powerpoint/2010/main" val="40956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D1BE6-2DFB-4618-8EE5-2548E5C7CF63}"/>
              </a:ext>
            </a:extLst>
          </p:cNvPr>
          <p:cNvSpPr>
            <a:spLocks noGrp="1"/>
          </p:cNvSpPr>
          <p:nvPr>
            <p:ph type="title"/>
          </p:nvPr>
        </p:nvSpPr>
        <p:spPr>
          <a:xfrm>
            <a:off x="2231136" y="227845"/>
            <a:ext cx="7729728" cy="1188720"/>
          </a:xfrm>
        </p:spPr>
        <p:txBody>
          <a:bodyPr/>
          <a:lstStyle/>
          <a:p>
            <a:r>
              <a:rPr lang="en-US" b="1" dirty="0">
                <a:solidFill>
                  <a:schemeClr val="accent2"/>
                </a:solidFill>
              </a:rPr>
              <a:t>RDBMS</a:t>
            </a:r>
            <a:endParaRPr lang="fr-TN" dirty="0"/>
          </a:p>
        </p:txBody>
      </p:sp>
      <p:sp>
        <p:nvSpPr>
          <p:cNvPr id="3" name="Espace réservé du contenu 2">
            <a:extLst>
              <a:ext uri="{FF2B5EF4-FFF2-40B4-BE49-F238E27FC236}">
                <a16:creationId xmlns:a16="http://schemas.microsoft.com/office/drawing/2014/main" id="{68EE8A30-92B7-424A-BEB7-7FF1411E77AD}"/>
              </a:ext>
            </a:extLst>
          </p:cNvPr>
          <p:cNvSpPr>
            <a:spLocks noGrp="1"/>
          </p:cNvSpPr>
          <p:nvPr>
            <p:ph idx="1"/>
          </p:nvPr>
        </p:nvSpPr>
        <p:spPr>
          <a:xfrm>
            <a:off x="2191186" y="1550992"/>
            <a:ext cx="7729728" cy="3101983"/>
          </a:xfrm>
        </p:spPr>
        <p:txBody>
          <a:bodyPr/>
          <a:lstStyle/>
          <a:p>
            <a:r>
              <a:rPr lang="fr-FR" sz="1800" dirty="0">
                <a:latin typeface="Arial" pitchFamily="34" charset="0"/>
                <a:cs typeface="Arial" pitchFamily="34" charset="0"/>
              </a:rPr>
              <a:t>Le </a:t>
            </a:r>
            <a:r>
              <a:rPr lang="fr-FR" sz="1800" b="1" dirty="0">
                <a:latin typeface="Arial" pitchFamily="34" charset="0"/>
                <a:cs typeface="Arial" pitchFamily="34" charset="0"/>
              </a:rPr>
              <a:t>SGBD relationnel </a:t>
            </a:r>
            <a:r>
              <a:rPr lang="fr-FR" sz="1800" dirty="0">
                <a:latin typeface="Arial" pitchFamily="34" charset="0"/>
                <a:cs typeface="Arial" pitchFamily="34" charset="0"/>
              </a:rPr>
              <a:t>repose sur la théorie mathématique des ensembles. Ce système fiable et robuste est dominé depuis trente ans par de grands acteurs, comme Oracle, Microsoft et IBM. Il garantit de bonnes performances en ce qui concerne le stockage, les accès et la sécurité des données, mais avec l'avènement du Big Data, il s'avère rigide et limité, ce qui remet en cause sa prédominance. </a:t>
            </a:r>
            <a:endParaRPr lang="en-US" sz="1800" dirty="0">
              <a:latin typeface="Arial" pitchFamily="34" charset="0"/>
              <a:cs typeface="Arial" pitchFamily="34" charset="0"/>
            </a:endParaRPr>
          </a:p>
          <a:p>
            <a:endParaRPr lang="fr-TN" dirty="0"/>
          </a:p>
        </p:txBody>
      </p:sp>
      <p:pic>
        <p:nvPicPr>
          <p:cNvPr id="5" name="Picture 2" descr="C:\Users\admin\Desktop\440px-Table_relationnel.png">
            <a:extLst>
              <a:ext uri="{FF2B5EF4-FFF2-40B4-BE49-F238E27FC236}">
                <a16:creationId xmlns:a16="http://schemas.microsoft.com/office/drawing/2014/main" id="{49910447-5B69-437D-BD2F-C97E92628C6D}"/>
              </a:ext>
            </a:extLst>
          </p:cNvPr>
          <p:cNvPicPr>
            <a:picLocks noChangeAspect="1" noChangeArrowheads="1"/>
          </p:cNvPicPr>
          <p:nvPr/>
        </p:nvPicPr>
        <p:blipFill>
          <a:blip r:embed="rId2"/>
          <a:srcRect/>
          <a:stretch>
            <a:fillRect/>
          </a:stretch>
        </p:blipFill>
        <p:spPr bwMode="auto">
          <a:xfrm>
            <a:off x="-79899" y="3756016"/>
            <a:ext cx="12271899" cy="3101983"/>
          </a:xfrm>
          <a:prstGeom prst="rect">
            <a:avLst/>
          </a:prstGeom>
          <a:noFill/>
        </p:spPr>
      </p:pic>
    </p:spTree>
    <p:extLst>
      <p:ext uri="{BB962C8B-B14F-4D97-AF65-F5344CB8AC3E}">
        <p14:creationId xmlns:p14="http://schemas.microsoft.com/office/powerpoint/2010/main" val="423661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DD50634-DD9E-4A98-B69E-A5C0C7493DF5}"/>
              </a:ext>
            </a:extLst>
          </p:cNvPr>
          <p:cNvSpPr>
            <a:spLocks noGrp="1"/>
          </p:cNvSpPr>
          <p:nvPr>
            <p:ph type="body" idx="1"/>
          </p:nvPr>
        </p:nvSpPr>
        <p:spPr>
          <a:xfrm>
            <a:off x="1583436" y="1469367"/>
            <a:ext cx="4270248" cy="704087"/>
          </a:xfrm>
        </p:spPr>
        <p:txBody>
          <a:bodyPr/>
          <a:lstStyle/>
          <a:p>
            <a:r>
              <a:rPr lang="fr-FR" dirty="0"/>
              <a:t>Définition</a:t>
            </a:r>
            <a:endParaRPr lang="fr-TN" dirty="0"/>
          </a:p>
        </p:txBody>
      </p:sp>
      <p:sp>
        <p:nvSpPr>
          <p:cNvPr id="3" name="Espace réservé du contenu 2">
            <a:extLst>
              <a:ext uri="{FF2B5EF4-FFF2-40B4-BE49-F238E27FC236}">
                <a16:creationId xmlns:a16="http://schemas.microsoft.com/office/drawing/2014/main" id="{4C46B0B9-B9F0-485D-BA9B-DE3BCB80968F}"/>
              </a:ext>
            </a:extLst>
          </p:cNvPr>
          <p:cNvSpPr>
            <a:spLocks noGrp="1"/>
          </p:cNvSpPr>
          <p:nvPr>
            <p:ph sz="half" idx="2"/>
          </p:nvPr>
        </p:nvSpPr>
        <p:spPr>
          <a:xfrm>
            <a:off x="1583436" y="2359976"/>
            <a:ext cx="4270248" cy="2596776"/>
          </a:xfrm>
        </p:spPr>
        <p:txBody>
          <a:bodyPr>
            <a:normAutofit fontScale="85000" lnSpcReduction="10000"/>
          </a:bodyPr>
          <a:lstStyle/>
          <a:p>
            <a:pPr algn="just"/>
            <a:r>
              <a:rPr lang="fr-FR" sz="1800" dirty="0">
                <a:latin typeface="Arial" pitchFamily="34" charset="0"/>
                <a:cs typeface="Arial" pitchFamily="34" charset="0"/>
              </a:rPr>
              <a:t>MySQL est un serveur de bases de données relationnelles Open Source.</a:t>
            </a:r>
            <a:br>
              <a:rPr lang="fr-FR" sz="1800" dirty="0">
                <a:latin typeface="Arial" pitchFamily="34" charset="0"/>
                <a:cs typeface="Arial" pitchFamily="34" charset="0"/>
              </a:rPr>
            </a:br>
            <a:endParaRPr lang="fr-FR" sz="1800" dirty="0">
              <a:latin typeface="Arial" pitchFamily="34" charset="0"/>
              <a:cs typeface="Arial" pitchFamily="34" charset="0"/>
            </a:endParaRPr>
          </a:p>
          <a:p>
            <a:pPr algn="just"/>
            <a:r>
              <a:rPr lang="fr-FR" sz="1800" dirty="0">
                <a:latin typeface="Arial" pitchFamily="34" charset="0"/>
                <a:cs typeface="Arial" pitchFamily="34" charset="0"/>
              </a:rPr>
              <a:t>Un serveur de bases de données stocke les données dans des tables séparées plutôt que de tout rassembler dans une seule table. Cela améliore la rapidité et la souplesse de l'ensemble. Les tables sont reliées par des relations définies, qui rendent possible la combinaison de données entre plusieurs tables durant une requête. </a:t>
            </a:r>
          </a:p>
          <a:p>
            <a:pPr algn="just"/>
            <a:endParaRPr lang="en-US" sz="1800" dirty="0">
              <a:latin typeface="Arial" pitchFamily="34" charset="0"/>
              <a:cs typeface="Arial" pitchFamily="34" charset="0"/>
            </a:endParaRPr>
          </a:p>
          <a:p>
            <a:endParaRPr lang="fr-TN" dirty="0"/>
          </a:p>
        </p:txBody>
      </p:sp>
      <p:sp>
        <p:nvSpPr>
          <p:cNvPr id="4" name="Espace réservé du contenu 3">
            <a:extLst>
              <a:ext uri="{FF2B5EF4-FFF2-40B4-BE49-F238E27FC236}">
                <a16:creationId xmlns:a16="http://schemas.microsoft.com/office/drawing/2014/main" id="{997978DC-5822-47DD-9F58-5CE0E0A33AF2}"/>
              </a:ext>
            </a:extLst>
          </p:cNvPr>
          <p:cNvSpPr>
            <a:spLocks noGrp="1"/>
          </p:cNvSpPr>
          <p:nvPr>
            <p:ph sz="quarter" idx="4"/>
          </p:nvPr>
        </p:nvSpPr>
        <p:spPr>
          <a:xfrm>
            <a:off x="6222906" y="2173453"/>
            <a:ext cx="4253484" cy="2596776"/>
          </a:xfrm>
        </p:spPr>
        <p:txBody>
          <a:bodyPr>
            <a:normAutofit fontScale="85000" lnSpcReduction="10000"/>
          </a:bodyPr>
          <a:lstStyle/>
          <a:p>
            <a:pPr algn="just"/>
            <a:r>
              <a:rPr lang="fr-FR" sz="1800" dirty="0">
                <a:latin typeface="Arial" pitchFamily="34" charset="0"/>
                <a:cs typeface="Arial" pitchFamily="34" charset="0"/>
              </a:rPr>
              <a:t>Deux moteurs principaux sont présents dans MySQL, </a:t>
            </a:r>
            <a:r>
              <a:rPr lang="fr-FR" sz="1800" dirty="0" err="1">
                <a:latin typeface="Arial" pitchFamily="34" charset="0"/>
                <a:cs typeface="Arial" pitchFamily="34" charset="0"/>
              </a:rPr>
              <a:t>MyISAM</a:t>
            </a:r>
            <a:r>
              <a:rPr lang="fr-FR" sz="1800" dirty="0">
                <a:latin typeface="Arial" pitchFamily="34" charset="0"/>
                <a:cs typeface="Arial" pitchFamily="34" charset="0"/>
              </a:rPr>
              <a:t> et </a:t>
            </a:r>
            <a:r>
              <a:rPr lang="fr-FR" sz="1800" dirty="0" err="1">
                <a:latin typeface="Arial" pitchFamily="34" charset="0"/>
                <a:cs typeface="Arial" pitchFamily="34" charset="0"/>
              </a:rPr>
              <a:t>InnoDB</a:t>
            </a:r>
            <a:r>
              <a:rPr lang="fr-FR" sz="1800" dirty="0">
                <a:latin typeface="Arial" pitchFamily="34" charset="0"/>
                <a:cs typeface="Arial" pitchFamily="34" charset="0"/>
              </a:rPr>
              <a:t>. </a:t>
            </a:r>
            <a:r>
              <a:rPr lang="fr-FR" sz="1800" dirty="0" err="1">
                <a:latin typeface="Arial" pitchFamily="34" charset="0"/>
                <a:cs typeface="Arial" pitchFamily="34" charset="0"/>
              </a:rPr>
              <a:t>MyISAM</a:t>
            </a:r>
            <a:r>
              <a:rPr lang="fr-FR" sz="1800" dirty="0">
                <a:latin typeface="Arial" pitchFamily="34" charset="0"/>
                <a:cs typeface="Arial" pitchFamily="34" charset="0"/>
              </a:rPr>
              <a:t>, contrairement à </a:t>
            </a:r>
            <a:r>
              <a:rPr lang="fr-FR" sz="1800" dirty="0" err="1">
                <a:latin typeface="Arial" pitchFamily="34" charset="0"/>
                <a:cs typeface="Arial" pitchFamily="34" charset="0"/>
              </a:rPr>
              <a:t>InnoDB</a:t>
            </a:r>
            <a:r>
              <a:rPr lang="fr-FR" sz="1800" dirty="0">
                <a:latin typeface="Arial" pitchFamily="34" charset="0"/>
                <a:cs typeface="Arial" pitchFamily="34" charset="0"/>
              </a:rPr>
              <a:t>, ne supporte ni transactions ni intégrité automatique des tables, il n'est pas destiné aux applications dont la cohérence des données est critique ; cependant, ses performances le font adopter pour des applications ayant besoin d'une base de données simple et peu onéreuse à mettre en œuvre. </a:t>
            </a:r>
            <a:endParaRPr lang="en-US" sz="1800" dirty="0">
              <a:latin typeface="Arial" pitchFamily="34" charset="0"/>
              <a:cs typeface="Arial" pitchFamily="34" charset="0"/>
            </a:endParaRPr>
          </a:p>
          <a:p>
            <a:endParaRPr lang="fr-TN" dirty="0"/>
          </a:p>
        </p:txBody>
      </p:sp>
      <p:sp>
        <p:nvSpPr>
          <p:cNvPr id="5" name="Espace réservé du texte 4">
            <a:extLst>
              <a:ext uri="{FF2B5EF4-FFF2-40B4-BE49-F238E27FC236}">
                <a16:creationId xmlns:a16="http://schemas.microsoft.com/office/drawing/2014/main" id="{C5801D8B-8D13-465E-89EC-A3F9320DCFFF}"/>
              </a:ext>
            </a:extLst>
          </p:cNvPr>
          <p:cNvSpPr>
            <a:spLocks noGrp="1"/>
          </p:cNvSpPr>
          <p:nvPr>
            <p:ph type="body" sz="quarter" idx="13"/>
          </p:nvPr>
        </p:nvSpPr>
        <p:spPr>
          <a:xfrm>
            <a:off x="6096000" y="1469366"/>
            <a:ext cx="4270248" cy="704087"/>
          </a:xfrm>
        </p:spPr>
        <p:txBody>
          <a:bodyPr/>
          <a:lstStyle/>
          <a:p>
            <a:r>
              <a:rPr lang="fr-FR" b="1" dirty="0">
                <a:solidFill>
                  <a:srgbClr val="7030A0"/>
                </a:solidFill>
                <a:latin typeface="Arial" pitchFamily="34" charset="0"/>
                <a:cs typeface="Arial" pitchFamily="34" charset="0"/>
              </a:rPr>
              <a:t>Fonctionnalités :</a:t>
            </a:r>
          </a:p>
          <a:p>
            <a:endParaRPr lang="fr-TN" dirty="0"/>
          </a:p>
        </p:txBody>
      </p:sp>
      <p:sp>
        <p:nvSpPr>
          <p:cNvPr id="6" name="Titre 5">
            <a:extLst>
              <a:ext uri="{FF2B5EF4-FFF2-40B4-BE49-F238E27FC236}">
                <a16:creationId xmlns:a16="http://schemas.microsoft.com/office/drawing/2014/main" id="{A3A43B04-22BC-4E94-8AD4-136AB4D6AC69}"/>
              </a:ext>
            </a:extLst>
          </p:cNvPr>
          <p:cNvSpPr>
            <a:spLocks noGrp="1"/>
          </p:cNvSpPr>
          <p:nvPr>
            <p:ph type="title"/>
          </p:nvPr>
        </p:nvSpPr>
        <p:spPr>
          <a:xfrm>
            <a:off x="2231136" y="76925"/>
            <a:ext cx="7729728" cy="1188720"/>
          </a:xfrm>
        </p:spPr>
        <p:txBody>
          <a:bodyPr/>
          <a:lstStyle/>
          <a:p>
            <a:r>
              <a:rPr lang="en-US" b="1" dirty="0">
                <a:solidFill>
                  <a:schemeClr val="accent2"/>
                </a:solidFill>
              </a:rPr>
              <a:t>MySQL</a:t>
            </a:r>
            <a:br>
              <a:rPr lang="fr-TN" dirty="0"/>
            </a:br>
            <a:endParaRPr lang="fr-TN" dirty="0"/>
          </a:p>
        </p:txBody>
      </p:sp>
      <p:pic>
        <p:nvPicPr>
          <p:cNvPr id="8" name="Picture 2" descr="C:\Users\admin\Desktop\mysql-logo.jpg">
            <a:extLst>
              <a:ext uri="{FF2B5EF4-FFF2-40B4-BE49-F238E27FC236}">
                <a16:creationId xmlns:a16="http://schemas.microsoft.com/office/drawing/2014/main" id="{95A6EA8E-597A-4612-8B93-BE9DF4A13928}"/>
              </a:ext>
            </a:extLst>
          </p:cNvPr>
          <p:cNvPicPr>
            <a:picLocks noChangeAspect="1" noChangeArrowheads="1"/>
          </p:cNvPicPr>
          <p:nvPr/>
        </p:nvPicPr>
        <p:blipFill>
          <a:blip r:embed="rId2"/>
          <a:srcRect/>
          <a:stretch>
            <a:fillRect/>
          </a:stretch>
        </p:blipFill>
        <p:spPr bwMode="auto">
          <a:xfrm>
            <a:off x="1837678" y="4855112"/>
            <a:ext cx="7696200" cy="1905001"/>
          </a:xfrm>
          <a:prstGeom prst="rect">
            <a:avLst/>
          </a:prstGeom>
          <a:noFill/>
        </p:spPr>
      </p:pic>
    </p:spTree>
    <p:extLst>
      <p:ext uri="{BB962C8B-B14F-4D97-AF65-F5344CB8AC3E}">
        <p14:creationId xmlns:p14="http://schemas.microsoft.com/office/powerpoint/2010/main" val="265980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F439D2-95BB-4DDC-AEEE-73463E4DCE64}"/>
              </a:ext>
            </a:extLst>
          </p:cNvPr>
          <p:cNvSpPr>
            <a:spLocks noGrp="1"/>
          </p:cNvSpPr>
          <p:nvPr>
            <p:ph sz="half" idx="2"/>
          </p:nvPr>
        </p:nvSpPr>
        <p:spPr>
          <a:xfrm>
            <a:off x="1701464" y="1719132"/>
            <a:ext cx="4270248" cy="2596776"/>
          </a:xfrm>
        </p:spPr>
        <p:txBody>
          <a:bodyPr>
            <a:normAutofit fontScale="77500" lnSpcReduction="20000"/>
          </a:bodyPr>
          <a:lstStyle/>
          <a:p>
            <a:r>
              <a:rPr lang="fr-FR" sz="1800" dirty="0">
                <a:latin typeface="Arial" pitchFamily="34" charset="0"/>
                <a:cs typeface="Arial" pitchFamily="34" charset="0"/>
              </a:rPr>
              <a:t>PostgreSQL est un système de gestion de bases de données relationnelles objet (ORDBMS) fondé sur POSTGRES . Ce dernier a été développé à l'université de Californie au département des sciences informatiques de Berkeley.</a:t>
            </a:r>
          </a:p>
          <a:p>
            <a:endParaRPr lang="fr-TN" dirty="0"/>
          </a:p>
        </p:txBody>
      </p:sp>
      <p:sp>
        <p:nvSpPr>
          <p:cNvPr id="4" name="Espace réservé du contenu 3">
            <a:extLst>
              <a:ext uri="{FF2B5EF4-FFF2-40B4-BE49-F238E27FC236}">
                <a16:creationId xmlns:a16="http://schemas.microsoft.com/office/drawing/2014/main" id="{370E36D7-064F-4863-83BD-E63CFB5968D1}"/>
              </a:ext>
            </a:extLst>
          </p:cNvPr>
          <p:cNvSpPr>
            <a:spLocks noGrp="1"/>
          </p:cNvSpPr>
          <p:nvPr>
            <p:ph sz="quarter" idx="4"/>
          </p:nvPr>
        </p:nvSpPr>
        <p:spPr>
          <a:xfrm>
            <a:off x="6338316" y="2125203"/>
            <a:ext cx="4253484" cy="2294047"/>
          </a:xfrm>
        </p:spPr>
        <p:txBody>
          <a:bodyPr>
            <a:normAutofit fontScale="77500" lnSpcReduction="20000"/>
          </a:bodyPr>
          <a:lstStyle/>
          <a:p>
            <a:pPr marL="0" indent="0" algn="just">
              <a:buNone/>
            </a:pPr>
            <a:endParaRPr lang="fr-FR" b="1" dirty="0">
              <a:solidFill>
                <a:srgbClr val="7030A0"/>
              </a:solidFill>
              <a:latin typeface="Arial" pitchFamily="34" charset="0"/>
              <a:cs typeface="Arial" pitchFamily="34" charset="0"/>
            </a:endParaRPr>
          </a:p>
          <a:p>
            <a:pPr algn="just"/>
            <a:r>
              <a:rPr lang="fr-FR" sz="1800" dirty="0">
                <a:latin typeface="Arial" pitchFamily="34" charset="0"/>
                <a:cs typeface="Arial" pitchFamily="34" charset="0"/>
              </a:rPr>
              <a:t>requêtes complexes  </a:t>
            </a:r>
          </a:p>
          <a:p>
            <a:pPr algn="just"/>
            <a:r>
              <a:rPr lang="fr-FR" sz="1800" dirty="0">
                <a:latin typeface="Arial" pitchFamily="34" charset="0"/>
                <a:cs typeface="Arial" pitchFamily="34" charset="0"/>
              </a:rPr>
              <a:t>clés étrangères  </a:t>
            </a:r>
          </a:p>
          <a:p>
            <a:pPr algn="just"/>
            <a:r>
              <a:rPr lang="fr-FR" sz="1800" dirty="0">
                <a:latin typeface="Arial" pitchFamily="34" charset="0"/>
                <a:cs typeface="Arial" pitchFamily="34" charset="0"/>
              </a:rPr>
              <a:t>déclencheurs (triggers)  </a:t>
            </a:r>
          </a:p>
          <a:p>
            <a:pPr algn="just"/>
            <a:r>
              <a:rPr lang="fr-FR" sz="1800" dirty="0">
                <a:latin typeface="Arial" pitchFamily="34" charset="0"/>
                <a:cs typeface="Arial" pitchFamily="34" charset="0"/>
              </a:rPr>
              <a:t>vues  </a:t>
            </a:r>
          </a:p>
          <a:p>
            <a:pPr algn="just"/>
            <a:r>
              <a:rPr lang="fr-FR" sz="1800" dirty="0">
                <a:latin typeface="Arial" pitchFamily="34" charset="0"/>
                <a:cs typeface="Arial" pitchFamily="34" charset="0"/>
              </a:rPr>
              <a:t>intégrité des transactions  </a:t>
            </a:r>
          </a:p>
          <a:p>
            <a:pPr algn="just"/>
            <a:r>
              <a:rPr lang="fr-FR" sz="1800" dirty="0">
                <a:latin typeface="Arial" pitchFamily="34" charset="0"/>
                <a:cs typeface="Arial" pitchFamily="34" charset="0"/>
              </a:rPr>
              <a:t>contrôle des accès concurrents (MVCC ou multiversion </a:t>
            </a:r>
            <a:r>
              <a:rPr lang="fr-FR" sz="1800" dirty="0" err="1">
                <a:latin typeface="Arial" pitchFamily="34" charset="0"/>
                <a:cs typeface="Arial" pitchFamily="34" charset="0"/>
              </a:rPr>
              <a:t>concurrency</a:t>
            </a:r>
            <a:r>
              <a:rPr lang="fr-FR" sz="1800" dirty="0">
                <a:latin typeface="Arial" pitchFamily="34" charset="0"/>
                <a:cs typeface="Arial" pitchFamily="34" charset="0"/>
              </a:rPr>
              <a:t> control). </a:t>
            </a:r>
          </a:p>
          <a:p>
            <a:endParaRPr lang="en-US" dirty="0"/>
          </a:p>
          <a:p>
            <a:endParaRPr lang="fr-TN" dirty="0"/>
          </a:p>
        </p:txBody>
      </p:sp>
      <p:sp>
        <p:nvSpPr>
          <p:cNvPr id="5" name="Espace réservé du texte 4">
            <a:extLst>
              <a:ext uri="{FF2B5EF4-FFF2-40B4-BE49-F238E27FC236}">
                <a16:creationId xmlns:a16="http://schemas.microsoft.com/office/drawing/2014/main" id="{4AB7460C-7ECB-480F-BD55-016C8F07D825}"/>
              </a:ext>
            </a:extLst>
          </p:cNvPr>
          <p:cNvSpPr>
            <a:spLocks noGrp="1"/>
          </p:cNvSpPr>
          <p:nvPr>
            <p:ph type="body" sz="quarter" idx="13"/>
          </p:nvPr>
        </p:nvSpPr>
        <p:spPr>
          <a:xfrm>
            <a:off x="6220288" y="1421116"/>
            <a:ext cx="4270248" cy="704087"/>
          </a:xfrm>
        </p:spPr>
        <p:txBody>
          <a:bodyPr/>
          <a:lstStyle/>
          <a:p>
            <a:r>
              <a:rPr lang="fr-FR" b="1" dirty="0">
                <a:solidFill>
                  <a:srgbClr val="7030A0"/>
                </a:solidFill>
                <a:latin typeface="Arial" pitchFamily="34" charset="0"/>
                <a:cs typeface="Arial" pitchFamily="34" charset="0"/>
              </a:rPr>
              <a:t>Fonctionnalités</a:t>
            </a:r>
            <a:endParaRPr lang="fr-TN" dirty="0"/>
          </a:p>
        </p:txBody>
      </p:sp>
      <p:sp>
        <p:nvSpPr>
          <p:cNvPr id="6" name="Titre 5">
            <a:extLst>
              <a:ext uri="{FF2B5EF4-FFF2-40B4-BE49-F238E27FC236}">
                <a16:creationId xmlns:a16="http://schemas.microsoft.com/office/drawing/2014/main" id="{26593319-C3E4-4F9A-B6B6-03EB9409FC4E}"/>
              </a:ext>
            </a:extLst>
          </p:cNvPr>
          <p:cNvSpPr>
            <a:spLocks noGrp="1"/>
          </p:cNvSpPr>
          <p:nvPr>
            <p:ph type="title"/>
          </p:nvPr>
        </p:nvSpPr>
        <p:spPr>
          <a:xfrm>
            <a:off x="2106848" y="68048"/>
            <a:ext cx="7729728" cy="1188720"/>
          </a:xfrm>
        </p:spPr>
        <p:txBody>
          <a:bodyPr/>
          <a:lstStyle/>
          <a:p>
            <a:r>
              <a:rPr lang="en-US" sz="2800" b="1" dirty="0">
                <a:solidFill>
                  <a:schemeClr val="accent2"/>
                </a:solidFill>
              </a:rPr>
              <a:t>PostgreSQL</a:t>
            </a:r>
            <a:endParaRPr lang="fr-TN" dirty="0"/>
          </a:p>
        </p:txBody>
      </p:sp>
      <p:pic>
        <p:nvPicPr>
          <p:cNvPr id="8" name="Picture 2" descr="C:\Users\admin\Desktop\xpostgresql.jpg.pagespeed.ic.82ZZ05AnGg.jpg">
            <a:extLst>
              <a:ext uri="{FF2B5EF4-FFF2-40B4-BE49-F238E27FC236}">
                <a16:creationId xmlns:a16="http://schemas.microsoft.com/office/drawing/2014/main" id="{3EAB66E0-C26B-4E55-85C4-350763F8958B}"/>
              </a:ext>
            </a:extLst>
          </p:cNvPr>
          <p:cNvPicPr>
            <a:picLocks noChangeAspect="1" noChangeArrowheads="1"/>
          </p:cNvPicPr>
          <p:nvPr/>
        </p:nvPicPr>
        <p:blipFill>
          <a:blip r:embed="rId2"/>
          <a:srcRect/>
          <a:stretch>
            <a:fillRect/>
          </a:stretch>
        </p:blipFill>
        <p:spPr bwMode="auto">
          <a:xfrm>
            <a:off x="6900169" y="4811928"/>
            <a:ext cx="3352800" cy="1978024"/>
          </a:xfrm>
          <a:prstGeom prst="rect">
            <a:avLst/>
          </a:prstGeom>
          <a:noFill/>
        </p:spPr>
      </p:pic>
      <p:pic>
        <p:nvPicPr>
          <p:cNvPr id="10" name="Picture 3" descr="C:\Users\admin\Desktop\postgresql-icon-3.png">
            <a:extLst>
              <a:ext uri="{FF2B5EF4-FFF2-40B4-BE49-F238E27FC236}">
                <a16:creationId xmlns:a16="http://schemas.microsoft.com/office/drawing/2014/main" id="{AB510105-2508-4D6F-B66E-7BE08D45508A}"/>
              </a:ext>
            </a:extLst>
          </p:cNvPr>
          <p:cNvPicPr>
            <a:picLocks noChangeAspect="1" noChangeArrowheads="1"/>
          </p:cNvPicPr>
          <p:nvPr/>
        </p:nvPicPr>
        <p:blipFill>
          <a:blip r:embed="rId3"/>
          <a:srcRect/>
          <a:stretch>
            <a:fillRect/>
          </a:stretch>
        </p:blipFill>
        <p:spPr bwMode="auto">
          <a:xfrm>
            <a:off x="1786632" y="3287928"/>
            <a:ext cx="3505200" cy="3048000"/>
          </a:xfrm>
          <a:prstGeom prst="rect">
            <a:avLst/>
          </a:prstGeom>
          <a:noFill/>
        </p:spPr>
      </p:pic>
    </p:spTree>
    <p:extLst>
      <p:ext uri="{BB962C8B-B14F-4D97-AF65-F5344CB8AC3E}">
        <p14:creationId xmlns:p14="http://schemas.microsoft.com/office/powerpoint/2010/main" val="381802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B7C9F-EAF2-4D8E-8779-CD73F24628C8}"/>
              </a:ext>
            </a:extLst>
          </p:cNvPr>
          <p:cNvSpPr>
            <a:spLocks noGrp="1"/>
          </p:cNvSpPr>
          <p:nvPr>
            <p:ph type="title"/>
          </p:nvPr>
        </p:nvSpPr>
        <p:spPr>
          <a:xfrm>
            <a:off x="1982562" y="0"/>
            <a:ext cx="7729728" cy="1188720"/>
          </a:xfrm>
        </p:spPr>
        <p:txBody>
          <a:bodyPr/>
          <a:lstStyle/>
          <a:p>
            <a:r>
              <a:rPr lang="en-US" sz="2800" b="1" dirty="0">
                <a:solidFill>
                  <a:schemeClr val="accent2"/>
                </a:solidFill>
              </a:rPr>
              <a:t>MySQL</a:t>
            </a:r>
            <a:endParaRPr lang="fr-TN" dirty="0"/>
          </a:p>
        </p:txBody>
      </p:sp>
      <p:sp>
        <p:nvSpPr>
          <p:cNvPr id="3" name="Espace réservé du contenu 2">
            <a:extLst>
              <a:ext uri="{FF2B5EF4-FFF2-40B4-BE49-F238E27FC236}">
                <a16:creationId xmlns:a16="http://schemas.microsoft.com/office/drawing/2014/main" id="{8A107D26-E7F1-4565-915D-619EA27C296C}"/>
              </a:ext>
            </a:extLst>
          </p:cNvPr>
          <p:cNvSpPr>
            <a:spLocks noGrp="1"/>
          </p:cNvSpPr>
          <p:nvPr>
            <p:ph idx="1"/>
          </p:nvPr>
        </p:nvSpPr>
        <p:spPr>
          <a:xfrm>
            <a:off x="2124604" y="1475069"/>
            <a:ext cx="7729728" cy="3101983"/>
          </a:xfrm>
        </p:spPr>
        <p:txBody>
          <a:bodyPr/>
          <a:lstStyle/>
          <a:p>
            <a:r>
              <a:rPr lang="fr-FR" sz="1800" dirty="0">
                <a:latin typeface="Arial" pitchFamily="34" charset="0"/>
                <a:cs typeface="Arial" pitchFamily="34" charset="0"/>
              </a:rPr>
              <a:t>un </a:t>
            </a:r>
            <a:r>
              <a:rPr lang="fr-FR" sz="1800" b="1" dirty="0">
                <a:latin typeface="Arial" pitchFamily="34" charset="0"/>
                <a:cs typeface="Arial" pitchFamily="34" charset="0"/>
              </a:rPr>
              <a:t>SQL server</a:t>
            </a:r>
            <a:r>
              <a:rPr lang="fr-FR" sz="1800" dirty="0">
                <a:latin typeface="Arial" pitchFamily="34" charset="0"/>
                <a:cs typeface="Arial" pitchFamily="34" charset="0"/>
              </a:rPr>
              <a:t> est un outil qui possède toutes les caractéristiques pour pouvoir accompagner l'utilisateur dans la manipulation, le contrôle, le tri, la mise à jour, et bien d'autres actions encore, de bases de données grâce au langage SQL.</a:t>
            </a:r>
            <a:endParaRPr lang="en-US" sz="1800" dirty="0">
              <a:latin typeface="Arial" pitchFamily="34" charset="0"/>
              <a:cs typeface="Arial" pitchFamily="34" charset="0"/>
            </a:endParaRPr>
          </a:p>
          <a:p>
            <a:endParaRPr lang="fr-TN" dirty="0"/>
          </a:p>
        </p:txBody>
      </p:sp>
      <p:sp>
        <p:nvSpPr>
          <p:cNvPr id="4" name="Titre 1">
            <a:extLst>
              <a:ext uri="{FF2B5EF4-FFF2-40B4-BE49-F238E27FC236}">
                <a16:creationId xmlns:a16="http://schemas.microsoft.com/office/drawing/2014/main" id="{792E0E40-F212-4F21-99F2-30A581E0CB25}"/>
              </a:ext>
            </a:extLst>
          </p:cNvPr>
          <p:cNvSpPr txBox="1">
            <a:spLocks/>
          </p:cNvSpPr>
          <p:nvPr/>
        </p:nvSpPr>
        <p:spPr bwMode="black">
          <a:xfrm>
            <a:off x="1982562" y="-26633"/>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fr-TN" dirty="0"/>
          </a:p>
        </p:txBody>
      </p:sp>
      <p:sp>
        <p:nvSpPr>
          <p:cNvPr id="5" name="Titre 1">
            <a:extLst>
              <a:ext uri="{FF2B5EF4-FFF2-40B4-BE49-F238E27FC236}">
                <a16:creationId xmlns:a16="http://schemas.microsoft.com/office/drawing/2014/main" id="{BAA09995-5567-4A5E-AF4F-233963017A4B}"/>
              </a:ext>
            </a:extLst>
          </p:cNvPr>
          <p:cNvSpPr txBox="1">
            <a:spLocks/>
          </p:cNvSpPr>
          <p:nvPr/>
        </p:nvSpPr>
        <p:spPr bwMode="black">
          <a:xfrm>
            <a:off x="1982562" y="-44389"/>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800" b="1" dirty="0">
                <a:solidFill>
                  <a:schemeClr val="accent2"/>
                </a:solidFill>
              </a:rPr>
              <a:t>SQL server</a:t>
            </a:r>
            <a:endParaRPr lang="fr-TN" dirty="0"/>
          </a:p>
        </p:txBody>
      </p:sp>
      <p:pic>
        <p:nvPicPr>
          <p:cNvPr id="7" name="Picture 2" descr="C:\Users\admin\Desktop\microsoft-sql-server-logo.png">
            <a:extLst>
              <a:ext uri="{FF2B5EF4-FFF2-40B4-BE49-F238E27FC236}">
                <a16:creationId xmlns:a16="http://schemas.microsoft.com/office/drawing/2014/main" id="{62CA131C-5E41-40C5-9D5E-B6FA2DDD2190}"/>
              </a:ext>
            </a:extLst>
          </p:cNvPr>
          <p:cNvPicPr>
            <a:picLocks noChangeAspect="1" noChangeArrowheads="1"/>
          </p:cNvPicPr>
          <p:nvPr/>
        </p:nvPicPr>
        <p:blipFill>
          <a:blip r:embed="rId2"/>
          <a:srcRect/>
          <a:stretch>
            <a:fillRect/>
          </a:stretch>
        </p:blipFill>
        <p:spPr bwMode="auto">
          <a:xfrm>
            <a:off x="1677879" y="2920301"/>
            <a:ext cx="9143999" cy="3886200"/>
          </a:xfrm>
          <a:prstGeom prst="rect">
            <a:avLst/>
          </a:prstGeom>
          <a:noFill/>
        </p:spPr>
      </p:pic>
    </p:spTree>
    <p:extLst>
      <p:ext uri="{BB962C8B-B14F-4D97-AF65-F5344CB8AC3E}">
        <p14:creationId xmlns:p14="http://schemas.microsoft.com/office/powerpoint/2010/main" val="3073001468"/>
      </p:ext>
    </p:extLst>
  </p:cSld>
  <p:clrMapOvr>
    <a:masterClrMapping/>
  </p:clrMapOvr>
</p:sld>
</file>

<file path=ppt/theme/theme1.xml><?xml version="1.0" encoding="utf-8"?>
<a:theme xmlns:a="http://schemas.openxmlformats.org/drawingml/2006/main" name="Colis">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TM10001115[[fn=Colis]]</Template>
  <TotalTime>7</TotalTime>
  <Words>388</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Gill Sans MT</vt:lpstr>
      <vt:lpstr>Colis</vt:lpstr>
      <vt:lpstr>Introduction to Databases Checkpoint </vt:lpstr>
      <vt:lpstr>DBMS</vt:lpstr>
      <vt:lpstr>RDBMS</vt:lpstr>
      <vt:lpstr>MySQL </vt:lpstr>
      <vt:lpstr>PostgreSQL</vt:lpstr>
      <vt:lpstr>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 </dc:title>
  <dc:creator>amine amine</dc:creator>
  <cp:lastModifiedBy>amine amine</cp:lastModifiedBy>
  <cp:revision>1</cp:revision>
  <dcterms:created xsi:type="dcterms:W3CDTF">2020-10-06T10:46:29Z</dcterms:created>
  <dcterms:modified xsi:type="dcterms:W3CDTF">2020-10-06T10:53:31Z</dcterms:modified>
</cp:coreProperties>
</file>