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10/12/2020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C418B-4805-4580-8187-1522D1CCA1C1}"/>
              </a:ext>
            </a:extLst>
          </p:cNvPr>
          <p:cNvSpPr>
            <a:spLocks noGrp="1"/>
          </p:cNvSpPr>
          <p:nvPr>
            <p:ph type="ctrTitle"/>
          </p:nvPr>
        </p:nvSpPr>
        <p:spPr/>
        <p:txBody>
          <a:bodyPr/>
          <a:lstStyle/>
          <a:p>
            <a:pPr algn="ctr"/>
            <a:r>
              <a:rPr lang="en-US" dirty="0"/>
              <a:t>NoSQL checkpoint</a:t>
            </a:r>
            <a:endParaRPr lang="fr-TN" dirty="0"/>
          </a:p>
        </p:txBody>
      </p:sp>
      <p:sp>
        <p:nvSpPr>
          <p:cNvPr id="3" name="Sous-titre 2">
            <a:extLst>
              <a:ext uri="{FF2B5EF4-FFF2-40B4-BE49-F238E27FC236}">
                <a16:creationId xmlns:a16="http://schemas.microsoft.com/office/drawing/2014/main" id="{DE671542-6BCE-4AE0-A699-E6DFF2F169B3}"/>
              </a:ext>
            </a:extLst>
          </p:cNvPr>
          <p:cNvSpPr>
            <a:spLocks noGrp="1"/>
          </p:cNvSpPr>
          <p:nvPr>
            <p:ph type="subTitle" idx="1"/>
          </p:nvPr>
        </p:nvSpPr>
        <p:spPr/>
        <p:txBody>
          <a:bodyPr>
            <a:normAutofit/>
          </a:bodyPr>
          <a:lstStyle/>
          <a:p>
            <a:pPr algn="ctr"/>
            <a:r>
              <a:rPr lang="fr-FR" sz="3200" dirty="0"/>
              <a:t>KACEM AMINE</a:t>
            </a:r>
            <a:endParaRPr lang="fr-TN" sz="3200" dirty="0"/>
          </a:p>
        </p:txBody>
      </p:sp>
    </p:spTree>
    <p:extLst>
      <p:ext uri="{BB962C8B-B14F-4D97-AF65-F5344CB8AC3E}">
        <p14:creationId xmlns:p14="http://schemas.microsoft.com/office/powerpoint/2010/main" val="237847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47F27B-A6B9-4522-86C2-DDF541693E73}"/>
              </a:ext>
            </a:extLst>
          </p:cNvPr>
          <p:cNvSpPr>
            <a:spLocks noGrp="1"/>
          </p:cNvSpPr>
          <p:nvPr>
            <p:ph type="title"/>
          </p:nvPr>
        </p:nvSpPr>
        <p:spPr>
          <a:xfrm>
            <a:off x="1229637" y="727969"/>
            <a:ext cx="9603275" cy="1049235"/>
          </a:xfrm>
        </p:spPr>
        <p:txBody>
          <a:bodyPr/>
          <a:lstStyle/>
          <a:p>
            <a:pPr algn="ctr"/>
            <a:r>
              <a:rPr lang="en-US" dirty="0"/>
              <a:t>CAP</a:t>
            </a:r>
            <a:r>
              <a:rPr lang="en-US" b="1" dirty="0"/>
              <a:t> </a:t>
            </a:r>
            <a:r>
              <a:rPr lang="en-US" dirty="0"/>
              <a:t>theorem</a:t>
            </a:r>
            <a:endParaRPr lang="fr-TN" dirty="0"/>
          </a:p>
        </p:txBody>
      </p:sp>
      <p:sp>
        <p:nvSpPr>
          <p:cNvPr id="3" name="Espace réservé du contenu 2">
            <a:extLst>
              <a:ext uri="{FF2B5EF4-FFF2-40B4-BE49-F238E27FC236}">
                <a16:creationId xmlns:a16="http://schemas.microsoft.com/office/drawing/2014/main" id="{13CB74BC-A352-4C1D-990C-D2203D907907}"/>
              </a:ext>
            </a:extLst>
          </p:cNvPr>
          <p:cNvSpPr>
            <a:spLocks noGrp="1"/>
          </p:cNvSpPr>
          <p:nvPr>
            <p:ph idx="1"/>
          </p:nvPr>
        </p:nvSpPr>
        <p:spPr/>
        <p:txBody>
          <a:bodyPr>
            <a:normAutofit fontScale="92500" lnSpcReduction="10000"/>
          </a:bodyPr>
          <a:lstStyle/>
          <a:p>
            <a:r>
              <a:rPr lang="fr-FR" sz="2000" dirty="0"/>
              <a:t>Le théorème CAP applique un type de logique similaire aux systèmes distribués, à savoir qu'un système distribué ne peut fournir que deux des trois caractéristiques souhaitées: la cohérence, la disponibilité et la tolérance de partition (le 'C', 'A' et 'P' dans CAP ).</a:t>
            </a:r>
          </a:p>
          <a:p>
            <a:endParaRPr lang="fr-FR" sz="2000" dirty="0"/>
          </a:p>
          <a:p>
            <a:r>
              <a:rPr lang="fr-FR" sz="2000" dirty="0"/>
              <a:t> Un système distribué est un réseau qui stocke des données sur plus d'un nœud (machines physiques ou virtuelles) en même temps. Étant donné que toutes les applications cloud sont des systèmes distribués, il est essentiel de comprendre le théorème CAP lors de la conception d'une application cloud afin de pouvoir choisir un système de gestion de données qui offre les caractéristiques dont votre application a le plus besoin.</a:t>
            </a:r>
            <a:endParaRPr lang="en-US" sz="2000" dirty="0"/>
          </a:p>
          <a:p>
            <a:endParaRPr lang="fr-TN" dirty="0"/>
          </a:p>
        </p:txBody>
      </p:sp>
    </p:spTree>
    <p:extLst>
      <p:ext uri="{BB962C8B-B14F-4D97-AF65-F5344CB8AC3E}">
        <p14:creationId xmlns:p14="http://schemas.microsoft.com/office/powerpoint/2010/main" val="30153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564694-DE90-4A01-8DC6-1D65A3409DD1}"/>
              </a:ext>
            </a:extLst>
          </p:cNvPr>
          <p:cNvSpPr>
            <a:spLocks noGrp="1"/>
          </p:cNvSpPr>
          <p:nvPr>
            <p:ph type="title"/>
          </p:nvPr>
        </p:nvSpPr>
        <p:spPr>
          <a:xfrm>
            <a:off x="1294361" y="0"/>
            <a:ext cx="9603275" cy="1049235"/>
          </a:xfrm>
        </p:spPr>
        <p:txBody>
          <a:bodyPr/>
          <a:lstStyle/>
          <a:p>
            <a:pPr algn="ctr"/>
            <a:r>
              <a:rPr lang="en-US" dirty="0"/>
              <a:t>CAP theorem</a:t>
            </a:r>
            <a:endParaRPr lang="fr-TN" dirty="0"/>
          </a:p>
        </p:txBody>
      </p:sp>
      <p:sp>
        <p:nvSpPr>
          <p:cNvPr id="3" name="Espace réservé du contenu 2">
            <a:extLst>
              <a:ext uri="{FF2B5EF4-FFF2-40B4-BE49-F238E27FC236}">
                <a16:creationId xmlns:a16="http://schemas.microsoft.com/office/drawing/2014/main" id="{329195BD-78E7-49CE-95C3-82C84B7DA095}"/>
              </a:ext>
            </a:extLst>
          </p:cNvPr>
          <p:cNvSpPr>
            <a:spLocks noGrp="1"/>
          </p:cNvSpPr>
          <p:nvPr>
            <p:ph idx="1"/>
          </p:nvPr>
        </p:nvSpPr>
        <p:spPr>
          <a:xfrm>
            <a:off x="-2" y="1838179"/>
            <a:ext cx="12191999" cy="2742699"/>
          </a:xfrm>
        </p:spPr>
        <p:txBody>
          <a:bodyPr>
            <a:normAutofit fontScale="77500" lnSpcReduction="20000"/>
          </a:bodyPr>
          <a:lstStyle/>
          <a:p>
            <a:r>
              <a:rPr lang="fr-FR" sz="2000" b="1" u="sng" dirty="0" err="1">
                <a:solidFill>
                  <a:schemeClr val="accent1">
                    <a:lumMod val="50000"/>
                  </a:schemeClr>
                </a:solidFill>
                <a:latin typeface="Arial" pitchFamily="34" charset="0"/>
                <a:cs typeface="Arial" pitchFamily="34" charset="0"/>
              </a:rPr>
              <a:t>C</a:t>
            </a:r>
            <a:r>
              <a:rPr lang="fr-FR" sz="2000" b="1" i="1" u="sng" dirty="0" err="1">
                <a:solidFill>
                  <a:schemeClr val="accent1">
                    <a:lumMod val="50000"/>
                  </a:schemeClr>
                </a:solidFill>
                <a:latin typeface="Arial" pitchFamily="34" charset="0"/>
                <a:cs typeface="Arial" pitchFamily="34" charset="0"/>
              </a:rPr>
              <a:t>onsistency</a:t>
            </a:r>
            <a:r>
              <a:rPr lang="fr-FR" sz="2000" b="1" u="sng" dirty="0">
                <a:solidFill>
                  <a:schemeClr val="accent1">
                    <a:lumMod val="50000"/>
                  </a:schemeClr>
                </a:solidFill>
                <a:latin typeface="Arial" pitchFamily="34" charset="0"/>
                <a:cs typeface="Arial" pitchFamily="34" charset="0"/>
              </a:rPr>
              <a:t> (Cohérence) : </a:t>
            </a:r>
            <a:r>
              <a:rPr lang="fr-FR" sz="2000" dirty="0">
                <a:latin typeface="Arial" pitchFamily="34" charset="0"/>
                <a:cs typeface="Arial" pitchFamily="34" charset="0"/>
              </a:rPr>
              <a:t>Une donnée n'a qu'un seul état visible quel que soit le nombre de réplicas</a:t>
            </a:r>
          </a:p>
          <a:p>
            <a:r>
              <a:rPr lang="fr-FR" sz="2000" b="1" u="sng" dirty="0" err="1">
                <a:solidFill>
                  <a:schemeClr val="accent1">
                    <a:lumMod val="50000"/>
                  </a:schemeClr>
                </a:solidFill>
                <a:latin typeface="Arial" pitchFamily="34" charset="0"/>
                <a:cs typeface="Arial" pitchFamily="34" charset="0"/>
              </a:rPr>
              <a:t>A</a:t>
            </a:r>
            <a:r>
              <a:rPr lang="fr-FR" sz="2000" b="1" i="1" u="sng" dirty="0" err="1">
                <a:solidFill>
                  <a:schemeClr val="accent1">
                    <a:lumMod val="50000"/>
                  </a:schemeClr>
                </a:solidFill>
                <a:latin typeface="Arial" pitchFamily="34" charset="0"/>
                <a:cs typeface="Arial" pitchFamily="34" charset="0"/>
              </a:rPr>
              <a:t>vailability</a:t>
            </a:r>
            <a:r>
              <a:rPr lang="fr-FR" sz="2000" b="1" u="sng" dirty="0">
                <a:solidFill>
                  <a:schemeClr val="accent1">
                    <a:lumMod val="50000"/>
                  </a:schemeClr>
                </a:solidFill>
                <a:latin typeface="Arial" pitchFamily="34" charset="0"/>
                <a:cs typeface="Arial" pitchFamily="34" charset="0"/>
              </a:rPr>
              <a:t> (Disponibilité) : </a:t>
            </a:r>
            <a:r>
              <a:rPr lang="fr-FR" sz="2000" dirty="0">
                <a:latin typeface="Arial" pitchFamily="34" charset="0"/>
                <a:cs typeface="Arial" pitchFamily="34" charset="0"/>
              </a:rPr>
              <a:t>Tant que le système tourne (distribué ou non), la donnée doit être disponible</a:t>
            </a:r>
          </a:p>
          <a:p>
            <a:r>
              <a:rPr lang="fr-FR" sz="2000" b="1" u="sng" dirty="0">
                <a:solidFill>
                  <a:schemeClr val="accent1">
                    <a:lumMod val="50000"/>
                  </a:schemeClr>
                </a:solidFill>
                <a:latin typeface="Arial" pitchFamily="34" charset="0"/>
                <a:cs typeface="Arial" pitchFamily="34" charset="0"/>
              </a:rPr>
              <a:t>P</a:t>
            </a:r>
            <a:r>
              <a:rPr lang="fr-FR" sz="2000" b="1" i="1" u="sng" dirty="0">
                <a:solidFill>
                  <a:schemeClr val="accent1">
                    <a:lumMod val="50000"/>
                  </a:schemeClr>
                </a:solidFill>
                <a:latin typeface="Arial" pitchFamily="34" charset="0"/>
                <a:cs typeface="Arial" pitchFamily="34" charset="0"/>
              </a:rPr>
              <a:t>artition </a:t>
            </a:r>
            <a:r>
              <a:rPr lang="fr-FR" sz="2000" b="1" i="1" u="sng" dirty="0" err="1">
                <a:solidFill>
                  <a:schemeClr val="accent1">
                    <a:lumMod val="50000"/>
                  </a:schemeClr>
                </a:solidFill>
                <a:latin typeface="Arial" pitchFamily="34" charset="0"/>
                <a:cs typeface="Arial" pitchFamily="34" charset="0"/>
              </a:rPr>
              <a:t>Tolerance</a:t>
            </a:r>
            <a:r>
              <a:rPr lang="fr-FR" sz="2000" b="1" u="sng" dirty="0">
                <a:solidFill>
                  <a:schemeClr val="accent1">
                    <a:lumMod val="50000"/>
                  </a:schemeClr>
                </a:solidFill>
                <a:latin typeface="Arial" pitchFamily="34" charset="0"/>
                <a:cs typeface="Arial" pitchFamily="34" charset="0"/>
              </a:rPr>
              <a:t> (Distribution) : </a:t>
            </a:r>
            <a:r>
              <a:rPr lang="fr-FR" sz="2000" dirty="0">
                <a:latin typeface="Arial" pitchFamily="34" charset="0"/>
                <a:cs typeface="Arial" pitchFamily="34" charset="0"/>
              </a:rPr>
              <a:t>Quel que soit le nombre de serveurs, toute requête doit fournir un résultat correct</a:t>
            </a:r>
          </a:p>
          <a:p>
            <a:pPr>
              <a:buNone/>
            </a:pPr>
            <a:r>
              <a:rPr lang="fr-FR" sz="2000" b="1" u="sng" dirty="0">
                <a:solidFill>
                  <a:schemeClr val="accent5">
                    <a:lumMod val="75000"/>
                  </a:schemeClr>
                </a:solidFill>
                <a:latin typeface="Arial" pitchFamily="34" charset="0"/>
                <a:cs typeface="Arial" pitchFamily="34" charset="0"/>
              </a:rPr>
              <a:t> Le théorème de CAP dit :</a:t>
            </a:r>
          </a:p>
          <a:p>
            <a:r>
              <a:rPr lang="fr-FR" sz="2000" dirty="0">
                <a:latin typeface="Arial" pitchFamily="34" charset="0"/>
                <a:cs typeface="Arial" pitchFamily="34" charset="0"/>
              </a:rPr>
              <a:t>Dans toute base de données, vous ne pouvez respecter au plus que 2 propriétés parmi la </a:t>
            </a:r>
            <a:r>
              <a:rPr lang="fr-FR" sz="2000" i="1" dirty="0">
                <a:latin typeface="Arial" pitchFamily="34" charset="0"/>
                <a:cs typeface="Arial" pitchFamily="34" charset="0"/>
              </a:rPr>
              <a:t>cohérence</a:t>
            </a:r>
            <a:r>
              <a:rPr lang="fr-FR" sz="2000" dirty="0">
                <a:latin typeface="Arial" pitchFamily="34" charset="0"/>
                <a:cs typeface="Arial" pitchFamily="34" charset="0"/>
              </a:rPr>
              <a:t>, la </a:t>
            </a:r>
            <a:r>
              <a:rPr lang="fr-FR" sz="2000" i="1" dirty="0">
                <a:latin typeface="Arial" pitchFamily="34" charset="0"/>
                <a:cs typeface="Arial" pitchFamily="34" charset="0"/>
              </a:rPr>
              <a:t>disponibilité</a:t>
            </a:r>
            <a:r>
              <a:rPr lang="fr-FR" sz="2000" dirty="0">
                <a:latin typeface="Arial" pitchFamily="34" charset="0"/>
                <a:cs typeface="Arial" pitchFamily="34" charset="0"/>
              </a:rPr>
              <a:t> et la </a:t>
            </a:r>
            <a:r>
              <a:rPr lang="fr-FR" sz="2000" i="1" dirty="0">
                <a:latin typeface="Arial" pitchFamily="34" charset="0"/>
                <a:cs typeface="Arial" pitchFamily="34" charset="0"/>
              </a:rPr>
              <a:t>distribution</a:t>
            </a:r>
            <a:r>
              <a:rPr lang="fr-FR" sz="2000" dirty="0">
                <a:latin typeface="Arial" pitchFamily="34" charset="0"/>
                <a:cs typeface="Arial" pitchFamily="34" charset="0"/>
              </a:rPr>
              <a:t>.</a:t>
            </a:r>
          </a:p>
          <a:p>
            <a:r>
              <a:rPr lang="fr-FR" sz="2000" dirty="0">
                <a:latin typeface="Arial" pitchFamily="34" charset="0"/>
                <a:cs typeface="Arial" pitchFamily="34" charset="0"/>
              </a:rPr>
              <a:t>Cela s'illustre assez facilement avec les bases de données relationnelles, elles gèrent la cohérence et la disponibilité, mais pas la distribution.</a:t>
            </a:r>
          </a:p>
          <a:p>
            <a:endParaRPr lang="fr-TN" dirty="0"/>
          </a:p>
        </p:txBody>
      </p:sp>
      <p:pic>
        <p:nvPicPr>
          <p:cNvPr id="5" name="Picture 2" descr="C:\Users\admin\Desktop\14974533972322_CA_AP_CP.png">
            <a:extLst>
              <a:ext uri="{FF2B5EF4-FFF2-40B4-BE49-F238E27FC236}">
                <a16:creationId xmlns:a16="http://schemas.microsoft.com/office/drawing/2014/main" id="{92C0770B-D733-4AD0-854E-462585E66737}"/>
              </a:ext>
            </a:extLst>
          </p:cNvPr>
          <p:cNvPicPr>
            <a:picLocks noChangeAspect="1" noChangeArrowheads="1"/>
          </p:cNvPicPr>
          <p:nvPr/>
        </p:nvPicPr>
        <p:blipFill>
          <a:blip r:embed="rId2"/>
          <a:srcRect/>
          <a:stretch>
            <a:fillRect/>
          </a:stretch>
        </p:blipFill>
        <p:spPr bwMode="auto">
          <a:xfrm>
            <a:off x="1553593" y="4296792"/>
            <a:ext cx="9623394" cy="1984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2144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14E224-8BF5-4C34-A47A-2375F99E8D53}"/>
              </a:ext>
            </a:extLst>
          </p:cNvPr>
          <p:cNvSpPr>
            <a:spLocks noGrp="1"/>
          </p:cNvSpPr>
          <p:nvPr>
            <p:ph type="title"/>
          </p:nvPr>
        </p:nvSpPr>
        <p:spPr>
          <a:xfrm>
            <a:off x="1176372" y="0"/>
            <a:ext cx="9603275" cy="1049235"/>
          </a:xfrm>
        </p:spPr>
        <p:txBody>
          <a:bodyPr/>
          <a:lstStyle/>
          <a:p>
            <a:pPr algn="ctr"/>
            <a:r>
              <a:rPr lang="en-US" dirty="0"/>
              <a:t>Advantages OF NoSQL</a:t>
            </a:r>
            <a:endParaRPr lang="fr-TN" dirty="0"/>
          </a:p>
        </p:txBody>
      </p:sp>
      <p:sp>
        <p:nvSpPr>
          <p:cNvPr id="3" name="Espace réservé du contenu 2">
            <a:extLst>
              <a:ext uri="{FF2B5EF4-FFF2-40B4-BE49-F238E27FC236}">
                <a16:creationId xmlns:a16="http://schemas.microsoft.com/office/drawing/2014/main" id="{8325171F-0F4F-4C95-92E4-5A8B16A9D544}"/>
              </a:ext>
            </a:extLst>
          </p:cNvPr>
          <p:cNvSpPr>
            <a:spLocks noGrp="1"/>
          </p:cNvSpPr>
          <p:nvPr>
            <p:ph idx="1"/>
          </p:nvPr>
        </p:nvSpPr>
        <p:spPr>
          <a:xfrm>
            <a:off x="97654" y="1873188"/>
            <a:ext cx="12094345" cy="4261282"/>
          </a:xfrm>
        </p:spPr>
        <p:txBody>
          <a:bodyPr>
            <a:normAutofit/>
          </a:bodyPr>
          <a:lstStyle/>
          <a:p>
            <a:pPr algn="just"/>
            <a:r>
              <a:rPr lang="fr-FR" dirty="0">
                <a:latin typeface="Arial" pitchFamily="34" charset="0"/>
                <a:cs typeface="Arial" pitchFamily="34" charset="0"/>
              </a:rPr>
              <a:t>Capable de gérer un volume important de données structurées, semi-structurées et non structurées</a:t>
            </a:r>
          </a:p>
          <a:p>
            <a:pPr algn="just"/>
            <a:r>
              <a:rPr lang="fr-FR" dirty="0">
                <a:latin typeface="Arial" pitchFamily="34" charset="0"/>
                <a:cs typeface="Arial" pitchFamily="34" charset="0"/>
              </a:rPr>
              <a:t>Sprints agiles, itérations rapides et des mise à jour fréquentes du code</a:t>
            </a:r>
          </a:p>
          <a:p>
            <a:pPr algn="just"/>
            <a:r>
              <a:rPr lang="fr-FR" dirty="0">
                <a:latin typeface="Arial" pitchFamily="34" charset="0"/>
                <a:cs typeface="Arial" pitchFamily="34" charset="0"/>
              </a:rPr>
              <a:t>Programmation orientée objet facile à utiliser et flexible</a:t>
            </a:r>
          </a:p>
          <a:p>
            <a:pPr algn="just"/>
            <a:r>
              <a:rPr lang="fr-FR" dirty="0">
                <a:latin typeface="Arial" pitchFamily="34" charset="0"/>
                <a:cs typeface="Arial" pitchFamily="34" charset="0"/>
              </a:rPr>
              <a:t>Architecture efficace et évolutive au lieu d’une architecture monolithique coûteuse.</a:t>
            </a:r>
            <a:endParaRPr lang="en-US" dirty="0">
              <a:latin typeface="Arial" pitchFamily="34" charset="0"/>
              <a:cs typeface="Arial" pitchFamily="34" charset="0"/>
            </a:endParaRPr>
          </a:p>
          <a:p>
            <a:pPr algn="just"/>
            <a:r>
              <a:rPr lang="fr-FR" dirty="0">
                <a:latin typeface="Arial" pitchFamily="34" charset="0"/>
                <a:cs typeface="Arial" pitchFamily="34" charset="0"/>
              </a:rPr>
              <a:t>Peut être utilisé comme source de données principale ou analytique</a:t>
            </a:r>
          </a:p>
          <a:p>
            <a:pPr algn="just"/>
            <a:r>
              <a:rPr lang="fr-FR" dirty="0">
                <a:latin typeface="Arial" pitchFamily="34" charset="0"/>
                <a:cs typeface="Arial" pitchFamily="34" charset="0"/>
              </a:rPr>
              <a:t>Capacité de données volumineuses</a:t>
            </a:r>
          </a:p>
          <a:p>
            <a:pPr algn="just"/>
            <a:r>
              <a:rPr lang="fr-FR" dirty="0">
                <a:latin typeface="Arial" pitchFamily="34" charset="0"/>
                <a:cs typeface="Arial" pitchFamily="34" charset="0"/>
              </a:rPr>
              <a:t>Pas de point de défaillance unique</a:t>
            </a:r>
          </a:p>
          <a:p>
            <a:pPr algn="just"/>
            <a:r>
              <a:rPr lang="fr-FR" dirty="0">
                <a:latin typeface="Arial" pitchFamily="34" charset="0"/>
                <a:cs typeface="Arial" pitchFamily="34" charset="0"/>
              </a:rPr>
              <a:t>Réplication facile</a:t>
            </a:r>
            <a:endParaRPr lang="en-US" b="1" dirty="0">
              <a:latin typeface="Arial" pitchFamily="34" charset="0"/>
              <a:cs typeface="Arial" pitchFamily="34" charset="0"/>
            </a:endParaRPr>
          </a:p>
        </p:txBody>
      </p:sp>
    </p:spTree>
    <p:extLst>
      <p:ext uri="{BB962C8B-B14F-4D97-AF65-F5344CB8AC3E}">
        <p14:creationId xmlns:p14="http://schemas.microsoft.com/office/powerpoint/2010/main" val="2683629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B9B2C8-AF92-4E76-9857-EDB8A3FAB157}"/>
              </a:ext>
            </a:extLst>
          </p:cNvPr>
          <p:cNvSpPr>
            <a:spLocks noGrp="1"/>
          </p:cNvSpPr>
          <p:nvPr>
            <p:ph type="title"/>
          </p:nvPr>
        </p:nvSpPr>
        <p:spPr/>
        <p:txBody>
          <a:bodyPr/>
          <a:lstStyle/>
          <a:p>
            <a:pPr algn="ctr"/>
            <a:r>
              <a:rPr lang="en-US" dirty="0"/>
              <a:t>No SQL</a:t>
            </a:r>
            <a:endParaRPr lang="fr-TN" dirty="0"/>
          </a:p>
        </p:txBody>
      </p:sp>
      <p:sp>
        <p:nvSpPr>
          <p:cNvPr id="3" name="Espace réservé du contenu 2">
            <a:extLst>
              <a:ext uri="{FF2B5EF4-FFF2-40B4-BE49-F238E27FC236}">
                <a16:creationId xmlns:a16="http://schemas.microsoft.com/office/drawing/2014/main" id="{D760CB34-AEC4-4BE9-8710-641BD7B6F248}"/>
              </a:ext>
            </a:extLst>
          </p:cNvPr>
          <p:cNvSpPr>
            <a:spLocks noGrp="1"/>
          </p:cNvSpPr>
          <p:nvPr>
            <p:ph idx="1"/>
          </p:nvPr>
        </p:nvSpPr>
        <p:spPr/>
        <p:txBody>
          <a:bodyPr>
            <a:normAutofit fontScale="77500" lnSpcReduction="20000"/>
          </a:bodyPr>
          <a:lstStyle/>
          <a:p>
            <a:pPr algn="just"/>
            <a:r>
              <a:rPr lang="fr-FR" sz="2000" dirty="0">
                <a:latin typeface="Arial" pitchFamily="34" charset="0"/>
                <a:cs typeface="Arial" pitchFamily="34" charset="0"/>
              </a:rPr>
              <a:t>Le NoSQL (Not </a:t>
            </a:r>
            <a:r>
              <a:rPr lang="fr-FR" sz="2000" dirty="0" err="1">
                <a:latin typeface="Arial" pitchFamily="34" charset="0"/>
                <a:cs typeface="Arial" pitchFamily="34" charset="0"/>
              </a:rPr>
              <a:t>only</a:t>
            </a:r>
            <a:r>
              <a:rPr lang="fr-FR" sz="2000" dirty="0">
                <a:latin typeface="Arial" pitchFamily="34" charset="0"/>
                <a:cs typeface="Arial" pitchFamily="34" charset="0"/>
              </a:rPr>
              <a:t> SQL) désigne une catégorie de base de données apparue en 2009 qui se différencie du modèle relationnel que l'on trouve dans des bases de données connues comme MySQL ou PostgreSQL. Ceci permet d'offrir une alternative au langage SQL. </a:t>
            </a:r>
          </a:p>
          <a:p>
            <a:pPr algn="just"/>
            <a:endParaRPr lang="fr-FR" sz="2000" u="sng" dirty="0">
              <a:solidFill>
                <a:schemeClr val="accent4">
                  <a:lumMod val="50000"/>
                </a:schemeClr>
              </a:solidFill>
              <a:latin typeface="Arial" pitchFamily="34" charset="0"/>
              <a:cs typeface="Arial" pitchFamily="34" charset="0"/>
            </a:endParaRPr>
          </a:p>
          <a:p>
            <a:pPr algn="just">
              <a:buNone/>
            </a:pPr>
            <a:r>
              <a:rPr lang="fr-FR" sz="2800" b="1" i="1" dirty="0">
                <a:solidFill>
                  <a:schemeClr val="accent4">
                    <a:lumMod val="50000"/>
                  </a:schemeClr>
                </a:solidFill>
                <a:latin typeface="Arial" pitchFamily="34" charset="0"/>
                <a:cs typeface="Arial" pitchFamily="34" charset="0"/>
              </a:rPr>
              <a:t>    </a:t>
            </a:r>
            <a:r>
              <a:rPr lang="fr-FR" sz="3200" i="1" dirty="0">
                <a:solidFill>
                  <a:schemeClr val="accent4">
                    <a:lumMod val="50000"/>
                  </a:schemeClr>
                </a:solidFill>
                <a:latin typeface="Arial" pitchFamily="34" charset="0"/>
                <a:cs typeface="Arial" pitchFamily="34" charset="0"/>
              </a:rPr>
              <a:t>Pourquoi NoSQL :</a:t>
            </a:r>
          </a:p>
          <a:p>
            <a:pPr algn="just"/>
            <a:r>
              <a:rPr lang="fr-FR" sz="2000" dirty="0">
                <a:latin typeface="Arial" pitchFamily="34" charset="0"/>
                <a:cs typeface="Arial" pitchFamily="34" charset="0"/>
              </a:rPr>
              <a:t>Le NoSQL est apparu afin de contrer la dominance des bases de données relationnelles dans le domaine de l'internet. En effet, un des problème récurrent des bases de données relationnelles est la perte de performance lorsque l'on doit traiter un très gros volume de données. De plus, la multiplication des architectures distribués a apporté le besoin de disposer de solution s'adaptant nativement aux mécanismes de réplication des données et de gestion de la charge. </a:t>
            </a:r>
            <a:endParaRPr lang="en-US" sz="2000" dirty="0">
              <a:latin typeface="Arial" pitchFamily="34" charset="0"/>
              <a:cs typeface="Arial" pitchFamily="34" charset="0"/>
            </a:endParaRPr>
          </a:p>
          <a:p>
            <a:pPr marL="0" indent="0">
              <a:buNone/>
            </a:pPr>
            <a:endParaRPr lang="fr-TN" dirty="0"/>
          </a:p>
        </p:txBody>
      </p:sp>
    </p:spTree>
    <p:extLst>
      <p:ext uri="{BB962C8B-B14F-4D97-AF65-F5344CB8AC3E}">
        <p14:creationId xmlns:p14="http://schemas.microsoft.com/office/powerpoint/2010/main" val="3567770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1724B8-E2E5-4482-86F9-ACE725B225B3}"/>
              </a:ext>
            </a:extLst>
          </p:cNvPr>
          <p:cNvSpPr>
            <a:spLocks noGrp="1"/>
          </p:cNvSpPr>
          <p:nvPr>
            <p:ph type="title"/>
          </p:nvPr>
        </p:nvSpPr>
        <p:spPr/>
        <p:txBody>
          <a:bodyPr/>
          <a:lstStyle/>
          <a:p>
            <a:pPr algn="ctr"/>
            <a:r>
              <a:rPr lang="fr-FR" sz="3200"/>
              <a:t>Caractéristiques</a:t>
            </a:r>
            <a:endParaRPr lang="fr-TN" dirty="0"/>
          </a:p>
        </p:txBody>
      </p:sp>
      <p:sp>
        <p:nvSpPr>
          <p:cNvPr id="3" name="Espace réservé du contenu 2">
            <a:extLst>
              <a:ext uri="{FF2B5EF4-FFF2-40B4-BE49-F238E27FC236}">
                <a16:creationId xmlns:a16="http://schemas.microsoft.com/office/drawing/2014/main" id="{BBBAE66B-1F7A-4FEF-8272-E3939E8BB614}"/>
              </a:ext>
            </a:extLst>
          </p:cNvPr>
          <p:cNvSpPr>
            <a:spLocks noGrp="1"/>
          </p:cNvSpPr>
          <p:nvPr>
            <p:ph idx="1"/>
          </p:nvPr>
        </p:nvSpPr>
        <p:spPr/>
        <p:txBody>
          <a:bodyPr>
            <a:normAutofit fontScale="92500" lnSpcReduction="10000"/>
          </a:bodyPr>
          <a:lstStyle/>
          <a:p>
            <a:pPr algn="just"/>
            <a:r>
              <a:rPr lang="fr-FR" sz="2000" dirty="0">
                <a:latin typeface="Arial" pitchFamily="34" charset="0"/>
                <a:cs typeface="Arial" pitchFamily="34" charset="0"/>
              </a:rPr>
              <a:t>Structure de données proches des utilisateurs, développeurs: sérialisation, tables de hachage, JSON</a:t>
            </a:r>
          </a:p>
          <a:p>
            <a:pPr algn="just"/>
            <a:endParaRPr lang="fr-FR" sz="2000" dirty="0">
              <a:latin typeface="Arial" pitchFamily="34" charset="0"/>
              <a:cs typeface="Arial" pitchFamily="34" charset="0"/>
            </a:endParaRPr>
          </a:p>
          <a:p>
            <a:pPr algn="just"/>
            <a:r>
              <a:rPr lang="fr-FR" sz="2000" dirty="0">
                <a:latin typeface="Arial" pitchFamily="34" charset="0"/>
                <a:cs typeface="Arial" pitchFamily="34" charset="0"/>
              </a:rPr>
              <a:t>Priorité au traitement du côté client</a:t>
            </a:r>
          </a:p>
          <a:p>
            <a:pPr algn="just"/>
            <a:endParaRPr lang="fr-FR" sz="2000" dirty="0">
              <a:latin typeface="Arial" pitchFamily="34" charset="0"/>
              <a:cs typeface="Arial" pitchFamily="34" charset="0"/>
            </a:endParaRPr>
          </a:p>
          <a:p>
            <a:pPr algn="just"/>
            <a:r>
              <a:rPr lang="fr-FR" sz="2000" dirty="0">
                <a:latin typeface="Arial" pitchFamily="34" charset="0"/>
                <a:cs typeface="Arial" pitchFamily="34" charset="0"/>
              </a:rPr>
              <a:t>Protocoles d’accès aux données, interfaces depuis les langages classiques</a:t>
            </a:r>
          </a:p>
          <a:p>
            <a:pPr algn="just"/>
            <a:endParaRPr lang="fr-FR" sz="2000" dirty="0">
              <a:latin typeface="Arial" pitchFamily="34" charset="0"/>
              <a:cs typeface="Arial" pitchFamily="34" charset="0"/>
            </a:endParaRPr>
          </a:p>
          <a:p>
            <a:pPr algn="just"/>
            <a:r>
              <a:rPr lang="fr-FR" sz="2000" dirty="0">
                <a:latin typeface="Arial" pitchFamily="34" charset="0"/>
                <a:cs typeface="Arial" pitchFamily="34" charset="0"/>
              </a:rPr>
              <a:t>Données structurées et non structurées, documents, images Stockage réparti </a:t>
            </a:r>
            <a:endParaRPr lang="en-US" sz="2000" dirty="0">
              <a:latin typeface="Arial" pitchFamily="34" charset="0"/>
              <a:cs typeface="Arial" pitchFamily="34" charset="0"/>
            </a:endParaRPr>
          </a:p>
          <a:p>
            <a:endParaRPr lang="fr-TN" dirty="0"/>
          </a:p>
        </p:txBody>
      </p:sp>
    </p:spTree>
    <p:extLst>
      <p:ext uri="{BB962C8B-B14F-4D97-AF65-F5344CB8AC3E}">
        <p14:creationId xmlns:p14="http://schemas.microsoft.com/office/powerpoint/2010/main" val="339129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5037D-9405-4EF7-934B-5A5B2181E6CC}"/>
              </a:ext>
            </a:extLst>
          </p:cNvPr>
          <p:cNvSpPr>
            <a:spLocks noGrp="1"/>
          </p:cNvSpPr>
          <p:nvPr>
            <p:ph type="title"/>
          </p:nvPr>
        </p:nvSpPr>
        <p:spPr/>
        <p:txBody>
          <a:bodyPr/>
          <a:lstStyle/>
          <a:p>
            <a:pPr algn="ctr"/>
            <a:r>
              <a:rPr lang="fr-FR" dirty="0"/>
              <a:t> Types de bases de données NoSQL </a:t>
            </a:r>
            <a:br>
              <a:rPr lang="fr-FR" b="1" dirty="0"/>
            </a:br>
            <a:endParaRPr lang="fr-TN" dirty="0"/>
          </a:p>
        </p:txBody>
      </p:sp>
      <p:sp>
        <p:nvSpPr>
          <p:cNvPr id="3" name="Espace réservé du contenu 2">
            <a:extLst>
              <a:ext uri="{FF2B5EF4-FFF2-40B4-BE49-F238E27FC236}">
                <a16:creationId xmlns:a16="http://schemas.microsoft.com/office/drawing/2014/main" id="{41A911C4-6441-40B6-81BF-A88D5CD175E5}"/>
              </a:ext>
            </a:extLst>
          </p:cNvPr>
          <p:cNvSpPr>
            <a:spLocks noGrp="1"/>
          </p:cNvSpPr>
          <p:nvPr>
            <p:ph idx="1"/>
          </p:nvPr>
        </p:nvSpPr>
        <p:spPr/>
        <p:txBody>
          <a:bodyPr/>
          <a:lstStyle/>
          <a:p>
            <a:r>
              <a:rPr lang="fr-FR" sz="2000" dirty="0">
                <a:latin typeface="Arial" pitchFamily="34" charset="0"/>
                <a:cs typeface="Arial" pitchFamily="34" charset="0"/>
              </a:rPr>
              <a:t>Clé- valeur, document, colonnes et graphes sont les 4 types de bases de données NoSQL. Etudions d’un peu plus près chacun de ces types.</a:t>
            </a:r>
            <a:endParaRPr lang="en-US" sz="2000" dirty="0">
              <a:latin typeface="Arial" pitchFamily="34" charset="0"/>
              <a:cs typeface="Arial" pitchFamily="34" charset="0"/>
            </a:endParaRPr>
          </a:p>
          <a:p>
            <a:endParaRPr lang="fr-TN" dirty="0"/>
          </a:p>
        </p:txBody>
      </p:sp>
      <p:pic>
        <p:nvPicPr>
          <p:cNvPr id="5" name="Picture 2" descr="C:\Users\admin\Desktop\base-de-donnees-nosql.png">
            <a:extLst>
              <a:ext uri="{FF2B5EF4-FFF2-40B4-BE49-F238E27FC236}">
                <a16:creationId xmlns:a16="http://schemas.microsoft.com/office/drawing/2014/main" id="{989F484A-1A96-4996-B1DB-87F77BA23AA9}"/>
              </a:ext>
            </a:extLst>
          </p:cNvPr>
          <p:cNvPicPr>
            <a:picLocks noChangeAspect="1" noChangeArrowheads="1"/>
          </p:cNvPicPr>
          <p:nvPr/>
        </p:nvPicPr>
        <p:blipFill>
          <a:blip r:embed="rId2"/>
          <a:srcRect/>
          <a:stretch>
            <a:fillRect/>
          </a:stretch>
        </p:blipFill>
        <p:spPr bwMode="auto">
          <a:xfrm>
            <a:off x="310718" y="2947386"/>
            <a:ext cx="11248007" cy="3106095"/>
          </a:xfrm>
          <a:prstGeom prst="rect">
            <a:avLst/>
          </a:prstGeom>
          <a:noFill/>
        </p:spPr>
      </p:pic>
    </p:spTree>
    <p:extLst>
      <p:ext uri="{BB962C8B-B14F-4D97-AF65-F5344CB8AC3E}">
        <p14:creationId xmlns:p14="http://schemas.microsoft.com/office/powerpoint/2010/main" val="1220368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147EB6-3C0B-4ADC-9246-E167BB02CE5C}"/>
              </a:ext>
            </a:extLst>
          </p:cNvPr>
          <p:cNvSpPr>
            <a:spLocks noGrp="1"/>
          </p:cNvSpPr>
          <p:nvPr>
            <p:ph type="title"/>
          </p:nvPr>
        </p:nvSpPr>
        <p:spPr/>
        <p:txBody>
          <a:bodyPr>
            <a:normAutofit/>
          </a:bodyPr>
          <a:lstStyle/>
          <a:p>
            <a:pPr algn="ctr"/>
            <a:r>
              <a:rPr lang="fr-FR" dirty="0"/>
              <a:t>KEY-Value </a:t>
            </a:r>
            <a:r>
              <a:rPr lang="fr-FR" dirty="0" err="1"/>
              <a:t>Databases</a:t>
            </a:r>
            <a:r>
              <a:rPr lang="fr-FR" dirty="0"/>
              <a:t> = Entrepôts clé-valeur</a:t>
            </a:r>
            <a:endParaRPr lang="fr-TN" dirty="0"/>
          </a:p>
        </p:txBody>
      </p:sp>
      <p:sp>
        <p:nvSpPr>
          <p:cNvPr id="3" name="Espace réservé du contenu 2">
            <a:extLst>
              <a:ext uri="{FF2B5EF4-FFF2-40B4-BE49-F238E27FC236}">
                <a16:creationId xmlns:a16="http://schemas.microsoft.com/office/drawing/2014/main" id="{70CFCFB6-5D0B-4DF1-B24E-6A5FE02295E0}"/>
              </a:ext>
            </a:extLst>
          </p:cNvPr>
          <p:cNvSpPr>
            <a:spLocks noGrp="1"/>
          </p:cNvSpPr>
          <p:nvPr>
            <p:ph idx="1"/>
          </p:nvPr>
        </p:nvSpPr>
        <p:spPr/>
        <p:txBody>
          <a:bodyPr/>
          <a:lstStyle/>
          <a:p>
            <a:r>
              <a:rPr lang="fr-FR" sz="2000" dirty="0">
                <a:latin typeface="Arial" pitchFamily="34" charset="0"/>
                <a:cs typeface="Arial" pitchFamily="34" charset="0"/>
              </a:rPr>
              <a:t>Les données sont stockées en clé-valeur : une clé plus un BLOB (dans lequel on peut mettre : nombre, date, texte, XML, photo, vidéo, structure objet).</a:t>
            </a:r>
            <a:endParaRPr lang="en-US" sz="2000" dirty="0">
              <a:latin typeface="Arial" pitchFamily="34" charset="0"/>
              <a:cs typeface="Arial" pitchFamily="34" charset="0"/>
            </a:endParaRPr>
          </a:p>
          <a:p>
            <a:endParaRPr lang="fr-TN" dirty="0"/>
          </a:p>
        </p:txBody>
      </p:sp>
    </p:spTree>
    <p:extLst>
      <p:ext uri="{BB962C8B-B14F-4D97-AF65-F5344CB8AC3E}">
        <p14:creationId xmlns:p14="http://schemas.microsoft.com/office/powerpoint/2010/main" val="181482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4AD04C-2F46-4626-A46E-7EC49CFF8597}"/>
              </a:ext>
            </a:extLst>
          </p:cNvPr>
          <p:cNvSpPr>
            <a:spLocks noGrp="1"/>
          </p:cNvSpPr>
          <p:nvPr>
            <p:ph type="title"/>
          </p:nvPr>
        </p:nvSpPr>
        <p:spPr/>
        <p:txBody>
          <a:bodyPr>
            <a:normAutofit fontScale="90000"/>
          </a:bodyPr>
          <a:lstStyle/>
          <a:p>
            <a:pPr algn="ctr"/>
            <a:r>
              <a:rPr lang="fr-FR" sz="3200">
                <a:cs typeface="Arial" pitchFamily="34" charset="0"/>
              </a:rPr>
              <a:t>Column based DB = Bases orientées documents</a:t>
            </a:r>
            <a:br>
              <a:rPr lang="fr-FR" b="1"/>
            </a:br>
            <a:endParaRPr lang="fr-TN" dirty="0"/>
          </a:p>
        </p:txBody>
      </p:sp>
      <p:sp>
        <p:nvSpPr>
          <p:cNvPr id="3" name="Espace réservé du contenu 2">
            <a:extLst>
              <a:ext uri="{FF2B5EF4-FFF2-40B4-BE49-F238E27FC236}">
                <a16:creationId xmlns:a16="http://schemas.microsoft.com/office/drawing/2014/main" id="{442BFD50-187F-41AB-BFFD-8A55572E9FCF}"/>
              </a:ext>
            </a:extLst>
          </p:cNvPr>
          <p:cNvSpPr>
            <a:spLocks noGrp="1"/>
          </p:cNvSpPr>
          <p:nvPr>
            <p:ph idx="1"/>
          </p:nvPr>
        </p:nvSpPr>
        <p:spPr/>
        <p:txBody>
          <a:bodyPr/>
          <a:lstStyle/>
          <a:p>
            <a:r>
              <a:rPr lang="fr-FR" sz="2000" dirty="0">
                <a:latin typeface="Arial" pitchFamily="34" charset="0"/>
                <a:cs typeface="Arial" pitchFamily="34" charset="0"/>
              </a:rPr>
              <a:t>Ces bases de données stockent des données semi-structurées : le contenu est formaté JSON ou XML, mais la structure n'est pas contrainte</a:t>
            </a:r>
            <a:r>
              <a:rPr lang="fr-FR" sz="2000" dirty="0"/>
              <a:t>.</a:t>
            </a:r>
          </a:p>
          <a:p>
            <a:endParaRPr lang="fr-FR" dirty="0"/>
          </a:p>
          <a:p>
            <a:pPr marL="0" indent="0">
              <a:buNone/>
            </a:pPr>
            <a:endParaRPr lang="en-US" sz="2000" dirty="0"/>
          </a:p>
          <a:p>
            <a:r>
              <a:rPr lang="fr-FR" dirty="0"/>
              <a:t>Elle permet d’éviter de consommer les espaces lorsque la valeur est nulle dans une colonne</a:t>
            </a:r>
          </a:p>
          <a:p>
            <a:endParaRPr lang="fr-TN" dirty="0"/>
          </a:p>
        </p:txBody>
      </p:sp>
    </p:spTree>
    <p:extLst>
      <p:ext uri="{BB962C8B-B14F-4D97-AF65-F5344CB8AC3E}">
        <p14:creationId xmlns:p14="http://schemas.microsoft.com/office/powerpoint/2010/main" val="401462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AD92F2-6E59-449B-9FBE-2BBF2BAEF056}"/>
              </a:ext>
            </a:extLst>
          </p:cNvPr>
          <p:cNvSpPr>
            <a:spLocks noGrp="1"/>
          </p:cNvSpPr>
          <p:nvPr>
            <p:ph type="title"/>
          </p:nvPr>
        </p:nvSpPr>
        <p:spPr>
          <a:xfrm>
            <a:off x="1451579" y="0"/>
            <a:ext cx="9603275" cy="1049235"/>
          </a:xfrm>
        </p:spPr>
        <p:txBody>
          <a:bodyPr>
            <a:normAutofit fontScale="90000"/>
          </a:bodyPr>
          <a:lstStyle/>
          <a:p>
            <a:pPr algn="ctr"/>
            <a:r>
              <a:rPr lang="fr-FR" dirty="0"/>
              <a:t>Document </a:t>
            </a:r>
            <a:r>
              <a:rPr lang="fr-FR" dirty="0" err="1"/>
              <a:t>Oriented</a:t>
            </a:r>
            <a:r>
              <a:rPr lang="fr-FR" dirty="0"/>
              <a:t> </a:t>
            </a:r>
            <a:r>
              <a:rPr lang="fr-FR" dirty="0" err="1"/>
              <a:t>Databases</a:t>
            </a:r>
            <a:r>
              <a:rPr lang="fr-FR" dirty="0"/>
              <a:t> </a:t>
            </a:r>
            <a:br>
              <a:rPr lang="fr-FR" dirty="0"/>
            </a:br>
            <a:r>
              <a:rPr lang="fr-FR" dirty="0"/>
              <a:t>=</a:t>
            </a:r>
            <a:br>
              <a:rPr lang="fr-FR" dirty="0"/>
            </a:br>
            <a:r>
              <a:rPr lang="fr-FR" dirty="0"/>
              <a:t>Bases orientées colonnes</a:t>
            </a:r>
            <a:endParaRPr lang="fr-TN" dirty="0"/>
          </a:p>
        </p:txBody>
      </p:sp>
      <p:sp>
        <p:nvSpPr>
          <p:cNvPr id="3" name="Espace réservé du contenu 2">
            <a:extLst>
              <a:ext uri="{FF2B5EF4-FFF2-40B4-BE49-F238E27FC236}">
                <a16:creationId xmlns:a16="http://schemas.microsoft.com/office/drawing/2014/main" id="{7F888FEC-85AB-4156-857B-E7F4E9C748AB}"/>
              </a:ext>
            </a:extLst>
          </p:cNvPr>
          <p:cNvSpPr>
            <a:spLocks noGrp="1"/>
          </p:cNvSpPr>
          <p:nvPr>
            <p:ph idx="1"/>
          </p:nvPr>
        </p:nvSpPr>
        <p:spPr>
          <a:xfrm>
            <a:off x="248575" y="2290439"/>
            <a:ext cx="11943425" cy="3826276"/>
          </a:xfrm>
        </p:spPr>
        <p:txBody>
          <a:bodyPr/>
          <a:lstStyle/>
          <a:p>
            <a:r>
              <a:rPr lang="fr-FR" sz="2000" dirty="0">
                <a:latin typeface="Arial" pitchFamily="34" charset="0"/>
                <a:cs typeface="Arial" pitchFamily="34" charset="0"/>
              </a:rPr>
              <a:t>Ces bases de données se rapprochent des bases de données relationnelles, à ceci près qu'elles permettent de remplir un nombre de colonnes variable.</a:t>
            </a:r>
          </a:p>
          <a:p>
            <a:endParaRPr lang="fr-FR" dirty="0">
              <a:latin typeface="Arial" pitchFamily="34" charset="0"/>
              <a:cs typeface="Arial" pitchFamily="34" charset="0"/>
            </a:endParaRPr>
          </a:p>
          <a:p>
            <a:endParaRPr lang="en-US" sz="2000" dirty="0">
              <a:latin typeface="Arial" pitchFamily="34" charset="0"/>
              <a:cs typeface="Arial" pitchFamily="34" charset="0"/>
            </a:endParaRPr>
          </a:p>
          <a:p>
            <a:r>
              <a:rPr lang="fr-FR" dirty="0"/>
              <a:t>Au lieu de stocker les données dans des lignes et colonnes on les stocke dans des collections,</a:t>
            </a:r>
            <a:endParaRPr lang="fr-TN" dirty="0"/>
          </a:p>
        </p:txBody>
      </p:sp>
    </p:spTree>
    <p:extLst>
      <p:ext uri="{BB962C8B-B14F-4D97-AF65-F5344CB8AC3E}">
        <p14:creationId xmlns:p14="http://schemas.microsoft.com/office/powerpoint/2010/main" val="208927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24EB62-4C59-4BFF-82AB-65A1EBE59749}"/>
              </a:ext>
            </a:extLst>
          </p:cNvPr>
          <p:cNvSpPr>
            <a:spLocks noGrp="1"/>
          </p:cNvSpPr>
          <p:nvPr>
            <p:ph type="title"/>
          </p:nvPr>
        </p:nvSpPr>
        <p:spPr>
          <a:xfrm>
            <a:off x="1451578" y="94305"/>
            <a:ext cx="9603275" cy="1049235"/>
          </a:xfrm>
        </p:spPr>
        <p:txBody>
          <a:bodyPr>
            <a:normAutofit fontScale="90000"/>
          </a:bodyPr>
          <a:lstStyle/>
          <a:p>
            <a:pPr algn="ctr"/>
            <a:r>
              <a:rPr lang="fr-FR" dirty="0"/>
              <a:t>Graph </a:t>
            </a:r>
            <a:r>
              <a:rPr lang="fr-FR" dirty="0" err="1"/>
              <a:t>oriented</a:t>
            </a:r>
            <a:r>
              <a:rPr lang="fr-FR" dirty="0"/>
              <a:t> DB </a:t>
            </a:r>
            <a:br>
              <a:rPr lang="fr-FR" dirty="0"/>
            </a:br>
            <a:r>
              <a:rPr lang="fr-FR" dirty="0"/>
              <a:t>= </a:t>
            </a:r>
            <a:br>
              <a:rPr lang="fr-FR" dirty="0"/>
            </a:br>
            <a:r>
              <a:rPr lang="fr-FR" sz="3200" dirty="0">
                <a:effectLst>
                  <a:outerShdw blurRad="38100" dist="38100" dir="2700000" algn="tl">
                    <a:srgbClr val="000000">
                      <a:alpha val="43137"/>
                    </a:srgbClr>
                  </a:outerShdw>
                </a:effectLst>
              </a:rPr>
              <a:t>Bases de données orientées graphes</a:t>
            </a:r>
            <a:endParaRPr lang="fr-TN" dirty="0"/>
          </a:p>
        </p:txBody>
      </p:sp>
      <p:sp>
        <p:nvSpPr>
          <p:cNvPr id="3" name="Espace réservé du contenu 2">
            <a:extLst>
              <a:ext uri="{FF2B5EF4-FFF2-40B4-BE49-F238E27FC236}">
                <a16:creationId xmlns:a16="http://schemas.microsoft.com/office/drawing/2014/main" id="{F9201743-BF71-49F6-9681-E3EBFBACA879}"/>
              </a:ext>
            </a:extLst>
          </p:cNvPr>
          <p:cNvSpPr>
            <a:spLocks noGrp="1"/>
          </p:cNvSpPr>
          <p:nvPr>
            <p:ph idx="1"/>
          </p:nvPr>
        </p:nvSpPr>
        <p:spPr/>
        <p:txBody>
          <a:bodyPr/>
          <a:lstStyle/>
          <a:p>
            <a:r>
              <a:rPr lang="fr-FR" sz="2000" dirty="0">
                <a:latin typeface="Arial" pitchFamily="34" charset="0"/>
                <a:cs typeface="Arial" pitchFamily="34" charset="0"/>
              </a:rPr>
              <a:t>Ces bases de données, basées sur la théorie des graphes, sont gérées par nœuds, relations et propriétés. Elles gèrent des données spatiales, sociales ou financières (dépôts/retraits).</a:t>
            </a:r>
            <a:endParaRPr lang="en-US" sz="2000" dirty="0">
              <a:latin typeface="Arial" pitchFamily="34" charset="0"/>
              <a:cs typeface="Arial" pitchFamily="34" charset="0"/>
            </a:endParaRPr>
          </a:p>
          <a:p>
            <a:endParaRPr lang="fr-FR" dirty="0"/>
          </a:p>
          <a:p>
            <a:r>
              <a:rPr lang="fr-FR" dirty="0"/>
              <a:t>Utiliser les données relationnelles pour les représenter dans des graphes,</a:t>
            </a:r>
          </a:p>
        </p:txBody>
      </p:sp>
    </p:spTree>
    <p:extLst>
      <p:ext uri="{BB962C8B-B14F-4D97-AF65-F5344CB8AC3E}">
        <p14:creationId xmlns:p14="http://schemas.microsoft.com/office/powerpoint/2010/main" val="317622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6D8618-1448-43B9-86A5-DC62B5DF3F69}"/>
              </a:ext>
            </a:extLst>
          </p:cNvPr>
          <p:cNvSpPr>
            <a:spLocks noGrp="1"/>
          </p:cNvSpPr>
          <p:nvPr>
            <p:ph type="title"/>
          </p:nvPr>
        </p:nvSpPr>
        <p:spPr>
          <a:xfrm>
            <a:off x="1319515" y="0"/>
            <a:ext cx="9603275" cy="1049235"/>
          </a:xfrm>
        </p:spPr>
        <p:txBody>
          <a:bodyPr/>
          <a:lstStyle/>
          <a:p>
            <a:pPr algn="ctr"/>
            <a:r>
              <a:rPr lang="en-US" dirty="0"/>
              <a:t>ACID  theorem</a:t>
            </a:r>
            <a:endParaRPr lang="fr-TN" dirty="0"/>
          </a:p>
        </p:txBody>
      </p:sp>
      <p:sp>
        <p:nvSpPr>
          <p:cNvPr id="3" name="Espace réservé du contenu 2">
            <a:extLst>
              <a:ext uri="{FF2B5EF4-FFF2-40B4-BE49-F238E27FC236}">
                <a16:creationId xmlns:a16="http://schemas.microsoft.com/office/drawing/2014/main" id="{869910EC-D902-4372-B6C1-8BF7E1937348}"/>
              </a:ext>
            </a:extLst>
          </p:cNvPr>
          <p:cNvSpPr>
            <a:spLocks noGrp="1"/>
          </p:cNvSpPr>
          <p:nvPr>
            <p:ph idx="1"/>
          </p:nvPr>
        </p:nvSpPr>
        <p:spPr>
          <a:xfrm>
            <a:off x="177553" y="1853754"/>
            <a:ext cx="11887200" cy="4271838"/>
          </a:xfrm>
        </p:spPr>
        <p:txBody>
          <a:bodyPr>
            <a:normAutofit fontScale="92500" lnSpcReduction="20000"/>
          </a:bodyPr>
          <a:lstStyle/>
          <a:p>
            <a:pPr algn="just"/>
            <a:r>
              <a:rPr lang="fr-FR" sz="2000" dirty="0">
                <a:latin typeface="Arial" pitchFamily="34" charset="0"/>
                <a:cs typeface="Arial" pitchFamily="34" charset="0"/>
              </a:rPr>
              <a:t>En informatique, les </a:t>
            </a:r>
            <a:r>
              <a:rPr lang="fr-FR" sz="2000" b="1" dirty="0">
                <a:latin typeface="Arial" pitchFamily="34" charset="0"/>
                <a:cs typeface="Arial" pitchFamily="34" charset="0"/>
              </a:rPr>
              <a:t>propriétés ACID</a:t>
            </a:r>
            <a:r>
              <a:rPr lang="fr-FR" sz="2000" dirty="0">
                <a:latin typeface="Arial" pitchFamily="34" charset="0"/>
                <a:cs typeface="Arial" pitchFamily="34" charset="0"/>
              </a:rPr>
              <a:t> (atomicité, cohérence, isolation et durabilité) sont un ensemble de propriétés qui garantissent qu'une transaction informatique est exécutée de façon fiable. </a:t>
            </a:r>
          </a:p>
          <a:p>
            <a:pPr marL="0" indent="0" algn="just">
              <a:buNone/>
            </a:pPr>
            <a:endParaRPr lang="fr-FR" sz="2000" dirty="0">
              <a:latin typeface="Arial" pitchFamily="34" charset="0"/>
              <a:cs typeface="Arial" pitchFamily="34" charset="0"/>
            </a:endParaRPr>
          </a:p>
          <a:p>
            <a:pPr algn="just"/>
            <a:r>
              <a:rPr lang="fr-FR" sz="2000" dirty="0">
                <a:latin typeface="Arial" pitchFamily="34" charset="0"/>
                <a:cs typeface="Arial" pitchFamily="34" charset="0"/>
              </a:rPr>
              <a:t>Dans le domaine des bases de données , une opération sur les données est appelée une transaction ou transaction informatique.</a:t>
            </a:r>
          </a:p>
          <a:p>
            <a:pPr algn="just"/>
            <a:r>
              <a:rPr lang="fr-FR" sz="2000" b="1" u="sng" dirty="0">
                <a:solidFill>
                  <a:schemeClr val="accent1">
                    <a:lumMod val="50000"/>
                  </a:schemeClr>
                </a:solidFill>
                <a:latin typeface="Arial" pitchFamily="34" charset="0"/>
                <a:cs typeface="Arial" pitchFamily="34" charset="0"/>
              </a:rPr>
              <a:t>A</a:t>
            </a:r>
            <a:r>
              <a:rPr lang="fr-FR" sz="2000" b="1" i="1" u="sng" dirty="0">
                <a:solidFill>
                  <a:schemeClr val="accent1">
                    <a:lumMod val="50000"/>
                  </a:schemeClr>
                </a:solidFill>
                <a:latin typeface="Arial" pitchFamily="34" charset="0"/>
                <a:cs typeface="Arial" pitchFamily="34" charset="0"/>
              </a:rPr>
              <a:t>tomicité</a:t>
            </a:r>
            <a:r>
              <a:rPr lang="fr-FR" sz="2000" b="1" u="sng" dirty="0">
                <a:solidFill>
                  <a:schemeClr val="accent1">
                    <a:lumMod val="50000"/>
                  </a:schemeClr>
                </a:solidFill>
                <a:latin typeface="Arial" pitchFamily="34" charset="0"/>
                <a:cs typeface="Arial" pitchFamily="34" charset="0"/>
              </a:rPr>
              <a:t> : </a:t>
            </a:r>
            <a:r>
              <a:rPr lang="fr-FR" sz="2000" dirty="0">
                <a:latin typeface="Arial" pitchFamily="34" charset="0"/>
                <a:cs typeface="Arial" pitchFamily="34" charset="0"/>
              </a:rPr>
              <a:t>Une transaction s’effectue entièrement ou pas du tout</a:t>
            </a:r>
          </a:p>
          <a:p>
            <a:pPr algn="just"/>
            <a:r>
              <a:rPr lang="fr-FR" sz="2000" b="1" u="sng" dirty="0">
                <a:solidFill>
                  <a:schemeClr val="accent1">
                    <a:lumMod val="50000"/>
                  </a:schemeClr>
                </a:solidFill>
                <a:latin typeface="Arial" pitchFamily="34" charset="0"/>
                <a:cs typeface="Arial" pitchFamily="34" charset="0"/>
              </a:rPr>
              <a:t>C</a:t>
            </a:r>
            <a:r>
              <a:rPr lang="fr-FR" sz="2000" b="1" i="1" u="sng" dirty="0">
                <a:solidFill>
                  <a:schemeClr val="accent1">
                    <a:lumMod val="50000"/>
                  </a:schemeClr>
                </a:solidFill>
                <a:latin typeface="Arial" pitchFamily="34" charset="0"/>
                <a:cs typeface="Arial" pitchFamily="34" charset="0"/>
              </a:rPr>
              <a:t>ohérence</a:t>
            </a:r>
            <a:r>
              <a:rPr lang="fr-FR" sz="2000" b="1" u="sng" dirty="0">
                <a:solidFill>
                  <a:schemeClr val="accent1">
                    <a:lumMod val="50000"/>
                  </a:schemeClr>
                </a:solidFill>
                <a:latin typeface="Arial" pitchFamily="34" charset="0"/>
                <a:cs typeface="Arial" pitchFamily="34" charset="0"/>
              </a:rPr>
              <a:t> : </a:t>
            </a:r>
            <a:r>
              <a:rPr lang="fr-FR" sz="2000" dirty="0">
                <a:latin typeface="Arial" pitchFamily="34" charset="0"/>
                <a:cs typeface="Arial" pitchFamily="34" charset="0"/>
              </a:rPr>
              <a:t>Le contenu d’une base doit être cohérent au début et à la fin d’une transaction</a:t>
            </a:r>
          </a:p>
          <a:p>
            <a:pPr algn="just"/>
            <a:r>
              <a:rPr lang="fr-FR" sz="2000" b="1" u="sng" dirty="0">
                <a:solidFill>
                  <a:schemeClr val="accent1">
                    <a:lumMod val="50000"/>
                  </a:schemeClr>
                </a:solidFill>
                <a:latin typeface="Arial" pitchFamily="34" charset="0"/>
                <a:cs typeface="Arial" pitchFamily="34" charset="0"/>
              </a:rPr>
              <a:t>I</a:t>
            </a:r>
            <a:r>
              <a:rPr lang="fr-FR" sz="2000" b="1" i="1" u="sng" dirty="0">
                <a:solidFill>
                  <a:schemeClr val="accent1">
                    <a:lumMod val="50000"/>
                  </a:schemeClr>
                </a:solidFill>
                <a:latin typeface="Arial" pitchFamily="34" charset="0"/>
                <a:cs typeface="Arial" pitchFamily="34" charset="0"/>
              </a:rPr>
              <a:t>solation</a:t>
            </a:r>
            <a:r>
              <a:rPr lang="fr-FR" sz="2000" b="1" u="sng" dirty="0">
                <a:solidFill>
                  <a:schemeClr val="accent1">
                    <a:lumMod val="50000"/>
                  </a:schemeClr>
                </a:solidFill>
                <a:latin typeface="Arial" pitchFamily="34" charset="0"/>
                <a:cs typeface="Arial" pitchFamily="34" charset="0"/>
              </a:rPr>
              <a:t> : </a:t>
            </a:r>
            <a:r>
              <a:rPr lang="fr-FR" sz="2000" dirty="0">
                <a:latin typeface="Arial" pitchFamily="34" charset="0"/>
                <a:cs typeface="Arial" pitchFamily="34" charset="0"/>
              </a:rPr>
              <a:t>Les modifications d’une transaction ne sont visibles/modifiables que quand celle-ci a été validée</a:t>
            </a:r>
          </a:p>
          <a:p>
            <a:pPr algn="just"/>
            <a:r>
              <a:rPr lang="fr-FR" sz="2000" b="1" u="sng" dirty="0">
                <a:solidFill>
                  <a:schemeClr val="accent1">
                    <a:lumMod val="50000"/>
                  </a:schemeClr>
                </a:solidFill>
                <a:latin typeface="Arial" pitchFamily="34" charset="0"/>
                <a:cs typeface="Arial" pitchFamily="34" charset="0"/>
              </a:rPr>
              <a:t>D</a:t>
            </a:r>
            <a:r>
              <a:rPr lang="fr-FR" sz="2000" b="1" i="1" u="sng" dirty="0">
                <a:solidFill>
                  <a:schemeClr val="accent1">
                    <a:lumMod val="50000"/>
                  </a:schemeClr>
                </a:solidFill>
                <a:latin typeface="Arial" pitchFamily="34" charset="0"/>
                <a:cs typeface="Arial" pitchFamily="34" charset="0"/>
              </a:rPr>
              <a:t>urabilité</a:t>
            </a:r>
            <a:r>
              <a:rPr lang="fr-FR" sz="2000" b="1" u="sng" dirty="0">
                <a:solidFill>
                  <a:schemeClr val="accent1">
                    <a:lumMod val="50000"/>
                  </a:schemeClr>
                </a:solidFill>
                <a:latin typeface="Arial" pitchFamily="34" charset="0"/>
                <a:cs typeface="Arial" pitchFamily="34" charset="0"/>
              </a:rPr>
              <a:t> : </a:t>
            </a:r>
            <a:r>
              <a:rPr lang="fr-FR" sz="2000" dirty="0">
                <a:latin typeface="Arial" pitchFamily="34" charset="0"/>
                <a:cs typeface="Arial" pitchFamily="34" charset="0"/>
              </a:rPr>
              <a:t>Une fois la transaction validée, l’état de la base est permanent (non affecté par les pannes ou autre)</a:t>
            </a:r>
          </a:p>
          <a:p>
            <a:endParaRPr lang="en-US" dirty="0"/>
          </a:p>
          <a:p>
            <a:endParaRPr lang="fr-TN" dirty="0"/>
          </a:p>
        </p:txBody>
      </p:sp>
    </p:spTree>
    <p:extLst>
      <p:ext uri="{BB962C8B-B14F-4D97-AF65-F5344CB8AC3E}">
        <p14:creationId xmlns:p14="http://schemas.microsoft.com/office/powerpoint/2010/main" val="2139693411"/>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TM10001114[[fn=Galerie]]</Template>
  <TotalTime>19</TotalTime>
  <Words>846</Words>
  <Application>Microsoft Office PowerPoint</Application>
  <PresentationFormat>Grand écran</PresentationFormat>
  <Paragraphs>61</Paragraphs>
  <Slides>12</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12</vt:i4>
      </vt:variant>
    </vt:vector>
  </HeadingPairs>
  <TitlesOfParts>
    <vt:vector size="15" baseType="lpstr">
      <vt:lpstr>Arial</vt:lpstr>
      <vt:lpstr>Gill Sans MT</vt:lpstr>
      <vt:lpstr>Galerie</vt:lpstr>
      <vt:lpstr>NoSQL checkpoint</vt:lpstr>
      <vt:lpstr>No SQL</vt:lpstr>
      <vt:lpstr>Caractéristiques</vt:lpstr>
      <vt:lpstr> Types de bases de données NoSQL  </vt:lpstr>
      <vt:lpstr>KEY-Value Databases = Entrepôts clé-valeur</vt:lpstr>
      <vt:lpstr>Column based DB = Bases orientées documents </vt:lpstr>
      <vt:lpstr>Document Oriented Databases  = Bases orientées colonnes</vt:lpstr>
      <vt:lpstr>Graph oriented DB  =  Bases de données orientées graphes</vt:lpstr>
      <vt:lpstr>ACID  theorem</vt:lpstr>
      <vt:lpstr>CAP theorem</vt:lpstr>
      <vt:lpstr>CAP theorem</vt:lpstr>
      <vt:lpstr>Advantages OF NoSQL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checkpoint</dc:title>
  <dc:creator>amine amine</dc:creator>
  <cp:lastModifiedBy>amine amine</cp:lastModifiedBy>
  <cp:revision>9</cp:revision>
  <dcterms:created xsi:type="dcterms:W3CDTF">2020-10-12T14:47:27Z</dcterms:created>
  <dcterms:modified xsi:type="dcterms:W3CDTF">2020-10-12T15:07:10Z</dcterms:modified>
</cp:coreProperties>
</file>