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a:t>
            </a:r>
            <a:r>
              <a:rPr b="0" lang="fr-FR" sz="4400" spc="-1" strike="noStrike">
                <a:latin typeface="Arial"/>
              </a:rPr>
              <a:t>pour </a:t>
            </a:r>
            <a:r>
              <a:rPr b="0" lang="fr-FR" sz="4400" spc="-1" strike="noStrike">
                <a:latin typeface="Arial"/>
              </a:rPr>
              <a:t>éditer </a:t>
            </a:r>
            <a:r>
              <a:rPr b="0" lang="fr-FR" sz="4400" spc="-1" strike="noStrike">
                <a:latin typeface="Arial"/>
              </a:rPr>
              <a:t>le </a:t>
            </a:r>
            <a:r>
              <a:rPr b="0" lang="fr-FR" sz="4400" spc="-1" strike="noStrike">
                <a:latin typeface="Arial"/>
              </a:rPr>
              <a:t>format </a:t>
            </a:r>
            <a:r>
              <a:rPr b="0" lang="fr-FR" sz="4400" spc="-1" strike="noStrike">
                <a:latin typeface="Arial"/>
              </a:rPr>
              <a:t>du </a:t>
            </a:r>
            <a:r>
              <a:rPr b="0" lang="fr-FR" sz="4400" spc="-1" strike="noStrike">
                <a:latin typeface="Arial"/>
              </a:rPr>
              <a:t>texte-</a:t>
            </a:r>
            <a:r>
              <a:rPr b="0" lang="fr-FR" sz="4400" spc="-1" strike="noStrike">
                <a:latin typeface="Arial"/>
              </a:rPr>
              <a:t>titre</a:t>
            </a:r>
            <a:endParaRPr b="0" lang="fr-FR"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a:t>
            </a:r>
            <a:r>
              <a:rPr b="0" lang="fr-FR" sz="4400" spc="-1" strike="noStrike">
                <a:latin typeface="Arial"/>
              </a:rPr>
              <a:t>pour </a:t>
            </a:r>
            <a:r>
              <a:rPr b="0" lang="fr-FR" sz="4400" spc="-1" strike="noStrike">
                <a:latin typeface="Arial"/>
              </a:rPr>
              <a:t>éditer le </a:t>
            </a:r>
            <a:r>
              <a:rPr b="0" lang="fr-FR" sz="4400" spc="-1" strike="noStrike">
                <a:latin typeface="Arial"/>
              </a:rPr>
              <a:t>format </a:t>
            </a:r>
            <a:r>
              <a:rPr b="0" lang="fr-FR" sz="4400" spc="-1" strike="noStrike">
                <a:latin typeface="Arial"/>
              </a:rPr>
              <a:t>du texte-</a:t>
            </a:r>
            <a:r>
              <a:rPr b="0" lang="fr-FR" sz="4400" spc="-1" strike="noStrike">
                <a:latin typeface="Arial"/>
              </a:rPr>
              <a:t>titre</a:t>
            </a:r>
            <a:endParaRPr b="0" lang="fr-FR"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cocl.us/new_york_dataset" TargetMode="External"/><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78" name="Picture 85" descr=""/>
          <p:cNvPicPr/>
          <p:nvPr/>
        </p:nvPicPr>
        <p:blipFill>
          <a:blip r:embed="rId1"/>
          <a:stretch/>
        </p:blipFill>
        <p:spPr>
          <a:xfrm>
            <a:off x="0" y="0"/>
            <a:ext cx="9143280" cy="6857280"/>
          </a:xfrm>
          <a:prstGeom prst="rect">
            <a:avLst/>
          </a:prstGeom>
          <a:ln>
            <a:noFill/>
          </a:ln>
        </p:spPr>
      </p:pic>
      <p:sp>
        <p:nvSpPr>
          <p:cNvPr id="79"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br/>
            <a:br/>
            <a:br/>
            <a:br/>
            <a:br/>
            <a:br/>
            <a:br/>
            <a:br/>
            <a:r>
              <a:rPr b="0" lang="en-US" sz="2100" spc="-1" strike="noStrike">
                <a:solidFill>
                  <a:srgbClr val="ffffff"/>
                </a:solidFill>
                <a:latin typeface="Arial"/>
                <a:ea typeface="DejaVu Sans"/>
              </a:rPr>
              <a:t>IBM Data Science</a:t>
            </a:r>
            <a:endParaRPr b="0" lang="fr-FR" sz="2100" spc="-1" strike="noStrike">
              <a:latin typeface="Arial"/>
            </a:endParaRPr>
          </a:p>
        </p:txBody>
      </p:sp>
      <p:sp>
        <p:nvSpPr>
          <p:cNvPr id="80"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endParaRPr b="0" lang="fr-FR" sz="1800" spc="-1" strike="noStrike">
              <a:latin typeface="Arial"/>
            </a:endParaRPr>
          </a:p>
          <a:p>
            <a:pPr>
              <a:lnSpc>
                <a:spcPct val="90000"/>
              </a:lnSpc>
            </a:pPr>
            <a:endParaRPr b="0" lang="fr-FR" sz="1800" spc="-1" strike="noStrike">
              <a:latin typeface="Arial"/>
            </a:endParaRPr>
          </a:p>
          <a:p>
            <a:pPr>
              <a:lnSpc>
                <a:spcPct val="90000"/>
              </a:lnSpc>
            </a:pPr>
            <a:endParaRPr b="0" lang="fr-FR" sz="1800" spc="-1" strike="noStrike">
              <a:latin typeface="Arial"/>
            </a:endParaRPr>
          </a:p>
          <a:p>
            <a:pPr>
              <a:lnSpc>
                <a:spcPct val="90000"/>
              </a:lnSpc>
              <a:spcAft>
                <a:spcPts val="1199"/>
              </a:spcAft>
            </a:pPr>
            <a:endParaRPr b="0" lang="fr-FR" sz="1800" spc="-1" strike="noStrike">
              <a:latin typeface="Arial"/>
            </a:endParaRPr>
          </a:p>
          <a:p>
            <a:pPr>
              <a:lnSpc>
                <a:spcPct val="90000"/>
              </a:lnSpc>
              <a:spcAft>
                <a:spcPts val="1199"/>
              </a:spcAft>
            </a:pPr>
            <a:endParaRPr b="0" lang="fr-FR" sz="1800" spc="-1" strike="noStrike">
              <a:latin typeface="Arial"/>
            </a:endParaRPr>
          </a:p>
          <a:p>
            <a:pPr>
              <a:lnSpc>
                <a:spcPct val="90000"/>
              </a:lnSpc>
              <a:spcAft>
                <a:spcPts val="1199"/>
              </a:spcAft>
            </a:pPr>
            <a:endParaRPr b="0" lang="fr-FR" sz="1800" spc="-1" strike="noStrike">
              <a:latin typeface="Arial"/>
            </a:endParaRPr>
          </a:p>
          <a:p>
            <a:pPr>
              <a:lnSpc>
                <a:spcPct val="90000"/>
              </a:lnSpc>
              <a:spcAft>
                <a:spcPts val="1199"/>
              </a:spcAft>
            </a:pPr>
            <a:endParaRPr b="0" lang="fr-FR" sz="1800" spc="-1" strike="noStrike">
              <a:latin typeface="Arial"/>
            </a:endParaRPr>
          </a:p>
          <a:p>
            <a:pPr>
              <a:lnSpc>
                <a:spcPct val="90000"/>
              </a:lnSpc>
              <a:spcAft>
                <a:spcPts val="1199"/>
              </a:spcAft>
            </a:pPr>
            <a:endParaRPr b="0" lang="fr-FR" sz="1800" spc="-1" strike="noStrike">
              <a:latin typeface="Arial"/>
            </a:endParaRPr>
          </a:p>
          <a:p>
            <a:pPr>
              <a:lnSpc>
                <a:spcPct val="90000"/>
              </a:lnSpc>
              <a:spcAft>
                <a:spcPts val="340"/>
              </a:spcAft>
            </a:pPr>
            <a:endParaRPr b="0" lang="fr-FR" sz="1800" spc="-1" strike="noStrike">
              <a:latin typeface="Arial"/>
            </a:endParaRPr>
          </a:p>
          <a:p>
            <a:pPr>
              <a:lnSpc>
                <a:spcPct val="90000"/>
              </a:lnSpc>
              <a:spcAft>
                <a:spcPts val="340"/>
              </a:spcAft>
            </a:pPr>
            <a:endParaRPr b="0" lang="fr-FR" sz="1800" spc="-1" strike="noStrike">
              <a:latin typeface="Arial"/>
            </a:endParaRPr>
          </a:p>
          <a:p>
            <a:pPr>
              <a:lnSpc>
                <a:spcPct val="90000"/>
              </a:lnSpc>
              <a:spcAft>
                <a:spcPts val="340"/>
              </a:spcAft>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23" name="Picture 103" descr=""/>
          <p:cNvPicPr/>
          <p:nvPr/>
        </p:nvPicPr>
        <p:blipFill>
          <a:blip r:embed="rId1"/>
          <a:stretch/>
        </p:blipFill>
        <p:spPr>
          <a:xfrm>
            <a:off x="0" y="0"/>
            <a:ext cx="9143280" cy="6857280"/>
          </a:xfrm>
          <a:prstGeom prst="rect">
            <a:avLst/>
          </a:prstGeom>
          <a:ln>
            <a:noFill/>
          </a:ln>
        </p:spPr>
      </p:pic>
      <p:sp>
        <p:nvSpPr>
          <p:cNvPr id="124"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0" lang="en-US" sz="3700" spc="-1" strike="noStrike">
                <a:solidFill>
                  <a:srgbClr val="ffffff"/>
                </a:solidFill>
                <a:latin typeface="Arial"/>
                <a:ea typeface="DejaVu Sans"/>
              </a:rPr>
              <a:t>8. </a:t>
            </a:r>
            <a:r>
              <a:rPr b="1" lang="en-US" sz="3700" spc="-1" strike="noStrike">
                <a:solidFill>
                  <a:srgbClr val="ffffff"/>
                </a:solidFill>
                <a:latin typeface="Arial"/>
                <a:ea typeface="DejaVu Sans"/>
              </a:rPr>
              <a:t>Machine Learning with Python</a:t>
            </a:r>
            <a:endParaRPr b="0" lang="fr-FR" sz="3700" spc="-1" strike="noStrike">
              <a:latin typeface="Arial"/>
            </a:endParaRPr>
          </a:p>
        </p:txBody>
      </p:sp>
      <p:sp>
        <p:nvSpPr>
          <p:cNvPr id="125"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In this course I have learned about some of machine learning topics like supervised and unsupervised learning, classification, clustering and some Python libraries like Sci-kit learn and Scipy.</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28" name="Picture 105" descr=""/>
          <p:cNvPicPr/>
          <p:nvPr/>
        </p:nvPicPr>
        <p:blipFill>
          <a:blip r:embed="rId1"/>
          <a:stretch/>
        </p:blipFill>
        <p:spPr>
          <a:xfrm>
            <a:off x="0" y="0"/>
            <a:ext cx="9143280" cy="6857280"/>
          </a:xfrm>
          <a:prstGeom prst="rect">
            <a:avLst/>
          </a:prstGeom>
          <a:ln>
            <a:noFill/>
          </a:ln>
        </p:spPr>
      </p:pic>
      <p:sp>
        <p:nvSpPr>
          <p:cNvPr id="129"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1" lang="en-US" sz="4100" spc="-1" strike="noStrike">
                <a:solidFill>
                  <a:srgbClr val="ffffff"/>
                </a:solidFill>
                <a:latin typeface="Arial"/>
                <a:ea typeface="DejaVu Sans"/>
              </a:rPr>
              <a:t>9. Applied Data Science Capstone</a:t>
            </a:r>
            <a:endParaRPr b="0" lang="fr-FR" sz="4100" spc="-1" strike="noStrike">
              <a:latin typeface="Arial"/>
            </a:endParaRPr>
          </a:p>
        </p:txBody>
      </p:sp>
      <p:sp>
        <p:nvSpPr>
          <p:cNvPr id="130"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In this course I have learned about FourSquare API ( It is a restful API to retrieve the data about venues in different neighborhoods around the world and   I have applied this learnings to complete my Capstone Project</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0" y="0"/>
            <a:ext cx="914328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2" name="CustomShape 2"/>
          <p:cNvSpPr/>
          <p:nvPr/>
        </p:nvSpPr>
        <p:spPr>
          <a:xfrm>
            <a:off x="628560" y="4555080"/>
            <a:ext cx="5173200" cy="17222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pPr>
            <a:r>
              <a:rPr b="0" lang="en-US" sz="5600" spc="-1" strike="noStrike">
                <a:solidFill>
                  <a:srgbClr val="000000"/>
                </a:solidFill>
                <a:latin typeface="Arial"/>
                <a:ea typeface="DejaVu Sans"/>
              </a:rPr>
              <a:t>Capstone Project</a:t>
            </a:r>
            <a:endParaRPr b="0" lang="fr-FR" sz="5600" spc="-1" strike="noStrike">
              <a:latin typeface="Arial"/>
            </a:endParaRPr>
          </a:p>
        </p:txBody>
      </p:sp>
      <p:sp>
        <p:nvSpPr>
          <p:cNvPr id="133" name="CustomShape 3"/>
          <p:cNvSpPr/>
          <p:nvPr/>
        </p:nvSpPr>
        <p:spPr>
          <a:xfrm>
            <a:off x="441360" y="1322640"/>
            <a:ext cx="1682280" cy="16822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34" name="CustomShape 4"/>
          <p:cNvSpPr/>
          <p:nvPr/>
        </p:nvSpPr>
        <p:spPr>
          <a:xfrm>
            <a:off x="2546280" y="2707200"/>
            <a:ext cx="721080" cy="721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5" name="CustomShape 5"/>
          <p:cNvSpPr/>
          <p:nvPr/>
        </p:nvSpPr>
        <p:spPr>
          <a:xfrm>
            <a:off x="3844440" y="2603160"/>
            <a:ext cx="219600" cy="21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36" name="CustomShape 6"/>
          <p:cNvSpPr/>
          <p:nvPr/>
        </p:nvSpPr>
        <p:spPr>
          <a:xfrm>
            <a:off x="4329000" y="0"/>
            <a:ext cx="4814280" cy="3428280"/>
          </a:xfrm>
          <a:custGeom>
            <a:avLst/>
            <a:gdLst/>
            <a:ah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p:style>
      </p:sp>
      <p:sp>
        <p:nvSpPr>
          <p:cNvPr id="137" name="Line 7"/>
          <p:cNvSpPr/>
          <p:nvPr/>
        </p:nvSpPr>
        <p:spPr>
          <a:xfrm>
            <a:off x="5979600" y="4776840"/>
            <a:ext cx="0" cy="1302840"/>
          </a:xfrm>
          <a:prstGeom prst="line">
            <a:avLst/>
          </a:prstGeom>
          <a:ln cap="sq" w="19080">
            <a:solidFill>
              <a:schemeClr val="tx1"/>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0" y="0"/>
            <a:ext cx="9142560" cy="68565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9" name="CustomShape 2"/>
          <p:cNvSpPr/>
          <p:nvPr/>
        </p:nvSpPr>
        <p:spPr>
          <a:xfrm flipH="1">
            <a:off x="-1440" y="0"/>
            <a:ext cx="3314520" cy="6856560"/>
          </a:xfrm>
          <a:custGeom>
            <a:avLst/>
            <a:gdLst/>
            <a:ah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40" name="CustomShape 3"/>
          <p:cNvSpPr/>
          <p:nvPr/>
        </p:nvSpPr>
        <p:spPr>
          <a:xfrm>
            <a:off x="0" y="0"/>
            <a:ext cx="3172680" cy="6856560"/>
          </a:xfrm>
          <a:custGeom>
            <a:avLst/>
            <a:gdLst/>
            <a:ah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41" name="CustomShape 4"/>
          <p:cNvSpPr/>
          <p:nvPr/>
        </p:nvSpPr>
        <p:spPr>
          <a:xfrm>
            <a:off x="603360" y="1412640"/>
            <a:ext cx="2151720" cy="21553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US" sz="2900" spc="-1" strike="noStrike">
                <a:solidFill>
                  <a:srgbClr val="ffffff"/>
                </a:solidFill>
                <a:latin typeface="Arial"/>
                <a:ea typeface="DejaVu Sans"/>
              </a:rPr>
              <a:t> </a:t>
            </a:r>
            <a:r>
              <a:rPr b="0" lang="en-US" sz="2900" spc="-1" strike="noStrike">
                <a:solidFill>
                  <a:srgbClr val="ffffff"/>
                </a:solidFill>
                <a:latin typeface="Arial"/>
                <a:ea typeface="DejaVu Sans"/>
              </a:rPr>
              <a:t>Background</a:t>
            </a:r>
            <a:endParaRPr b="0" lang="fr-FR" sz="2900" spc="-1" strike="noStrike">
              <a:latin typeface="Arial"/>
            </a:endParaRPr>
          </a:p>
        </p:txBody>
      </p:sp>
      <p:sp>
        <p:nvSpPr>
          <p:cNvPr id="142" name="CustomShape 5"/>
          <p:cNvSpPr/>
          <p:nvPr/>
        </p:nvSpPr>
        <p:spPr>
          <a:xfrm>
            <a:off x="3899160" y="1412640"/>
            <a:ext cx="2193120" cy="43624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241"/>
              </a:spcBef>
            </a:pPr>
            <a:r>
              <a:rPr b="0" lang="en-US" sz="1200" spc="-1" strike="noStrike">
                <a:solidFill>
                  <a:srgbClr val="000000"/>
                </a:solidFill>
                <a:latin typeface="Arial"/>
                <a:ea typeface="DejaVu Sans"/>
              </a:rPr>
              <a:t>Toronto is the provincial capital of Ontario and the most populous city in Canada, with a population of  2,731,571 in 2016. Current to 2016, the Toronto census metropolitan area (CMA), of which the majority is within the Greater Toronto Area (GTA), held a population of 5,928,040, making it Canada's most populous CMA. Toronto is the fastest growing city in North America. and is the anchor of an urban agglomeration, known as the Golden Horseshoe in Southern Ontario, located on the northwestern shore of Lake Ontario.</a:t>
            </a:r>
            <a:endParaRPr b="0" lang="fr-FR" sz="1200" spc="-1" strike="noStrike">
              <a:latin typeface="Arial"/>
            </a:endParaRPr>
          </a:p>
        </p:txBody>
      </p:sp>
      <p:sp>
        <p:nvSpPr>
          <p:cNvPr id="143" name="CustomShape 6"/>
          <p:cNvSpPr/>
          <p:nvPr/>
        </p:nvSpPr>
        <p:spPr>
          <a:xfrm>
            <a:off x="6346080" y="1143000"/>
            <a:ext cx="2193120" cy="4362480"/>
          </a:xfrm>
          <a:prstGeom prst="rect">
            <a:avLst/>
          </a:prstGeom>
          <a:noFill/>
          <a:ln>
            <a:noFill/>
          </a:ln>
        </p:spPr>
        <p:style>
          <a:lnRef idx="0"/>
          <a:fillRef idx="0"/>
          <a:effectRef idx="0"/>
          <a:fontRef idx="minor"/>
        </p:style>
        <p:txBody>
          <a:bodyPr lIns="90000" rIns="90000" tIns="45000" bIns="45000">
            <a:normAutofit/>
          </a:bodyPr>
          <a:p>
            <a:pPr>
              <a:lnSpc>
                <a:spcPct val="90000"/>
              </a:lnSpc>
              <a:spcAft>
                <a:spcPts val="601"/>
              </a:spcAft>
            </a:pPr>
            <a:endParaRPr b="0" lang="fr-FR" sz="1800" spc="-1" strike="noStrike">
              <a:latin typeface="Arial"/>
            </a:endParaRPr>
          </a:p>
          <a:p>
            <a:pPr>
              <a:lnSpc>
                <a:spcPct val="90000"/>
              </a:lnSpc>
              <a:spcAft>
                <a:spcPts val="601"/>
              </a:spcAft>
            </a:pPr>
            <a:r>
              <a:rPr b="0" lang="en-US" sz="1200" spc="-1" strike="noStrike">
                <a:solidFill>
                  <a:srgbClr val="000000"/>
                </a:solidFill>
                <a:latin typeface="Arial"/>
                <a:ea typeface="DejaVu Sans"/>
              </a:rPr>
              <a:t>Toronto encompasses a geographical area formerly administered by many separate municipalities. These municipalities have each developed a distinct history and identity over the years, and their names remain in common use among Torontonians. Former municipalities include East York, Etobicoke, Forest Hill, Mimico, North York, Parkdale, Scarborough, Swansea, Weston and York. Throughout the city there exist hundreds of small neighbourhoods and some larger neighbourhoods covering a few square kilometres.</a:t>
            </a:r>
            <a:endParaRPr b="0" lang="fr-FR" sz="1200" spc="-1" strike="noStrike">
              <a:latin typeface="Arial"/>
            </a:endParaRPr>
          </a:p>
          <a:p>
            <a:pPr>
              <a:lnSpc>
                <a:spcPct val="90000"/>
              </a:lnSpc>
              <a:spcAft>
                <a:spcPts val="601"/>
              </a:spcAft>
            </a:pP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0" y="0"/>
            <a:ext cx="9142560" cy="68565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flipH="1">
            <a:off x="-1440" y="0"/>
            <a:ext cx="3314520" cy="6856560"/>
          </a:xfrm>
          <a:custGeom>
            <a:avLst/>
            <a:gdLst/>
            <a:ah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a:off x="0" y="0"/>
            <a:ext cx="3172680" cy="6856560"/>
          </a:xfrm>
          <a:custGeom>
            <a:avLst/>
            <a:gdLst/>
            <a:ah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47" name="CustomShape 4"/>
          <p:cNvSpPr/>
          <p:nvPr/>
        </p:nvSpPr>
        <p:spPr>
          <a:xfrm>
            <a:off x="603360" y="1412640"/>
            <a:ext cx="2151720" cy="215532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US" sz="2900" spc="-1" strike="noStrike">
                <a:solidFill>
                  <a:srgbClr val="ffffff"/>
                </a:solidFill>
                <a:latin typeface="Arial"/>
                <a:ea typeface="DejaVu Sans"/>
              </a:rPr>
              <a:t> </a:t>
            </a:r>
            <a:r>
              <a:rPr b="0" lang="en-US" sz="2900" spc="-1" strike="noStrike">
                <a:solidFill>
                  <a:srgbClr val="ffffff"/>
                </a:solidFill>
                <a:latin typeface="Arial"/>
                <a:ea typeface="DejaVu Sans"/>
              </a:rPr>
              <a:t>Introduction</a:t>
            </a:r>
            <a:endParaRPr b="0" lang="fr-FR" sz="2900" spc="-1" strike="noStrike">
              <a:latin typeface="Arial"/>
            </a:endParaRPr>
          </a:p>
        </p:txBody>
      </p:sp>
      <p:sp>
        <p:nvSpPr>
          <p:cNvPr id="148" name="CustomShape 5"/>
          <p:cNvSpPr/>
          <p:nvPr/>
        </p:nvSpPr>
        <p:spPr>
          <a:xfrm>
            <a:off x="3494520" y="1412640"/>
            <a:ext cx="2193120" cy="43624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340"/>
              </a:spcBef>
            </a:pPr>
            <a:r>
              <a:rPr b="0" lang="en-US" sz="1700" spc="-1" strike="noStrike">
                <a:solidFill>
                  <a:srgbClr val="000000"/>
                </a:solidFill>
                <a:latin typeface="Arial"/>
                <a:ea typeface="DejaVu Sans"/>
              </a:rPr>
              <a:t>Having such vast population and big geographical area, there also exists big competition between businesses. Therefore it became very challenging for stake holder or new business to decide which area they should start their business to get higher revenue with lowest possible competition.</a:t>
            </a:r>
            <a:endParaRPr b="0" lang="fr-FR" sz="1700" spc="-1" strike="noStrike">
              <a:latin typeface="Arial"/>
            </a:endParaRPr>
          </a:p>
        </p:txBody>
      </p:sp>
      <p:sp>
        <p:nvSpPr>
          <p:cNvPr id="149" name="CustomShape 6"/>
          <p:cNvSpPr/>
          <p:nvPr/>
        </p:nvSpPr>
        <p:spPr>
          <a:xfrm>
            <a:off x="6248520" y="1412640"/>
            <a:ext cx="2283480" cy="4362480"/>
          </a:xfrm>
          <a:prstGeom prst="rect">
            <a:avLst/>
          </a:prstGeom>
          <a:noFill/>
          <a:ln>
            <a:noFill/>
          </a:ln>
        </p:spPr>
        <p:style>
          <a:lnRef idx="0"/>
          <a:fillRef idx="0"/>
          <a:effectRef idx="0"/>
          <a:fontRef idx="minor"/>
        </p:style>
        <p:txBody>
          <a:bodyPr lIns="90000" rIns="90000" tIns="45000" bIns="45000">
            <a:normAutofit/>
          </a:bodyPr>
          <a:p>
            <a:pPr>
              <a:lnSpc>
                <a:spcPct val="90000"/>
              </a:lnSpc>
              <a:spcAft>
                <a:spcPts val="601"/>
              </a:spcAft>
            </a:pPr>
            <a:r>
              <a:rPr b="0" lang="en-US" sz="2000" spc="-1" strike="noStrike">
                <a:solidFill>
                  <a:srgbClr val="000000"/>
                </a:solidFill>
                <a:latin typeface="Arial"/>
                <a:ea typeface="DejaVu Sans"/>
              </a:rPr>
              <a:t>Main objective of   this project</a:t>
            </a:r>
            <a:endParaRPr b="0" lang="fr-FR" sz="2000" spc="-1" strike="noStrike">
              <a:latin typeface="Arial"/>
            </a:endParaRPr>
          </a:p>
          <a:p>
            <a:pPr>
              <a:lnSpc>
                <a:spcPct val="90000"/>
              </a:lnSpc>
              <a:spcAft>
                <a:spcPts val="601"/>
              </a:spcAft>
            </a:pPr>
            <a:endParaRPr b="0" lang="fr-FR" sz="2000" spc="-1" strike="noStrike">
              <a:latin typeface="Arial"/>
            </a:endParaRPr>
          </a:p>
          <a:p>
            <a:pPr>
              <a:lnSpc>
                <a:spcPct val="90000"/>
              </a:lnSpc>
              <a:spcAft>
                <a:spcPts val="601"/>
              </a:spcAft>
            </a:pPr>
            <a:r>
              <a:rPr b="0" lang="en-US" sz="1400" spc="-1" strike="noStrike">
                <a:solidFill>
                  <a:srgbClr val="000000"/>
                </a:solidFill>
                <a:latin typeface="Arial"/>
                <a:ea typeface="DejaVu Sans"/>
              </a:rPr>
              <a:t>This project try to solve the problem by suggesting the Target Audience which are the best locality to open new restaurants and gaining maximum profits in Toronto.</a:t>
            </a:r>
            <a:endParaRPr b="0" lang="fr-FR" sz="1400" spc="-1" strike="noStrike">
              <a:latin typeface="Arial"/>
            </a:endParaRPr>
          </a:p>
          <a:p>
            <a:pPr>
              <a:lnSpc>
                <a:spcPct val="90000"/>
              </a:lnSpc>
              <a:spcAft>
                <a:spcPts val="601"/>
              </a:spcAft>
            </a:pP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0" name="CustomShape 1"/>
          <p:cNvSpPr/>
          <p:nvPr/>
        </p:nvSpPr>
        <p:spPr>
          <a:xfrm>
            <a:off x="0" y="0"/>
            <a:ext cx="3489120" cy="68565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51" name="CustomShape 2"/>
          <p:cNvSpPr/>
          <p:nvPr/>
        </p:nvSpPr>
        <p:spPr>
          <a:xfrm>
            <a:off x="628560" y="811080"/>
            <a:ext cx="2500200" cy="5401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ea typeface="DejaVu Sans"/>
              </a:rPr>
              <a:t>Data to be used </a:t>
            </a:r>
            <a:endParaRPr b="0" lang="fr-FR" sz="4400" spc="-1" strike="noStrike">
              <a:latin typeface="Arial"/>
            </a:endParaRPr>
          </a:p>
        </p:txBody>
      </p:sp>
      <p:sp>
        <p:nvSpPr>
          <p:cNvPr id="152" name="CustomShape 3"/>
          <p:cNvSpPr/>
          <p:nvPr/>
        </p:nvSpPr>
        <p:spPr>
          <a:xfrm>
            <a:off x="3490560" y="0"/>
            <a:ext cx="105120" cy="685656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53" name="Group 4"/>
          <p:cNvGrpSpPr/>
          <p:nvPr/>
        </p:nvGrpSpPr>
        <p:grpSpPr>
          <a:xfrm>
            <a:off x="4094640" y="830520"/>
            <a:ext cx="4565880" cy="4785480"/>
            <a:chOff x="4094640" y="830520"/>
            <a:chExt cx="4565880" cy="4785480"/>
          </a:xfrm>
        </p:grpSpPr>
        <p:sp>
          <p:nvSpPr>
            <p:cNvPr id="154" name="CustomShape 5"/>
            <p:cNvSpPr/>
            <p:nvPr/>
          </p:nvSpPr>
          <p:spPr>
            <a:xfrm>
              <a:off x="4094640" y="830520"/>
              <a:ext cx="4565880" cy="21214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32480" rIns="57240" tIns="132480" bIns="132840" anchor="ctr">
              <a:noAutofit/>
            </a:bodyPr>
            <a:p>
              <a:pPr>
                <a:lnSpc>
                  <a:spcPct val="90000"/>
                </a:lnSpc>
                <a:spcAft>
                  <a:spcPts val="524"/>
                </a:spcAft>
              </a:pPr>
              <a:r>
                <a:rPr b="0" lang="en-US" sz="1500" spc="-1" strike="noStrike">
                  <a:solidFill>
                    <a:srgbClr val="ffffff"/>
                  </a:solidFill>
                  <a:latin typeface="Arial"/>
                  <a:ea typeface="DejaVu Sans"/>
                </a:rPr>
                <a:t>1. Data source : « https://en.wikipedia.org/wiki/List_of_postal_codes_of_Canada:_M »</a:t>
              </a:r>
              <a:endParaRPr b="0" lang="fr-FR" sz="1500" spc="-1" strike="noStrike">
                <a:latin typeface="Arial"/>
              </a:endParaRPr>
            </a:p>
            <a:p>
              <a:pPr>
                <a:lnSpc>
                  <a:spcPct val="90000"/>
                </a:lnSpc>
                <a:spcAft>
                  <a:spcPts val="524"/>
                </a:spcAft>
              </a:pPr>
              <a:r>
                <a:rPr b="0" lang="en-US" sz="1500" spc="-1" strike="noStrike">
                  <a:solidFill>
                    <a:srgbClr val="ffffff"/>
                  </a:solidFill>
                  <a:latin typeface="Arial"/>
                  <a:ea typeface="DejaVu Sans"/>
                </a:rPr>
                <a:t>Description - City of Toronto Neighborhood Profiles use this Census data to provide a portrait of the demographic, social and economic characteristics of the people and households in each City of Toronto neighborhood</a:t>
              </a:r>
              <a:endParaRPr b="0" lang="fr-FR" sz="1500" spc="-1" strike="noStrike">
                <a:latin typeface="Arial"/>
              </a:endParaRPr>
            </a:p>
          </p:txBody>
        </p:sp>
        <p:sp>
          <p:nvSpPr>
            <p:cNvPr id="155" name="CustomShape 6"/>
            <p:cNvSpPr/>
            <p:nvPr/>
          </p:nvSpPr>
          <p:spPr>
            <a:xfrm>
              <a:off x="4094640" y="3376800"/>
              <a:ext cx="4565880" cy="22392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32480" rIns="57240" tIns="132480" bIns="132840" anchor="ctr">
              <a:noAutofit/>
            </a:bodyPr>
            <a:p>
              <a:pPr>
                <a:lnSpc>
                  <a:spcPct val="90000"/>
                </a:lnSpc>
                <a:spcAft>
                  <a:spcPts val="524"/>
                </a:spcAft>
              </a:pPr>
              <a:r>
                <a:rPr b="0" lang="en-US" sz="1500" spc="-1" strike="noStrike">
                  <a:solidFill>
                    <a:srgbClr val="ffffff"/>
                  </a:solidFill>
                  <a:latin typeface="Arial"/>
                  <a:ea typeface="DejaVu Sans"/>
                </a:rPr>
                <a:t>2. Data source : Foursquare API</a:t>
              </a:r>
              <a:endParaRPr b="0" lang="fr-FR" sz="1500" spc="-1" strike="noStrike">
                <a:latin typeface="Arial"/>
              </a:endParaRPr>
            </a:p>
            <a:p>
              <a:pPr>
                <a:lnSpc>
                  <a:spcPct val="90000"/>
                </a:lnSpc>
                <a:spcAft>
                  <a:spcPts val="524"/>
                </a:spcAft>
              </a:pPr>
              <a:r>
                <a:rPr b="0" lang="en-US" sz="1500" spc="-1" strike="noStrike">
                  <a:solidFill>
                    <a:srgbClr val="ffffff"/>
                  </a:solidFill>
                  <a:latin typeface="Arial"/>
                  <a:ea typeface="DejaVu Sans"/>
                </a:rPr>
                <a:t>Description : By using this API we will get all the venues in each neighborhood. We can filter these venues to get the Restaurants.</a:t>
              </a:r>
              <a:endParaRPr b="0" lang="fr-FR" sz="1500" spc="-1" strike="noStrike">
                <a:latin typeface="Arial"/>
              </a:endParaRPr>
            </a:p>
          </p:txBody>
        </p:sp>
      </p:grpSp>
      <p:grpSp>
        <p:nvGrpSpPr>
          <p:cNvPr id="156" name="Group 7"/>
          <p:cNvGrpSpPr/>
          <p:nvPr/>
        </p:nvGrpSpPr>
        <p:grpSpPr>
          <a:xfrm>
            <a:off x="0" y="0"/>
            <a:ext cx="0" cy="0"/>
            <a:chOff x="0" y="0"/>
            <a:chExt cx="0" cy="0"/>
          </a:xfrm>
        </p:grpSpPr>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CustomShape 1"/>
          <p:cNvSpPr/>
          <p:nvPr/>
        </p:nvSpPr>
        <p:spPr>
          <a:xfrm>
            <a:off x="0" y="0"/>
            <a:ext cx="3489120" cy="68565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58" name="CustomShape 2"/>
          <p:cNvSpPr/>
          <p:nvPr/>
        </p:nvSpPr>
        <p:spPr>
          <a:xfrm>
            <a:off x="628560" y="811080"/>
            <a:ext cx="2500200" cy="5401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100" spc="-1" strike="noStrike">
                <a:solidFill>
                  <a:srgbClr val="ffffff"/>
                </a:solidFill>
                <a:latin typeface="Arial"/>
                <a:ea typeface="DejaVu Sans"/>
              </a:rPr>
              <a:t>Approach</a:t>
            </a:r>
            <a:endParaRPr b="0" lang="fr-FR" sz="4100" spc="-1" strike="noStrike">
              <a:latin typeface="Arial"/>
            </a:endParaRPr>
          </a:p>
        </p:txBody>
      </p:sp>
      <p:sp>
        <p:nvSpPr>
          <p:cNvPr id="159" name="CustomShape 3"/>
          <p:cNvSpPr/>
          <p:nvPr/>
        </p:nvSpPr>
        <p:spPr>
          <a:xfrm>
            <a:off x="3490560" y="0"/>
            <a:ext cx="105120" cy="685656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60" name="Group 4"/>
          <p:cNvGrpSpPr/>
          <p:nvPr/>
        </p:nvGrpSpPr>
        <p:grpSpPr>
          <a:xfrm>
            <a:off x="4023360" y="1097280"/>
            <a:ext cx="4637160" cy="3528360"/>
            <a:chOff x="4023360" y="1097280"/>
            <a:chExt cx="4637160" cy="3528360"/>
          </a:xfrm>
        </p:grpSpPr>
        <p:sp>
          <p:nvSpPr>
            <p:cNvPr id="161" name="CustomShape 5"/>
            <p:cNvSpPr/>
            <p:nvPr/>
          </p:nvSpPr>
          <p:spPr>
            <a:xfrm>
              <a:off x="4094640" y="1097280"/>
              <a:ext cx="4565880" cy="69372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noAutofit/>
            </a:bodyPr>
            <a:p>
              <a:pPr>
                <a:lnSpc>
                  <a:spcPct val="90000"/>
                </a:lnSpc>
                <a:spcAft>
                  <a:spcPts val="629"/>
                </a:spcAft>
              </a:pPr>
              <a:r>
                <a:rPr b="0" lang="en-US" sz="1800" spc="-1" strike="noStrike">
                  <a:solidFill>
                    <a:srgbClr val="ffffff"/>
                  </a:solidFill>
                  <a:latin typeface="Arial"/>
                  <a:ea typeface="DejaVu Sans"/>
                </a:rPr>
                <a:t>Collect the City of Tornoto data from data source</a:t>
              </a:r>
              <a:endParaRPr b="0" lang="fr-FR" sz="1800" spc="-1" strike="noStrike">
                <a:latin typeface="Arial"/>
              </a:endParaRPr>
            </a:p>
          </p:txBody>
        </p:sp>
        <p:sp>
          <p:nvSpPr>
            <p:cNvPr id="162" name="CustomShape 6"/>
            <p:cNvSpPr/>
            <p:nvPr/>
          </p:nvSpPr>
          <p:spPr>
            <a:xfrm>
              <a:off x="4094640" y="2011680"/>
              <a:ext cx="4565880" cy="69372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noAutofit/>
            </a:bodyPr>
            <a:p>
              <a:pPr>
                <a:lnSpc>
                  <a:spcPct val="90000"/>
                </a:lnSpc>
                <a:spcAft>
                  <a:spcPts val="629"/>
                </a:spcAft>
              </a:pPr>
              <a:r>
                <a:rPr b="0" lang="en-US" sz="1800" spc="-1" strike="noStrike">
                  <a:solidFill>
                    <a:srgbClr val="ffffff"/>
                  </a:solidFill>
                  <a:latin typeface="Arial"/>
                  <a:ea typeface="DejaVu Sans"/>
                </a:rPr>
                <a:t>Using FourSquare API we will find all venues for each neighborhood.</a:t>
              </a:r>
              <a:endParaRPr b="0" lang="fr-FR" sz="1800" spc="-1" strike="noStrike">
                <a:latin typeface="Arial"/>
              </a:endParaRPr>
            </a:p>
          </p:txBody>
        </p:sp>
        <p:sp>
          <p:nvSpPr>
            <p:cNvPr id="163" name="CustomShape 7"/>
            <p:cNvSpPr/>
            <p:nvPr/>
          </p:nvSpPr>
          <p:spPr>
            <a:xfrm>
              <a:off x="4023360" y="2962800"/>
              <a:ext cx="4565880" cy="69372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noAutofit/>
            </a:bodyPr>
            <a:p>
              <a:pPr>
                <a:lnSpc>
                  <a:spcPct val="90000"/>
                </a:lnSpc>
                <a:spcAft>
                  <a:spcPts val="629"/>
                </a:spcAft>
              </a:pPr>
              <a:r>
                <a:rPr b="0" lang="en-US" sz="1800" spc="-1" strike="noStrike">
                  <a:solidFill>
                    <a:srgbClr val="ffffff"/>
                  </a:solidFill>
                  <a:latin typeface="Arial"/>
                  <a:ea typeface="DejaVu Sans"/>
                </a:rPr>
                <a:t>Cluster the neighborhood based on the venues</a:t>
              </a:r>
              <a:endParaRPr b="0" lang="fr-FR" sz="1800" spc="-1" strike="noStrike">
                <a:latin typeface="Arial"/>
              </a:endParaRPr>
            </a:p>
          </p:txBody>
        </p:sp>
        <p:sp>
          <p:nvSpPr>
            <p:cNvPr id="164" name="CustomShape 8"/>
            <p:cNvSpPr/>
            <p:nvPr/>
          </p:nvSpPr>
          <p:spPr>
            <a:xfrm>
              <a:off x="4023360" y="3931920"/>
              <a:ext cx="4565880" cy="69372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noAutofit/>
            </a:bodyPr>
            <a:p>
              <a:pPr>
                <a:lnSpc>
                  <a:spcPct val="90000"/>
                </a:lnSpc>
                <a:spcAft>
                  <a:spcPts val="629"/>
                </a:spcAft>
              </a:pPr>
              <a:r>
                <a:rPr b="0" lang="en-US" sz="1800" spc="-1" strike="noStrike">
                  <a:solidFill>
                    <a:srgbClr val="ffffff"/>
                  </a:solidFill>
                  <a:latin typeface="Arial"/>
                  <a:ea typeface="DejaVu Sans"/>
                </a:rPr>
                <a:t>Find the best location to start a restaurant after further analyzing the cluster results </a:t>
              </a:r>
              <a:endParaRPr b="0" lang="fr-FR" sz="1800" spc="-1" strike="noStrike">
                <a:latin typeface="Arial"/>
              </a:endParaRPr>
            </a:p>
          </p:txBody>
        </p:sp>
      </p:grpSp>
      <p:grpSp>
        <p:nvGrpSpPr>
          <p:cNvPr id="165" name="Group 9"/>
          <p:cNvGrpSpPr/>
          <p:nvPr/>
        </p:nvGrpSpPr>
        <p:grpSpPr>
          <a:xfrm>
            <a:off x="0" y="0"/>
            <a:ext cx="0" cy="0"/>
            <a:chOff x="0" y="0"/>
            <a:chExt cx="0" cy="0"/>
          </a:xfrm>
        </p:grpSpPr>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0" y="0"/>
            <a:ext cx="3489120" cy="68565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67" name="CustomShape 2"/>
          <p:cNvSpPr/>
          <p:nvPr/>
        </p:nvSpPr>
        <p:spPr>
          <a:xfrm>
            <a:off x="628560" y="811080"/>
            <a:ext cx="2500200" cy="5401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ea typeface="DejaVu Sans"/>
              </a:rPr>
              <a:t>Libraries to be used</a:t>
            </a:r>
            <a:endParaRPr b="0" lang="fr-FR" sz="4400" spc="-1" strike="noStrike">
              <a:latin typeface="Arial"/>
            </a:endParaRPr>
          </a:p>
        </p:txBody>
      </p:sp>
      <p:sp>
        <p:nvSpPr>
          <p:cNvPr id="168" name="CustomShape 3"/>
          <p:cNvSpPr/>
          <p:nvPr/>
        </p:nvSpPr>
        <p:spPr>
          <a:xfrm>
            <a:off x="3490560" y="0"/>
            <a:ext cx="105120" cy="685656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69" name="Group 4"/>
          <p:cNvGrpSpPr/>
          <p:nvPr/>
        </p:nvGrpSpPr>
        <p:grpSpPr>
          <a:xfrm>
            <a:off x="4094640" y="1064520"/>
            <a:ext cx="4591080" cy="4786560"/>
            <a:chOff x="4094640" y="1064520"/>
            <a:chExt cx="4591080" cy="4786560"/>
          </a:xfrm>
        </p:grpSpPr>
        <p:sp>
          <p:nvSpPr>
            <p:cNvPr id="170" name="CustomShape 5"/>
            <p:cNvSpPr/>
            <p:nvPr/>
          </p:nvSpPr>
          <p:spPr>
            <a:xfrm>
              <a:off x="4094640" y="1064520"/>
              <a:ext cx="4565880" cy="111816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65240" rIns="110520" tIns="165240" bIns="165240" anchor="ctr">
              <a:noAutofit/>
            </a:bodyPr>
            <a:p>
              <a:pPr>
                <a:lnSpc>
                  <a:spcPct val="90000"/>
                </a:lnSpc>
                <a:spcAft>
                  <a:spcPts val="1015"/>
                </a:spcAft>
              </a:pPr>
              <a:r>
                <a:rPr b="0" lang="en-US" sz="2900" spc="-1" strike="noStrike">
                  <a:solidFill>
                    <a:srgbClr val="ffffff"/>
                  </a:solidFill>
                  <a:latin typeface="Arial"/>
                  <a:ea typeface="DejaVu Sans"/>
                </a:rPr>
                <a:t>pandas and numpy for handling data.</a:t>
              </a:r>
              <a:endParaRPr b="0" lang="fr-FR" sz="2900" spc="-1" strike="noStrike">
                <a:latin typeface="Arial"/>
              </a:endParaRPr>
            </a:p>
          </p:txBody>
        </p:sp>
        <p:sp>
          <p:nvSpPr>
            <p:cNvPr id="171" name="CustomShape 6"/>
            <p:cNvSpPr/>
            <p:nvPr/>
          </p:nvSpPr>
          <p:spPr>
            <a:xfrm>
              <a:off x="4094640" y="2834640"/>
              <a:ext cx="4565880" cy="111816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fillRef idx="0"/>
            <a:effectRef idx="0"/>
            <a:fontRef idx="minor"/>
          </p:style>
          <p:txBody>
            <a:bodyPr lIns="165240" rIns="110520" tIns="165240" bIns="165240" anchor="ctr">
              <a:noAutofit/>
            </a:bodyPr>
            <a:p>
              <a:pPr>
                <a:lnSpc>
                  <a:spcPct val="90000"/>
                </a:lnSpc>
                <a:spcAft>
                  <a:spcPts val="1015"/>
                </a:spcAft>
              </a:pPr>
              <a:r>
                <a:rPr b="0" lang="en-US" sz="2900" spc="-1" strike="noStrike">
                  <a:solidFill>
                    <a:srgbClr val="ffffff"/>
                  </a:solidFill>
                  <a:latin typeface="Arial"/>
                  <a:ea typeface="DejaVu Sans"/>
                </a:rPr>
                <a:t>request module for using FourSquare API.</a:t>
              </a:r>
              <a:endParaRPr b="0" lang="fr-FR" sz="2900" spc="-1" strike="noStrike">
                <a:latin typeface="Arial"/>
              </a:endParaRPr>
            </a:p>
          </p:txBody>
        </p:sp>
        <p:sp>
          <p:nvSpPr>
            <p:cNvPr id="172" name="CustomShape 7"/>
            <p:cNvSpPr/>
            <p:nvPr/>
          </p:nvSpPr>
          <p:spPr>
            <a:xfrm>
              <a:off x="4119840" y="4732920"/>
              <a:ext cx="4565880" cy="111816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fillRef idx="0"/>
            <a:effectRef idx="0"/>
            <a:fontRef idx="minor"/>
          </p:style>
          <p:txBody>
            <a:bodyPr lIns="165240" rIns="110520" tIns="165240" bIns="165240" anchor="ctr">
              <a:noAutofit/>
            </a:bodyPr>
            <a:p>
              <a:pPr>
                <a:lnSpc>
                  <a:spcPct val="90000"/>
                </a:lnSpc>
                <a:spcAft>
                  <a:spcPts val="1015"/>
                </a:spcAft>
              </a:pPr>
              <a:r>
                <a:rPr b="0" lang="en-US" sz="2900" spc="-1" strike="noStrike">
                  <a:solidFill>
                    <a:srgbClr val="ffffff"/>
                  </a:solidFill>
                  <a:latin typeface="Arial"/>
                  <a:ea typeface="DejaVu Sans"/>
                </a:rPr>
                <a:t>geopy to get co-ordinates of City of Toronto.</a:t>
              </a:r>
              <a:endParaRPr b="0" lang="fr-FR" sz="2900" spc="-1" strike="noStrike">
                <a:latin typeface="Arial"/>
              </a:endParaRPr>
            </a:p>
          </p:txBody>
        </p:sp>
      </p:grpSp>
      <p:grpSp>
        <p:nvGrpSpPr>
          <p:cNvPr id="173" name="Group 8"/>
          <p:cNvGrpSpPr/>
          <p:nvPr/>
        </p:nvGrpSpPr>
        <p:grpSpPr>
          <a:xfrm>
            <a:off x="0" y="0"/>
            <a:ext cx="0" cy="0"/>
            <a:chOff x="0" y="0"/>
            <a:chExt cx="0" cy="0"/>
          </a:xfrm>
        </p:grpSpPr>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CustomShape 1"/>
          <p:cNvSpPr/>
          <p:nvPr/>
        </p:nvSpPr>
        <p:spPr>
          <a:xfrm>
            <a:off x="0" y="0"/>
            <a:ext cx="3489120" cy="6856560"/>
          </a:xfrm>
          <a:prstGeom prst="rect">
            <a:avLst/>
          </a:prstGeom>
          <a:solidFill>
            <a:srgbClr val="3f3f3f"/>
          </a:solidFill>
          <a:ln>
            <a:noFill/>
          </a:ln>
        </p:spPr>
        <p:style>
          <a:lnRef idx="0"/>
          <a:fillRef idx="0"/>
          <a:effectRef idx="0"/>
          <a:fontRef idx="minor"/>
        </p:style>
      </p:sp>
      <p:sp>
        <p:nvSpPr>
          <p:cNvPr id="175" name="CustomShape 2"/>
          <p:cNvSpPr/>
          <p:nvPr/>
        </p:nvSpPr>
        <p:spPr>
          <a:xfrm>
            <a:off x="482760" y="623520"/>
            <a:ext cx="2521440" cy="160560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US" sz="2400" spc="-1" strike="noStrike">
                <a:solidFill>
                  <a:srgbClr val="ffffff"/>
                </a:solidFill>
                <a:latin typeface="Arial"/>
                <a:ea typeface="DejaVu Sans"/>
              </a:rPr>
              <a:t>Step 1 </a:t>
            </a:r>
            <a:endParaRPr b="0" lang="fr-FR" sz="2400" spc="-1" strike="noStrike">
              <a:latin typeface="Arial"/>
            </a:endParaRPr>
          </a:p>
        </p:txBody>
      </p:sp>
      <p:sp>
        <p:nvSpPr>
          <p:cNvPr id="176" name="CustomShape 3"/>
          <p:cNvSpPr/>
          <p:nvPr/>
        </p:nvSpPr>
        <p:spPr>
          <a:xfrm>
            <a:off x="482760" y="2638080"/>
            <a:ext cx="2521440" cy="3414240"/>
          </a:xfrm>
          <a:prstGeom prst="rect">
            <a:avLst/>
          </a:prstGeom>
          <a:noFill/>
          <a:ln>
            <a:noFill/>
          </a:ln>
        </p:spPr>
        <p:style>
          <a:lnRef idx="0"/>
          <a:fillRef idx="0"/>
          <a:effectRef idx="0"/>
          <a:fontRef idx="minor"/>
        </p:style>
        <p:txBody>
          <a:bodyPr lIns="90000" rIns="90000" tIns="45000" bIns="45000">
            <a:normAutofit/>
          </a:bodyPr>
          <a:p>
            <a:pPr marL="285840" indent="-227160">
              <a:lnSpc>
                <a:spcPct val="90000"/>
              </a:lnSpc>
              <a:spcAft>
                <a:spcPts val="601"/>
              </a:spcAft>
              <a:buClr>
                <a:srgbClr val="ffffff"/>
              </a:buClr>
              <a:buFont typeface="Arial"/>
              <a:buChar char="•"/>
            </a:pPr>
            <a:r>
              <a:rPr b="0" lang="en-US" sz="1700" spc="-1" strike="noStrike">
                <a:solidFill>
                  <a:srgbClr val="ffffff"/>
                </a:solidFill>
                <a:latin typeface="Arial"/>
                <a:ea typeface="DejaVu Sans"/>
              </a:rPr>
              <a:t>Load data from  </a:t>
            </a:r>
            <a:r>
              <a:rPr b="0" lang="en-US" sz="1700" spc="-1" strike="noStrike" u="sng">
                <a:solidFill>
                  <a:srgbClr val="0000ff"/>
                </a:solidFill>
                <a:uFillTx/>
                <a:latin typeface="Arial"/>
                <a:ea typeface="DejaVu Sans"/>
                <a:hlinkClick r:id="rId1"/>
              </a:rPr>
              <a:t>dataset</a:t>
            </a:r>
            <a:r>
              <a:rPr b="0" lang="en-US" sz="1700" spc="-1" strike="noStrike">
                <a:solidFill>
                  <a:srgbClr val="ffffff"/>
                </a:solidFill>
                <a:latin typeface="Arial"/>
                <a:ea typeface="DejaVu Sans"/>
              </a:rPr>
              <a:t> </a:t>
            </a:r>
            <a:endParaRPr b="0" lang="fr-FR" sz="1700" spc="-1" strike="noStrike">
              <a:latin typeface="Arial"/>
            </a:endParaRPr>
          </a:p>
          <a:p>
            <a:pPr marL="57240">
              <a:lnSpc>
                <a:spcPct val="90000"/>
              </a:lnSpc>
              <a:spcAft>
                <a:spcPts val="601"/>
              </a:spcAft>
            </a:pPr>
            <a:r>
              <a:rPr b="0" lang="en-US" sz="1700" spc="-1" strike="noStrike">
                <a:solidFill>
                  <a:srgbClr val="ffffff"/>
                </a:solidFill>
                <a:latin typeface="Arial"/>
                <a:ea typeface="DejaVu Sans"/>
              </a:rPr>
              <a:t>   </a:t>
            </a:r>
            <a:r>
              <a:rPr b="0" lang="en-US" sz="1700" spc="-1" strike="noStrike">
                <a:solidFill>
                  <a:srgbClr val="ffffff"/>
                </a:solidFill>
                <a:latin typeface="Arial"/>
                <a:ea typeface="DejaVu Sans"/>
              </a:rPr>
              <a:t>in pandas Dataframe.</a:t>
            </a:r>
            <a:endParaRPr b="0" lang="fr-FR" sz="1700" spc="-1" strike="noStrike">
              <a:latin typeface="Arial"/>
            </a:endParaRPr>
          </a:p>
          <a:p>
            <a:pPr marL="57240">
              <a:lnSpc>
                <a:spcPct val="90000"/>
              </a:lnSpc>
              <a:spcAft>
                <a:spcPts val="601"/>
              </a:spcAft>
            </a:pPr>
            <a:endParaRPr b="0" lang="fr-FR" sz="1700" spc="-1" strike="noStrike">
              <a:latin typeface="Arial"/>
            </a:endParaRPr>
          </a:p>
          <a:p>
            <a:pPr marL="285840" indent="-227160">
              <a:lnSpc>
                <a:spcPct val="90000"/>
              </a:lnSpc>
              <a:spcAft>
                <a:spcPts val="601"/>
              </a:spcAft>
              <a:buClr>
                <a:srgbClr val="ffffff"/>
              </a:buClr>
              <a:buFont typeface="Arial"/>
              <a:buChar char="•"/>
            </a:pPr>
            <a:r>
              <a:rPr b="0" lang="en-US" sz="1700" spc="-1" strike="noStrike">
                <a:solidFill>
                  <a:srgbClr val="ffffff"/>
                </a:solidFill>
                <a:latin typeface="Arial"/>
                <a:ea typeface="DejaVu Sans"/>
              </a:rPr>
              <a:t>Getting Latitude and Longitude for each address geopy library.</a:t>
            </a:r>
            <a:endParaRPr b="0" lang="fr-FR" sz="1700" spc="-1" strike="noStrike">
              <a:latin typeface="Arial"/>
            </a:endParaRPr>
          </a:p>
          <a:p>
            <a:pPr>
              <a:lnSpc>
                <a:spcPct val="90000"/>
              </a:lnSpc>
              <a:spcAft>
                <a:spcPts val="601"/>
              </a:spcAft>
            </a:pPr>
            <a:endParaRPr b="0" lang="fr-FR" sz="1700" spc="-1" strike="noStrike">
              <a:latin typeface="Arial"/>
            </a:endParaRPr>
          </a:p>
          <a:p>
            <a:pPr>
              <a:lnSpc>
                <a:spcPct val="90000"/>
              </a:lnSpc>
              <a:spcAft>
                <a:spcPts val="601"/>
              </a:spcAft>
            </a:pPr>
            <a:endParaRPr b="0" lang="fr-FR" sz="1700" spc="-1" strike="noStrike">
              <a:latin typeface="Arial"/>
            </a:endParaRPr>
          </a:p>
        </p:txBody>
      </p:sp>
      <p:sp>
        <p:nvSpPr>
          <p:cNvPr id="177" name="CustomShape 4"/>
          <p:cNvSpPr/>
          <p:nvPr/>
        </p:nvSpPr>
        <p:spPr>
          <a:xfrm>
            <a:off x="3973320" y="4572000"/>
            <a:ext cx="7466040" cy="1170720"/>
          </a:xfrm>
          <a:prstGeom prst="rect">
            <a:avLst/>
          </a:prstGeom>
          <a:noFill/>
          <a:ln>
            <a:noFill/>
          </a:ln>
        </p:spPr>
        <p:style>
          <a:lnRef idx="0"/>
          <a:fillRef idx="0"/>
          <a:effectRef idx="0"/>
          <a:fontRef idx="minor"/>
        </p:style>
        <p:txBody>
          <a:bodyPr lIns="90000" rIns="90000" tIns="45000" bIns="45000">
            <a:noAutofit/>
          </a:bodyPr>
          <a:p>
            <a:pPr>
              <a:lnSpc>
                <a:spcPct val="100000"/>
              </a:lnSpc>
              <a:spcAft>
                <a:spcPts val="601"/>
              </a:spcAft>
            </a:pPr>
            <a:endParaRPr b="0" lang="fr-FR" sz="1800" spc="-1" strike="noStrike">
              <a:latin typeface="Arial"/>
            </a:endParaRPr>
          </a:p>
          <a:p>
            <a:pPr>
              <a:lnSpc>
                <a:spcPct val="100000"/>
              </a:lnSpc>
              <a:spcAft>
                <a:spcPts val="601"/>
              </a:spcAft>
            </a:pPr>
            <a:endParaRPr b="0" lang="fr-FR" sz="1800" spc="-1" strike="noStrike">
              <a:latin typeface="Arial"/>
            </a:endParaRPr>
          </a:p>
          <a:p>
            <a:pPr>
              <a:lnSpc>
                <a:spcPct val="100000"/>
              </a:lnSpc>
              <a:spcAft>
                <a:spcPts val="601"/>
              </a:spcAft>
            </a:pPr>
            <a:endParaRPr b="0" lang="fr-FR" sz="1800" spc="-1" strike="noStrike">
              <a:latin typeface="Arial"/>
            </a:endParaRPr>
          </a:p>
        </p:txBody>
      </p:sp>
      <p:pic>
        <p:nvPicPr>
          <p:cNvPr id="178" name="" descr=""/>
          <p:cNvPicPr/>
          <p:nvPr/>
        </p:nvPicPr>
        <p:blipFill>
          <a:blip r:embed="rId2"/>
          <a:stretch/>
        </p:blipFill>
        <p:spPr>
          <a:xfrm>
            <a:off x="3489120" y="1376640"/>
            <a:ext cx="5505120" cy="40953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rot="16200000">
            <a:off x="691560" y="800640"/>
            <a:ext cx="2198880" cy="250560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80" name="CustomShape 2"/>
          <p:cNvSpPr/>
          <p:nvPr/>
        </p:nvSpPr>
        <p:spPr>
          <a:xfrm>
            <a:off x="725040" y="1204200"/>
            <a:ext cx="2000520" cy="17798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 strike="noStrike">
                <a:solidFill>
                  <a:srgbClr val="ffffff"/>
                </a:solidFill>
                <a:latin typeface="Arial"/>
                <a:ea typeface="DejaVu Sans"/>
              </a:rPr>
              <a:t>Step 2 </a:t>
            </a:r>
            <a:endParaRPr b="0" lang="fr-FR" sz="2800" spc="-1" strike="noStrike">
              <a:latin typeface="Arial"/>
            </a:endParaRPr>
          </a:p>
        </p:txBody>
      </p:sp>
      <p:sp>
        <p:nvSpPr>
          <p:cNvPr id="181" name="CustomShape 3"/>
          <p:cNvSpPr/>
          <p:nvPr/>
        </p:nvSpPr>
        <p:spPr>
          <a:xfrm>
            <a:off x="725040" y="3404520"/>
            <a:ext cx="2000520" cy="2426040"/>
          </a:xfrm>
          <a:prstGeom prst="rect">
            <a:avLst/>
          </a:prstGeom>
          <a:noFill/>
          <a:ln>
            <a:noFill/>
          </a:ln>
        </p:spPr>
        <p:style>
          <a:lnRef idx="0"/>
          <a:fillRef idx="0"/>
          <a:effectRef idx="0"/>
          <a:fontRef idx="minor"/>
        </p:style>
        <p:txBody>
          <a:bodyPr lIns="90000" rIns="90000" tIns="45000" bIns="45000">
            <a:normAutofit/>
          </a:bodyPr>
          <a:p>
            <a:pPr marL="285840" indent="-227160">
              <a:lnSpc>
                <a:spcPct val="90000"/>
              </a:lnSpc>
              <a:spcAft>
                <a:spcPts val="601"/>
              </a:spcAft>
              <a:buClr>
                <a:srgbClr val="000000"/>
              </a:buClr>
              <a:buFont typeface="Arial"/>
              <a:buChar char="•"/>
            </a:pPr>
            <a:r>
              <a:rPr b="0" lang="en-US" sz="1400" spc="-1" strike="noStrike">
                <a:solidFill>
                  <a:srgbClr val="000000"/>
                </a:solidFill>
                <a:latin typeface="Arial"/>
                <a:ea typeface="DejaVu Sans"/>
              </a:rPr>
              <a:t>Get the most popular venue for each </a:t>
            </a:r>
            <a:r>
              <a:rPr b="0" lang="en-US" sz="1400" spc="-1" strike="noStrike">
                <a:solidFill>
                  <a:srgbClr val="000000"/>
                </a:solidFill>
                <a:latin typeface="Arial"/>
                <a:ea typeface="DejaVu Sans"/>
              </a:rPr>
              <a:t>Borough and Neighborhood.</a:t>
            </a:r>
            <a:endParaRPr b="0" lang="fr-FR" sz="1400" spc="-1" strike="noStrike">
              <a:latin typeface="Arial"/>
            </a:endParaRPr>
          </a:p>
          <a:p>
            <a:pPr marL="57240">
              <a:lnSpc>
                <a:spcPct val="90000"/>
              </a:lnSpc>
              <a:spcAft>
                <a:spcPts val="601"/>
              </a:spcAft>
            </a:pPr>
            <a:endParaRPr b="0" lang="fr-FR" sz="1400" spc="-1" strike="noStrike">
              <a:latin typeface="Arial"/>
            </a:endParaRPr>
          </a:p>
          <a:p>
            <a:pPr marL="57240">
              <a:lnSpc>
                <a:spcPct val="90000"/>
              </a:lnSpc>
              <a:spcAft>
                <a:spcPts val="601"/>
              </a:spcAft>
            </a:pPr>
            <a:endParaRPr b="0" lang="fr-FR" sz="1400" spc="-1" strike="noStrike">
              <a:latin typeface="Arial"/>
            </a:endParaRPr>
          </a:p>
          <a:p>
            <a:pPr marL="57240">
              <a:lnSpc>
                <a:spcPct val="90000"/>
              </a:lnSpc>
              <a:spcAft>
                <a:spcPts val="601"/>
              </a:spcAft>
            </a:pPr>
            <a:endParaRPr b="0" lang="fr-FR" sz="1400" spc="-1" strike="noStrike">
              <a:latin typeface="Arial"/>
            </a:endParaRPr>
          </a:p>
        </p:txBody>
      </p:sp>
      <p:sp>
        <p:nvSpPr>
          <p:cNvPr id="182" name="CustomShape 4"/>
          <p:cNvSpPr/>
          <p:nvPr/>
        </p:nvSpPr>
        <p:spPr>
          <a:xfrm>
            <a:off x="1295280" y="5562720"/>
            <a:ext cx="6323040" cy="363600"/>
          </a:xfrm>
          <a:prstGeom prst="rect">
            <a:avLst/>
          </a:prstGeom>
          <a:noFill/>
          <a:ln>
            <a:noFill/>
          </a:ln>
        </p:spPr>
        <p:style>
          <a:lnRef idx="0"/>
          <a:fillRef idx="0"/>
          <a:effectRef idx="0"/>
          <a:fontRef idx="minor"/>
        </p:style>
      </p:sp>
      <p:pic>
        <p:nvPicPr>
          <p:cNvPr id="183" name="" descr=""/>
          <p:cNvPicPr/>
          <p:nvPr/>
        </p:nvPicPr>
        <p:blipFill>
          <a:blip r:embed="rId1"/>
          <a:stretch/>
        </p:blipFill>
        <p:spPr>
          <a:xfrm>
            <a:off x="432000" y="4429800"/>
            <a:ext cx="8424000" cy="19062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83" name="Picture 87" descr=""/>
          <p:cNvPicPr/>
          <p:nvPr/>
        </p:nvPicPr>
        <p:blipFill>
          <a:blip r:embed="rId1"/>
          <a:stretch/>
        </p:blipFill>
        <p:spPr>
          <a:xfrm>
            <a:off x="0" y="0"/>
            <a:ext cx="9143280" cy="6857280"/>
          </a:xfrm>
          <a:prstGeom prst="rect">
            <a:avLst/>
          </a:prstGeom>
          <a:ln>
            <a:noFill/>
          </a:ln>
        </p:spPr>
      </p:pic>
      <p:sp>
        <p:nvSpPr>
          <p:cNvPr id="84"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0" lang="en-US" sz="3700" spc="-1" strike="noStrike">
                <a:solidFill>
                  <a:srgbClr val="ffffff"/>
                </a:solidFill>
                <a:latin typeface="Arial"/>
                <a:ea typeface="DejaVu Sans"/>
              </a:rPr>
              <a:t>There are 9 courses in this certification</a:t>
            </a:r>
            <a:endParaRPr b="0" lang="fr-FR" sz="3700" spc="-1" strike="noStrike">
              <a:latin typeface="Arial"/>
            </a:endParaRPr>
          </a:p>
        </p:txBody>
      </p:sp>
      <p:sp>
        <p:nvSpPr>
          <p:cNvPr id="85"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a:lnSpc>
                <a:spcPct val="90000"/>
              </a:lnSpc>
              <a:spcBef>
                <a:spcPts val="1417"/>
              </a:spcBef>
            </a:pPr>
            <a:endParaRPr b="0" lang="fr-FR" sz="1800" spc="-1" strike="noStrike">
              <a:latin typeface="Arial"/>
            </a:endParaRPr>
          </a:p>
          <a:p>
            <a:pPr marL="432000" indent="-227880">
              <a:lnSpc>
                <a:spcPct val="90000"/>
              </a:lnSpc>
              <a:spcBef>
                <a:spcPts val="1417"/>
              </a:spcBef>
              <a:buClr>
                <a:srgbClr val="000000"/>
              </a:buClr>
              <a:buSzPct val="45000"/>
              <a:buFont typeface="Arial"/>
              <a:buChar char="•"/>
            </a:pPr>
            <a:r>
              <a:rPr b="0" lang="en-US" sz="1800" spc="-1" strike="noStrike">
                <a:solidFill>
                  <a:srgbClr val="000000"/>
                </a:solidFill>
                <a:latin typeface="Arial"/>
                <a:ea typeface="DejaVu Sans"/>
              </a:rPr>
              <a:t>1. What is Data Science ?</a:t>
            </a:r>
            <a:endParaRPr b="0" lang="fr-FR" sz="1800" spc="-1" strike="noStrike">
              <a:latin typeface="Arial"/>
            </a:endParaRPr>
          </a:p>
          <a:p>
            <a:pPr marL="432000" indent="-227880">
              <a:lnSpc>
                <a:spcPct val="90000"/>
              </a:lnSpc>
              <a:spcBef>
                <a:spcPts val="1417"/>
              </a:spcBef>
              <a:buClr>
                <a:srgbClr val="000000"/>
              </a:buClr>
              <a:buSzPct val="45000"/>
              <a:buFont typeface="Arial"/>
              <a:buChar char="•"/>
            </a:pPr>
            <a:r>
              <a:rPr b="0" lang="en-US" sz="1800" spc="-1" strike="noStrike">
                <a:solidFill>
                  <a:srgbClr val="000000"/>
                </a:solidFill>
                <a:latin typeface="Arial"/>
                <a:ea typeface="DejaVu Sans"/>
              </a:rPr>
              <a:t>2. Open Source tools for Data Science </a:t>
            </a:r>
            <a:endParaRPr b="0" lang="fr-FR" sz="1800" spc="-1" strike="noStrike">
              <a:latin typeface="Arial"/>
            </a:endParaRPr>
          </a:p>
          <a:p>
            <a:pPr marL="432000" indent="-227880">
              <a:lnSpc>
                <a:spcPct val="90000"/>
              </a:lnSpc>
              <a:spcBef>
                <a:spcPts val="1417"/>
              </a:spcBef>
              <a:buClr>
                <a:srgbClr val="000000"/>
              </a:buClr>
              <a:buSzPct val="45000"/>
              <a:buFont typeface="Arial"/>
              <a:buChar char="•"/>
            </a:pPr>
            <a:r>
              <a:rPr b="0" lang="en-US" sz="1800" spc="-1" strike="noStrike">
                <a:solidFill>
                  <a:srgbClr val="000000"/>
                </a:solidFill>
                <a:latin typeface="Arial"/>
                <a:ea typeface="DejaVu Sans"/>
              </a:rPr>
              <a:t>3. Data Science Methodology</a:t>
            </a:r>
            <a:endParaRPr b="0" lang="fr-FR" sz="1800" spc="-1" strike="noStrike">
              <a:latin typeface="Arial"/>
            </a:endParaRPr>
          </a:p>
          <a:p>
            <a:pPr marL="432000" indent="-227880">
              <a:lnSpc>
                <a:spcPct val="90000"/>
              </a:lnSpc>
              <a:spcBef>
                <a:spcPts val="1417"/>
              </a:spcBef>
              <a:buClr>
                <a:srgbClr val="000000"/>
              </a:buClr>
              <a:buSzPct val="45000"/>
              <a:buFont typeface="Arial"/>
              <a:buChar char="•"/>
            </a:pPr>
            <a:r>
              <a:rPr b="0" lang="en-US" sz="1800" spc="-1" strike="noStrike">
                <a:solidFill>
                  <a:srgbClr val="000000"/>
                </a:solidFill>
                <a:latin typeface="Arial"/>
                <a:ea typeface="DejaVu Sans"/>
              </a:rPr>
              <a:t>4. Python for Data Science and AI</a:t>
            </a:r>
            <a:endParaRPr b="0" lang="fr-FR" sz="1800" spc="-1" strike="noStrike">
              <a:latin typeface="Arial"/>
            </a:endParaRPr>
          </a:p>
          <a:p>
            <a:pPr marL="432000" indent="-227880">
              <a:lnSpc>
                <a:spcPct val="90000"/>
              </a:lnSpc>
              <a:spcBef>
                <a:spcPts val="1417"/>
              </a:spcBef>
              <a:buClr>
                <a:srgbClr val="000000"/>
              </a:buClr>
              <a:buSzPct val="45000"/>
              <a:buFont typeface="Arial"/>
              <a:buChar char="•"/>
            </a:pPr>
            <a:r>
              <a:rPr b="0" lang="en-US" sz="1800" spc="-1" strike="noStrike">
                <a:solidFill>
                  <a:srgbClr val="000000"/>
                </a:solidFill>
                <a:latin typeface="Arial"/>
                <a:ea typeface="DejaVu Sans"/>
              </a:rPr>
              <a:t>5. Databases and SQL for Data Science</a:t>
            </a:r>
            <a:endParaRPr b="0" lang="fr-FR" sz="1800" spc="-1" strike="noStrike">
              <a:latin typeface="Arial"/>
            </a:endParaRPr>
          </a:p>
          <a:p>
            <a:pPr marL="432000" indent="-227880">
              <a:lnSpc>
                <a:spcPct val="90000"/>
              </a:lnSpc>
              <a:spcBef>
                <a:spcPts val="1417"/>
              </a:spcBef>
              <a:buClr>
                <a:srgbClr val="000000"/>
              </a:buClr>
              <a:buSzPct val="45000"/>
              <a:buFont typeface="Arial"/>
              <a:buChar char="•"/>
            </a:pPr>
            <a:r>
              <a:rPr b="0" lang="en-US" sz="1800" spc="-1" strike="noStrike">
                <a:solidFill>
                  <a:srgbClr val="000000"/>
                </a:solidFill>
                <a:latin typeface="Arial"/>
                <a:ea typeface="DejaVu Sans"/>
              </a:rPr>
              <a:t>6. Data Analysis with Python</a:t>
            </a:r>
            <a:endParaRPr b="0" lang="fr-FR" sz="1800" spc="-1" strike="noStrike">
              <a:latin typeface="Arial"/>
            </a:endParaRPr>
          </a:p>
          <a:p>
            <a:pPr marL="432000" indent="-227880">
              <a:lnSpc>
                <a:spcPct val="90000"/>
              </a:lnSpc>
              <a:spcBef>
                <a:spcPts val="1417"/>
              </a:spcBef>
              <a:buClr>
                <a:srgbClr val="000000"/>
              </a:buClr>
              <a:buSzPct val="45000"/>
              <a:buFont typeface="Arial"/>
              <a:buChar char="•"/>
            </a:pPr>
            <a:r>
              <a:rPr b="0" lang="en-US" sz="1800" spc="-1" strike="noStrike">
                <a:solidFill>
                  <a:srgbClr val="000000"/>
                </a:solidFill>
                <a:latin typeface="Arial"/>
                <a:ea typeface="DejaVu Sans"/>
              </a:rPr>
              <a:t>7. Data visualization with  Python</a:t>
            </a:r>
            <a:endParaRPr b="0" lang="fr-FR" sz="1800" spc="-1" strike="noStrike">
              <a:latin typeface="Arial"/>
            </a:endParaRPr>
          </a:p>
          <a:p>
            <a:pPr marL="432000" indent="-227880">
              <a:lnSpc>
                <a:spcPct val="90000"/>
              </a:lnSpc>
              <a:spcBef>
                <a:spcPts val="1417"/>
              </a:spcBef>
              <a:buClr>
                <a:srgbClr val="000000"/>
              </a:buClr>
              <a:buSzPct val="45000"/>
              <a:buFont typeface="Arial"/>
              <a:buChar char="•"/>
            </a:pPr>
            <a:r>
              <a:rPr b="0" lang="en-US" sz="1800" spc="-1" strike="noStrike">
                <a:solidFill>
                  <a:srgbClr val="000000"/>
                </a:solidFill>
                <a:latin typeface="Arial"/>
                <a:ea typeface="DejaVu Sans"/>
              </a:rPr>
              <a:t>8. Machine Learning with Python</a:t>
            </a:r>
            <a:endParaRPr b="0" lang="fr-FR" sz="1800" spc="-1" strike="noStrike">
              <a:latin typeface="Arial"/>
            </a:endParaRPr>
          </a:p>
          <a:p>
            <a:pPr marL="432000" indent="-227880">
              <a:lnSpc>
                <a:spcPct val="90000"/>
              </a:lnSpc>
              <a:spcBef>
                <a:spcPts val="1417"/>
              </a:spcBef>
              <a:buClr>
                <a:srgbClr val="000000"/>
              </a:buClr>
              <a:buSzPct val="45000"/>
              <a:buFont typeface="Arial"/>
              <a:buChar char="•"/>
            </a:pPr>
            <a:r>
              <a:rPr b="0" lang="en-US" sz="1800" spc="-1" strike="noStrike">
                <a:solidFill>
                  <a:srgbClr val="000000"/>
                </a:solidFill>
                <a:latin typeface="Arial"/>
                <a:ea typeface="DejaVu Sans"/>
              </a:rPr>
              <a:t>9. Applied Data Science Capstone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rot="16200000">
            <a:off x="691560" y="800640"/>
            <a:ext cx="2198880" cy="250560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85" name="CustomShape 2"/>
          <p:cNvSpPr/>
          <p:nvPr/>
        </p:nvSpPr>
        <p:spPr>
          <a:xfrm>
            <a:off x="725040" y="1204200"/>
            <a:ext cx="2000520" cy="17798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 strike="noStrike">
                <a:solidFill>
                  <a:srgbClr val="ffffff"/>
                </a:solidFill>
                <a:latin typeface="Arial"/>
                <a:ea typeface="DejaVu Sans"/>
              </a:rPr>
              <a:t>Step 3 </a:t>
            </a:r>
            <a:endParaRPr b="0" lang="fr-FR" sz="2800" spc="-1" strike="noStrike">
              <a:latin typeface="Arial"/>
            </a:endParaRPr>
          </a:p>
        </p:txBody>
      </p:sp>
      <p:sp>
        <p:nvSpPr>
          <p:cNvPr id="186" name="CustomShape 3"/>
          <p:cNvSpPr/>
          <p:nvPr/>
        </p:nvSpPr>
        <p:spPr>
          <a:xfrm>
            <a:off x="725040" y="3404520"/>
            <a:ext cx="2000520" cy="2426040"/>
          </a:xfrm>
          <a:prstGeom prst="rect">
            <a:avLst/>
          </a:prstGeom>
          <a:noFill/>
          <a:ln>
            <a:noFill/>
          </a:ln>
        </p:spPr>
        <p:style>
          <a:lnRef idx="0"/>
          <a:fillRef idx="0"/>
          <a:effectRef idx="0"/>
          <a:fontRef idx="minor"/>
        </p:style>
        <p:txBody>
          <a:bodyPr lIns="90000" rIns="90000" tIns="45000" bIns="45000">
            <a:normAutofit/>
          </a:bodyPr>
          <a:p>
            <a:pPr marL="285840" indent="-227160">
              <a:lnSpc>
                <a:spcPct val="90000"/>
              </a:lnSpc>
              <a:spcAft>
                <a:spcPts val="601"/>
              </a:spcAft>
              <a:buClr>
                <a:srgbClr val="000000"/>
              </a:buClr>
              <a:buFont typeface="Arial"/>
              <a:buChar char="•"/>
            </a:pPr>
            <a:r>
              <a:rPr b="0" lang="en-US" sz="1400" spc="-1" strike="noStrike">
                <a:solidFill>
                  <a:srgbClr val="000000"/>
                </a:solidFill>
                <a:latin typeface="Arial"/>
                <a:ea typeface="DejaVu Sans"/>
              </a:rPr>
              <a:t>Get the Borough and Neighborhood  using FourSquare API and desplay the initial cluster.</a:t>
            </a:r>
            <a:endParaRPr b="0" lang="fr-FR" sz="1400" spc="-1" strike="noStrike">
              <a:latin typeface="Arial"/>
            </a:endParaRPr>
          </a:p>
          <a:p>
            <a:pPr marL="57240">
              <a:lnSpc>
                <a:spcPct val="90000"/>
              </a:lnSpc>
              <a:spcAft>
                <a:spcPts val="601"/>
              </a:spcAft>
            </a:pPr>
            <a:endParaRPr b="0" lang="fr-FR" sz="1400" spc="-1" strike="noStrike">
              <a:latin typeface="Arial"/>
            </a:endParaRPr>
          </a:p>
          <a:p>
            <a:pPr marL="57240">
              <a:lnSpc>
                <a:spcPct val="90000"/>
              </a:lnSpc>
              <a:spcAft>
                <a:spcPts val="601"/>
              </a:spcAft>
            </a:pPr>
            <a:endParaRPr b="0" lang="fr-FR" sz="1400" spc="-1" strike="noStrike">
              <a:latin typeface="Arial"/>
            </a:endParaRPr>
          </a:p>
          <a:p>
            <a:pPr marL="57240">
              <a:lnSpc>
                <a:spcPct val="90000"/>
              </a:lnSpc>
              <a:spcAft>
                <a:spcPts val="601"/>
              </a:spcAft>
            </a:pPr>
            <a:endParaRPr b="0" lang="fr-FR" sz="1400" spc="-1" strike="noStrike">
              <a:latin typeface="Arial"/>
            </a:endParaRPr>
          </a:p>
        </p:txBody>
      </p:sp>
      <p:sp>
        <p:nvSpPr>
          <p:cNvPr id="187" name="CustomShape 4"/>
          <p:cNvSpPr/>
          <p:nvPr/>
        </p:nvSpPr>
        <p:spPr>
          <a:xfrm>
            <a:off x="1295280" y="5562720"/>
            <a:ext cx="6323040" cy="363600"/>
          </a:xfrm>
          <a:prstGeom prst="rect">
            <a:avLst/>
          </a:prstGeom>
          <a:noFill/>
          <a:ln>
            <a:noFill/>
          </a:ln>
        </p:spPr>
        <p:style>
          <a:lnRef idx="0"/>
          <a:fillRef idx="0"/>
          <a:effectRef idx="0"/>
          <a:fontRef idx="minor"/>
        </p:style>
      </p:sp>
      <p:pic>
        <p:nvPicPr>
          <p:cNvPr id="188" name="" descr=""/>
          <p:cNvPicPr/>
          <p:nvPr/>
        </p:nvPicPr>
        <p:blipFill>
          <a:blip r:embed="rId1"/>
          <a:stretch/>
        </p:blipFill>
        <p:spPr>
          <a:xfrm>
            <a:off x="3240000" y="1656000"/>
            <a:ext cx="5417640" cy="31878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CustomShape 1"/>
          <p:cNvSpPr/>
          <p:nvPr/>
        </p:nvSpPr>
        <p:spPr>
          <a:xfrm rot="16200000">
            <a:off x="691560" y="800640"/>
            <a:ext cx="2198880" cy="250560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725040" y="1204200"/>
            <a:ext cx="2000520" cy="17798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 strike="noStrike">
                <a:solidFill>
                  <a:srgbClr val="ffffff"/>
                </a:solidFill>
                <a:latin typeface="Arial"/>
                <a:ea typeface="DejaVu Sans"/>
              </a:rPr>
              <a:t>Step 4 </a:t>
            </a:r>
            <a:endParaRPr b="0" lang="fr-FR" sz="2800" spc="-1" strike="noStrike">
              <a:latin typeface="Arial"/>
            </a:endParaRPr>
          </a:p>
        </p:txBody>
      </p:sp>
      <p:sp>
        <p:nvSpPr>
          <p:cNvPr id="191" name="CustomShape 3"/>
          <p:cNvSpPr/>
          <p:nvPr/>
        </p:nvSpPr>
        <p:spPr>
          <a:xfrm>
            <a:off x="725040" y="3404520"/>
            <a:ext cx="2000520" cy="2426040"/>
          </a:xfrm>
          <a:prstGeom prst="rect">
            <a:avLst/>
          </a:prstGeom>
          <a:noFill/>
          <a:ln>
            <a:noFill/>
          </a:ln>
        </p:spPr>
        <p:style>
          <a:lnRef idx="0"/>
          <a:fillRef idx="0"/>
          <a:effectRef idx="0"/>
          <a:fontRef idx="minor"/>
        </p:style>
        <p:txBody>
          <a:bodyPr lIns="90000" rIns="90000" tIns="45000" bIns="45000">
            <a:normAutofit/>
          </a:bodyPr>
          <a:p>
            <a:pPr>
              <a:lnSpc>
                <a:spcPct val="90000"/>
              </a:lnSpc>
              <a:spcAft>
                <a:spcPts val="601"/>
              </a:spcAft>
            </a:pPr>
            <a:r>
              <a:rPr b="0" lang="en-US" sz="1400" spc="-1" strike="noStrike">
                <a:solidFill>
                  <a:srgbClr val="000000"/>
                </a:solidFill>
                <a:latin typeface="Arial"/>
                <a:ea typeface="DejaVu Sans"/>
              </a:rPr>
              <a:t>Cluster Borough and Neighborhood using </a:t>
            </a:r>
            <a:endParaRPr b="0" lang="fr-FR" sz="1400" spc="-1" strike="noStrike">
              <a:latin typeface="Arial"/>
            </a:endParaRPr>
          </a:p>
          <a:p>
            <a:pPr>
              <a:lnSpc>
                <a:spcPct val="90000"/>
              </a:lnSpc>
              <a:spcAft>
                <a:spcPts val="601"/>
              </a:spcAft>
            </a:pPr>
            <a:r>
              <a:rPr b="0" lang="en-US" sz="1400" spc="-1" strike="noStrike">
                <a:solidFill>
                  <a:srgbClr val="000000"/>
                </a:solidFill>
                <a:latin typeface="Arial"/>
                <a:ea typeface="DejaVu Sans"/>
              </a:rPr>
              <a:t>K-mean</a:t>
            </a:r>
            <a:endParaRPr b="0" lang="fr-FR" sz="1400" spc="-1" strike="noStrike">
              <a:latin typeface="Arial"/>
            </a:endParaRPr>
          </a:p>
          <a:p>
            <a:pPr>
              <a:lnSpc>
                <a:spcPct val="90000"/>
              </a:lnSpc>
              <a:spcAft>
                <a:spcPts val="601"/>
              </a:spcAft>
            </a:pPr>
            <a:endParaRPr b="0" lang="fr-FR" sz="1400" spc="-1" strike="noStrike">
              <a:latin typeface="Arial"/>
            </a:endParaRPr>
          </a:p>
          <a:p>
            <a:pPr marL="57240">
              <a:lnSpc>
                <a:spcPct val="90000"/>
              </a:lnSpc>
              <a:spcAft>
                <a:spcPts val="601"/>
              </a:spcAft>
            </a:pPr>
            <a:endParaRPr b="0" lang="fr-FR" sz="1400" spc="-1" strike="noStrike">
              <a:latin typeface="Arial"/>
            </a:endParaRPr>
          </a:p>
          <a:p>
            <a:pPr marL="57240">
              <a:lnSpc>
                <a:spcPct val="90000"/>
              </a:lnSpc>
              <a:spcAft>
                <a:spcPts val="601"/>
              </a:spcAft>
            </a:pPr>
            <a:endParaRPr b="0" lang="fr-FR" sz="1400" spc="-1" strike="noStrike">
              <a:latin typeface="Arial"/>
            </a:endParaRPr>
          </a:p>
          <a:p>
            <a:pPr marL="57240">
              <a:lnSpc>
                <a:spcPct val="90000"/>
              </a:lnSpc>
              <a:spcAft>
                <a:spcPts val="601"/>
              </a:spcAft>
            </a:pPr>
            <a:endParaRPr b="0" lang="fr-FR" sz="1400" spc="-1" strike="noStrike">
              <a:latin typeface="Arial"/>
            </a:endParaRPr>
          </a:p>
        </p:txBody>
      </p:sp>
      <p:pic>
        <p:nvPicPr>
          <p:cNvPr id="192" name="" descr=""/>
          <p:cNvPicPr/>
          <p:nvPr/>
        </p:nvPicPr>
        <p:blipFill>
          <a:blip r:embed="rId1"/>
          <a:stretch/>
        </p:blipFill>
        <p:spPr>
          <a:xfrm>
            <a:off x="3672000" y="1532160"/>
            <a:ext cx="4409640" cy="19238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CustomShape 1"/>
          <p:cNvSpPr/>
          <p:nvPr/>
        </p:nvSpPr>
        <p:spPr>
          <a:xfrm>
            <a:off x="-7560" y="0"/>
            <a:ext cx="3051000" cy="6856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4" name="CustomShape 2"/>
          <p:cNvSpPr/>
          <p:nvPr/>
        </p:nvSpPr>
        <p:spPr>
          <a:xfrm>
            <a:off x="482760" y="640080"/>
            <a:ext cx="2320920" cy="5611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ea typeface="DejaVu Sans"/>
              </a:rPr>
              <a:t>Result</a:t>
            </a:r>
            <a:endParaRPr b="0" lang="fr-FR" sz="4400" spc="-1" strike="noStrike">
              <a:latin typeface="Arial"/>
            </a:endParaRPr>
          </a:p>
        </p:txBody>
      </p:sp>
      <p:sp>
        <p:nvSpPr>
          <p:cNvPr id="195" name="CustomShape 3"/>
          <p:cNvSpPr/>
          <p:nvPr/>
        </p:nvSpPr>
        <p:spPr>
          <a:xfrm>
            <a:off x="3190680" y="288000"/>
            <a:ext cx="2785320" cy="576000"/>
          </a:xfrm>
          <a:prstGeom prst="rect">
            <a:avLst/>
          </a:prstGeom>
          <a:noFill/>
          <a:ln>
            <a:noFill/>
          </a:ln>
        </p:spPr>
        <p:style>
          <a:lnRef idx="0"/>
          <a:fillRef idx="0"/>
          <a:effectRef idx="0"/>
          <a:fontRef idx="minor"/>
        </p:style>
        <p:txBody>
          <a:bodyPr lIns="90000" rIns="90000" tIns="45000" bIns="45000" anchor="ctr">
            <a:normAutofit fontScale="32000"/>
          </a:bodyPr>
          <a:p>
            <a:pPr marL="343080" indent="-341640">
              <a:lnSpc>
                <a:spcPct val="100000"/>
              </a:lnSpc>
              <a:spcBef>
                <a:spcPts val="479"/>
              </a:spcBef>
              <a:buClr>
                <a:srgbClr val="558ed5"/>
              </a:buClr>
              <a:buFont typeface="Arial"/>
              <a:buChar char="•"/>
            </a:pPr>
            <a:r>
              <a:rPr b="0" lang="en-US" sz="2400" spc="-1" strike="noStrike">
                <a:solidFill>
                  <a:srgbClr val="558ed5"/>
                </a:solidFill>
                <a:latin typeface="Arial"/>
                <a:ea typeface="DejaVu Sans"/>
              </a:rPr>
              <a:t>List of Clusters with high density restaurants </a:t>
            </a:r>
            <a:endParaRPr b="0" lang="fr-FR" sz="2400" spc="-1" strike="noStrike">
              <a:latin typeface="Arial"/>
            </a:endParaRPr>
          </a:p>
          <a:p>
            <a:pPr>
              <a:lnSpc>
                <a:spcPct val="100000"/>
              </a:lnSpc>
              <a:spcBef>
                <a:spcPts val="360"/>
              </a:spcBef>
            </a:pPr>
            <a:endParaRPr b="0" lang="fr-FR" sz="2400" spc="-1" strike="noStrike">
              <a:latin typeface="Arial"/>
            </a:endParaRPr>
          </a:p>
        </p:txBody>
      </p:sp>
      <p:pic>
        <p:nvPicPr>
          <p:cNvPr id="196" name="" descr=""/>
          <p:cNvPicPr/>
          <p:nvPr/>
        </p:nvPicPr>
        <p:blipFill>
          <a:blip r:embed="rId1"/>
          <a:stretch/>
        </p:blipFill>
        <p:spPr>
          <a:xfrm>
            <a:off x="3132000" y="918720"/>
            <a:ext cx="5832000" cy="1817280"/>
          </a:xfrm>
          <a:prstGeom prst="rect">
            <a:avLst/>
          </a:prstGeom>
          <a:ln>
            <a:noFill/>
          </a:ln>
        </p:spPr>
      </p:pic>
      <p:sp>
        <p:nvSpPr>
          <p:cNvPr id="197" name="TextShape 4"/>
          <p:cNvSpPr txBox="1"/>
          <p:nvPr/>
        </p:nvSpPr>
        <p:spPr>
          <a:xfrm>
            <a:off x="5184000" y="2808000"/>
            <a:ext cx="1368000" cy="346320"/>
          </a:xfrm>
          <a:prstGeom prst="rect">
            <a:avLst/>
          </a:prstGeom>
          <a:noFill/>
          <a:ln>
            <a:noFill/>
          </a:ln>
        </p:spPr>
        <p:txBody>
          <a:bodyPr lIns="90000" rIns="90000" tIns="45000" bIns="45000">
            <a:noAutofit/>
          </a:bodyPr>
          <a:p>
            <a:r>
              <a:rPr b="0" lang="fr-FR" sz="1800" spc="-1" strike="noStrike">
                <a:latin typeface="Arial"/>
              </a:rPr>
              <a:t>Cluster 1</a:t>
            </a:r>
            <a:endParaRPr b="0" lang="fr-FR" sz="1800" spc="-1" strike="noStrike">
              <a:latin typeface="Arial"/>
            </a:endParaRPr>
          </a:p>
        </p:txBody>
      </p:sp>
      <p:pic>
        <p:nvPicPr>
          <p:cNvPr id="198" name="" descr=""/>
          <p:cNvPicPr/>
          <p:nvPr/>
        </p:nvPicPr>
        <p:blipFill>
          <a:blip r:embed="rId2"/>
          <a:stretch/>
        </p:blipFill>
        <p:spPr>
          <a:xfrm>
            <a:off x="3096000" y="3456000"/>
            <a:ext cx="5968800" cy="1859040"/>
          </a:xfrm>
          <a:prstGeom prst="rect">
            <a:avLst/>
          </a:prstGeom>
          <a:ln>
            <a:noFill/>
          </a:ln>
        </p:spPr>
      </p:pic>
      <p:sp>
        <p:nvSpPr>
          <p:cNvPr id="199" name="TextShape 5"/>
          <p:cNvSpPr txBox="1"/>
          <p:nvPr/>
        </p:nvSpPr>
        <p:spPr>
          <a:xfrm>
            <a:off x="5184000" y="5472000"/>
            <a:ext cx="1368000" cy="346320"/>
          </a:xfrm>
          <a:prstGeom prst="rect">
            <a:avLst/>
          </a:prstGeom>
          <a:noFill/>
          <a:ln>
            <a:noFill/>
          </a:ln>
        </p:spPr>
        <p:txBody>
          <a:bodyPr lIns="90000" rIns="90000" tIns="45000" bIns="45000">
            <a:noAutofit/>
          </a:bodyPr>
          <a:p>
            <a:r>
              <a:rPr b="0" lang="fr-FR" sz="1800" spc="-1" strike="noStrike">
                <a:latin typeface="Arial"/>
              </a:rPr>
              <a:t>Cluster 3</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0" name="CustomShape 1"/>
          <p:cNvSpPr/>
          <p:nvPr/>
        </p:nvSpPr>
        <p:spPr>
          <a:xfrm>
            <a:off x="-7560" y="0"/>
            <a:ext cx="3051000" cy="6856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1" name="CustomShape 2"/>
          <p:cNvSpPr/>
          <p:nvPr/>
        </p:nvSpPr>
        <p:spPr>
          <a:xfrm>
            <a:off x="482760" y="640080"/>
            <a:ext cx="2320920" cy="5611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ea typeface="DejaVu Sans"/>
              </a:rPr>
              <a:t>Result</a:t>
            </a:r>
            <a:endParaRPr b="0" lang="fr-FR" sz="4400" spc="-1" strike="noStrike">
              <a:latin typeface="Arial"/>
            </a:endParaRPr>
          </a:p>
        </p:txBody>
      </p:sp>
      <p:sp>
        <p:nvSpPr>
          <p:cNvPr id="202" name="CustomShape 3"/>
          <p:cNvSpPr/>
          <p:nvPr/>
        </p:nvSpPr>
        <p:spPr>
          <a:xfrm>
            <a:off x="3524760" y="533520"/>
            <a:ext cx="5135040" cy="2483280"/>
          </a:xfrm>
          <a:prstGeom prst="rect">
            <a:avLst/>
          </a:prstGeom>
          <a:noFill/>
          <a:ln>
            <a:noFill/>
          </a:ln>
        </p:spPr>
        <p:style>
          <a:lnRef idx="0"/>
          <a:fillRef idx="0"/>
          <a:effectRef idx="0"/>
          <a:fontRef idx="minor"/>
        </p:style>
        <p:txBody>
          <a:bodyPr lIns="90000" rIns="90000" tIns="45000" bIns="45000" anchor="ctr">
            <a:normAutofit/>
          </a:bodyPr>
          <a:p>
            <a:pPr marL="343080" indent="-341640">
              <a:lnSpc>
                <a:spcPct val="100000"/>
              </a:lnSpc>
              <a:spcBef>
                <a:spcPts val="479"/>
              </a:spcBef>
              <a:buClr>
                <a:srgbClr val="558ed5"/>
              </a:buClr>
              <a:buFont typeface="Arial"/>
              <a:buChar char="•"/>
            </a:pPr>
            <a:r>
              <a:rPr b="0" lang="en-US" sz="2400" spc="-1" strike="noStrike">
                <a:solidFill>
                  <a:srgbClr val="558ed5"/>
                </a:solidFill>
                <a:latin typeface="Arial"/>
                <a:ea typeface="DejaVu Sans"/>
              </a:rPr>
              <a:t>Most promising places  </a:t>
            </a:r>
            <a:endParaRPr b="0" lang="fr-FR" sz="2400" spc="-1" strike="noStrike">
              <a:latin typeface="Arial"/>
            </a:endParaRPr>
          </a:p>
          <a:p>
            <a:pPr>
              <a:lnSpc>
                <a:spcPct val="100000"/>
              </a:lnSpc>
              <a:spcBef>
                <a:spcPts val="479"/>
              </a:spcBef>
            </a:pPr>
            <a:endParaRPr b="0" lang="fr-FR" sz="2400" spc="-1" strike="noStrike">
              <a:latin typeface="Arial"/>
            </a:endParaRPr>
          </a:p>
        </p:txBody>
      </p:sp>
      <p:pic>
        <p:nvPicPr>
          <p:cNvPr id="203" name="" descr=""/>
          <p:cNvPicPr/>
          <p:nvPr/>
        </p:nvPicPr>
        <p:blipFill>
          <a:blip r:embed="rId1"/>
          <a:stretch/>
        </p:blipFill>
        <p:spPr>
          <a:xfrm>
            <a:off x="3168000" y="2520000"/>
            <a:ext cx="5832000" cy="817920"/>
          </a:xfrm>
          <a:prstGeom prst="rect">
            <a:avLst/>
          </a:prstGeom>
          <a:ln>
            <a:noFill/>
          </a:ln>
        </p:spPr>
      </p:pic>
      <p:sp>
        <p:nvSpPr>
          <p:cNvPr id="204" name="TextShape 4"/>
          <p:cNvSpPr txBox="1"/>
          <p:nvPr/>
        </p:nvSpPr>
        <p:spPr>
          <a:xfrm>
            <a:off x="5184000" y="3325680"/>
            <a:ext cx="1368000" cy="346320"/>
          </a:xfrm>
          <a:prstGeom prst="rect">
            <a:avLst/>
          </a:prstGeom>
          <a:noFill/>
          <a:ln>
            <a:noFill/>
          </a:ln>
        </p:spPr>
        <p:txBody>
          <a:bodyPr lIns="90000" rIns="90000" tIns="45000" bIns="45000">
            <a:noAutofit/>
          </a:bodyPr>
          <a:p>
            <a:r>
              <a:rPr b="0" lang="fr-FR" sz="1800" spc="-1" strike="noStrike">
                <a:latin typeface="Arial"/>
              </a:rPr>
              <a:t>Cluster 2</a:t>
            </a:r>
            <a:endParaRPr b="0" lang="fr-FR" sz="1800" spc="-1" strike="noStrike">
              <a:latin typeface="Arial"/>
            </a:endParaRPr>
          </a:p>
        </p:txBody>
      </p:sp>
      <p:pic>
        <p:nvPicPr>
          <p:cNvPr id="205" name="" descr=""/>
          <p:cNvPicPr/>
          <p:nvPr/>
        </p:nvPicPr>
        <p:blipFill>
          <a:blip r:embed="rId2"/>
          <a:stretch/>
        </p:blipFill>
        <p:spPr>
          <a:xfrm>
            <a:off x="3043440" y="4122360"/>
            <a:ext cx="6074640" cy="773640"/>
          </a:xfrm>
          <a:prstGeom prst="rect">
            <a:avLst/>
          </a:prstGeom>
          <a:ln>
            <a:noFill/>
          </a:ln>
        </p:spPr>
      </p:pic>
      <p:sp>
        <p:nvSpPr>
          <p:cNvPr id="206" name="TextShape 5"/>
          <p:cNvSpPr txBox="1"/>
          <p:nvPr/>
        </p:nvSpPr>
        <p:spPr>
          <a:xfrm>
            <a:off x="5184000" y="4896000"/>
            <a:ext cx="1368000" cy="346320"/>
          </a:xfrm>
          <a:prstGeom prst="rect">
            <a:avLst/>
          </a:prstGeom>
          <a:noFill/>
          <a:ln>
            <a:noFill/>
          </a:ln>
        </p:spPr>
        <p:txBody>
          <a:bodyPr lIns="90000" rIns="90000" tIns="45000" bIns="45000">
            <a:noAutofit/>
          </a:bodyPr>
          <a:p>
            <a:r>
              <a:rPr b="0" lang="fr-FR" sz="1800" spc="-1" strike="noStrike">
                <a:latin typeface="Arial"/>
              </a:rPr>
              <a:t>Cluster 4</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363240" y="470880"/>
            <a:ext cx="3284280" cy="589068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208" name="CustomShape 2"/>
          <p:cNvSpPr/>
          <p:nvPr/>
        </p:nvSpPr>
        <p:spPr>
          <a:xfrm>
            <a:off x="647280" y="1011960"/>
            <a:ext cx="2560680" cy="47941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700" spc="-1" strike="noStrike">
                <a:solidFill>
                  <a:srgbClr val="ffffff"/>
                </a:solidFill>
                <a:latin typeface="Arial"/>
                <a:ea typeface="DejaVu Sans"/>
              </a:rPr>
              <a:t>Conclusion</a:t>
            </a:r>
            <a:endParaRPr b="0" lang="fr-FR" sz="3700" spc="-1" strike="noStrike">
              <a:latin typeface="Arial"/>
            </a:endParaRPr>
          </a:p>
        </p:txBody>
      </p:sp>
      <p:grpSp>
        <p:nvGrpSpPr>
          <p:cNvPr id="209" name="Group 3"/>
          <p:cNvGrpSpPr/>
          <p:nvPr/>
        </p:nvGrpSpPr>
        <p:grpSpPr>
          <a:xfrm>
            <a:off x="3895560" y="970920"/>
            <a:ext cx="4883760" cy="4883760"/>
            <a:chOff x="3895560" y="970920"/>
            <a:chExt cx="4883760" cy="4883760"/>
          </a:xfrm>
        </p:grpSpPr>
        <p:sp>
          <p:nvSpPr>
            <p:cNvPr id="210" name="CustomShape 4"/>
            <p:cNvSpPr/>
            <p:nvPr/>
          </p:nvSpPr>
          <p:spPr>
            <a:xfrm>
              <a:off x="3895560" y="970920"/>
              <a:ext cx="4883760" cy="4883760"/>
            </a:xfrm>
            <a:prstGeom prst="diamond">
              <a:avLst/>
            </a:prstGeom>
            <a:solidFill>
              <a:schemeClr val="accent2">
                <a:tint val="40000"/>
                <a:hueOff val="0"/>
                <a:satOff val="0"/>
                <a:lumOff val="0"/>
                <a:alphaOff val="0"/>
              </a:schemeClr>
            </a:solidFill>
            <a:ln>
              <a:noFill/>
            </a:ln>
          </p:spPr>
          <p:style>
            <a:lnRef idx="0"/>
            <a:fillRef idx="0"/>
            <a:effectRef idx="0"/>
            <a:fontRef idx="minor"/>
          </p:style>
        </p:sp>
        <p:sp>
          <p:nvSpPr>
            <p:cNvPr id="211" name="CustomShape 5"/>
            <p:cNvSpPr/>
            <p:nvPr/>
          </p:nvSpPr>
          <p:spPr>
            <a:xfrm>
              <a:off x="4359960" y="1434960"/>
              <a:ext cx="1903680" cy="190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noAutofit/>
            </a:bodyPr>
            <a:p>
              <a:pPr algn="ctr">
                <a:lnSpc>
                  <a:spcPct val="90000"/>
                </a:lnSpc>
                <a:spcAft>
                  <a:spcPts val="524"/>
                </a:spcAft>
              </a:pPr>
              <a:r>
                <a:rPr b="0" lang="en-US" sz="1500" spc="-1" strike="noStrike">
                  <a:solidFill>
                    <a:srgbClr val="ffffff"/>
                  </a:solidFill>
                  <a:latin typeface="Arial"/>
                  <a:ea typeface="DejaVu Sans"/>
                </a:rPr>
                <a:t>Cluster 1,3 and five already have a large number of open restaurants  </a:t>
              </a:r>
              <a:endParaRPr b="0" lang="fr-FR" sz="1500" spc="-1" strike="noStrike">
                <a:latin typeface="Arial"/>
              </a:endParaRPr>
            </a:p>
          </p:txBody>
        </p:sp>
        <p:sp>
          <p:nvSpPr>
            <p:cNvPr id="212" name="CustomShape 6"/>
            <p:cNvSpPr/>
            <p:nvPr/>
          </p:nvSpPr>
          <p:spPr>
            <a:xfrm>
              <a:off x="6411600" y="1434960"/>
              <a:ext cx="1903680" cy="190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noAutofit/>
            </a:bodyPr>
            <a:p>
              <a:pPr algn="ctr">
                <a:lnSpc>
                  <a:spcPct val="90000"/>
                </a:lnSpc>
                <a:spcAft>
                  <a:spcPts val="524"/>
                </a:spcAft>
              </a:pPr>
              <a:r>
                <a:rPr b="0" lang="en-US" sz="1500" spc="-1" strike="noStrike">
                  <a:solidFill>
                    <a:srgbClr val="ffffff"/>
                  </a:solidFill>
                  <a:latin typeface="Arial"/>
                  <a:ea typeface="DejaVu Sans"/>
                </a:rPr>
                <a:t>Cluster 2 and 4 have least number of restaurants </a:t>
              </a:r>
              <a:endParaRPr b="0" lang="fr-FR" sz="1500" spc="-1" strike="noStrike">
                <a:latin typeface="Arial"/>
              </a:endParaRPr>
            </a:p>
          </p:txBody>
        </p:sp>
        <p:sp>
          <p:nvSpPr>
            <p:cNvPr id="213" name="CustomShape 7"/>
            <p:cNvSpPr/>
            <p:nvPr/>
          </p:nvSpPr>
          <p:spPr>
            <a:xfrm>
              <a:off x="4359960" y="3486960"/>
              <a:ext cx="1903680" cy="190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noAutofit/>
            </a:bodyPr>
            <a:p>
              <a:pPr algn="ctr">
                <a:lnSpc>
                  <a:spcPct val="90000"/>
                </a:lnSpc>
                <a:spcAft>
                  <a:spcPts val="524"/>
                </a:spcAft>
              </a:pPr>
              <a:r>
                <a:rPr b="0" lang="en-US" sz="1500" spc="-1" strike="noStrike">
                  <a:solidFill>
                    <a:srgbClr val="ffffff"/>
                  </a:solidFill>
                  <a:latin typeface="Arial"/>
                  <a:ea typeface="DejaVu Sans"/>
                </a:rPr>
                <a:t>Therefore we can consider  Central and east Toronto a good location to start a new restaurant business </a:t>
              </a:r>
              <a:endParaRPr b="0" lang="fr-FR" sz="1500" spc="-1" strike="noStrike">
                <a:latin typeface="Arial"/>
              </a:endParaRPr>
            </a:p>
          </p:txBody>
        </p:sp>
        <p:sp>
          <p:nvSpPr>
            <p:cNvPr id="214" name="CustomShape 8"/>
            <p:cNvSpPr/>
            <p:nvPr/>
          </p:nvSpPr>
          <p:spPr>
            <a:xfrm>
              <a:off x="6411600" y="3486960"/>
              <a:ext cx="1903680" cy="190368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noAutofit/>
            </a:bodyPr>
            <a:p>
              <a:pPr algn="ctr">
                <a:lnSpc>
                  <a:spcPct val="90000"/>
                </a:lnSpc>
                <a:spcAft>
                  <a:spcPts val="524"/>
                </a:spcAft>
              </a:pPr>
              <a:r>
                <a:rPr b="0" lang="en-US" sz="1500" spc="-1" strike="noStrike">
                  <a:solidFill>
                    <a:srgbClr val="ffffff"/>
                  </a:solidFill>
                  <a:latin typeface="Arial"/>
                  <a:ea typeface="DejaVu Sans"/>
                </a:rPr>
                <a:t>Final decision on optimal restaurant location will be made by stakeholders</a:t>
              </a:r>
              <a:endParaRPr b="0" lang="fr-FR" sz="1500" spc="-1" strike="noStrike">
                <a:latin typeface="Arial"/>
              </a:endParaRPr>
            </a:p>
          </p:txBody>
        </p:sp>
      </p:grpSp>
      <p:grpSp>
        <p:nvGrpSpPr>
          <p:cNvPr id="215" name="Group 9"/>
          <p:cNvGrpSpPr/>
          <p:nvPr/>
        </p:nvGrpSpPr>
        <p:grpSpPr>
          <a:xfrm>
            <a:off x="0" y="0"/>
            <a:ext cx="0" cy="0"/>
            <a:chOff x="0" y="0"/>
            <a:chExt cx="0" cy="0"/>
          </a:xfrm>
        </p:grpSpPr>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6" name="CustomShape 1"/>
          <p:cNvSpPr/>
          <p:nvPr/>
        </p:nvSpPr>
        <p:spPr>
          <a:xfrm>
            <a:off x="0" y="0"/>
            <a:ext cx="4566600" cy="6856560"/>
          </a:xfrm>
          <a:prstGeom prst="rect">
            <a:avLst/>
          </a:prstGeom>
          <a:gradFill rotWithShape="0">
            <a:gsLst>
              <a:gs pos="0">
                <a:srgbClr val="cc3a18"/>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17" name="Picture 9" descr=""/>
          <p:cNvPicPr/>
          <p:nvPr/>
        </p:nvPicPr>
        <p:blipFill>
          <a:blip r:embed="rId1"/>
          <a:stretch/>
        </p:blipFill>
        <p:spPr>
          <a:xfrm>
            <a:off x="0" y="0"/>
            <a:ext cx="9142560" cy="6856560"/>
          </a:xfrm>
          <a:prstGeom prst="rect">
            <a:avLst/>
          </a:prstGeom>
          <a:ln>
            <a:noFill/>
          </a:ln>
        </p:spPr>
      </p:pic>
      <p:sp>
        <p:nvSpPr>
          <p:cNvPr id="218" name="CustomShape 2"/>
          <p:cNvSpPr/>
          <p:nvPr/>
        </p:nvSpPr>
        <p:spPr>
          <a:xfrm>
            <a:off x="479880" y="2053800"/>
            <a:ext cx="2750400" cy="2758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ea typeface="DejaVu Sans"/>
              </a:rPr>
              <a:t>Limitation</a:t>
            </a:r>
            <a:r>
              <a:rPr b="0" lang="en-US" sz="4400" spc="-1" strike="noStrike">
                <a:solidFill>
                  <a:srgbClr val="ffffff"/>
                </a:solidFill>
                <a:latin typeface="Arial"/>
                <a:ea typeface="DejaVu Sans"/>
              </a:rPr>
              <a:t>	</a:t>
            </a:r>
            <a:endParaRPr b="0" lang="fr-FR" sz="4400" spc="-1" strike="noStrike">
              <a:latin typeface="Arial"/>
            </a:endParaRPr>
          </a:p>
        </p:txBody>
      </p:sp>
      <p:sp>
        <p:nvSpPr>
          <p:cNvPr id="219" name="CustomShape 3"/>
          <p:cNvSpPr/>
          <p:nvPr/>
        </p:nvSpPr>
        <p:spPr>
          <a:xfrm>
            <a:off x="4267080" y="801720"/>
            <a:ext cx="4278960" cy="522936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420"/>
              </a:spcBef>
            </a:pPr>
            <a:endParaRPr b="0" lang="fr-FR" sz="1800" spc="-1" strike="noStrike">
              <a:latin typeface="Arial"/>
            </a:endParaRPr>
          </a:p>
          <a:p>
            <a:pPr>
              <a:lnSpc>
                <a:spcPct val="100000"/>
              </a:lnSpc>
              <a:spcBef>
                <a:spcPts val="420"/>
              </a:spcBef>
            </a:pPr>
            <a:r>
              <a:rPr b="0" lang="en-US" sz="2100" spc="-1" strike="noStrike">
                <a:solidFill>
                  <a:srgbClr val="e46c0a"/>
                </a:solidFill>
                <a:latin typeface="Arial"/>
                <a:ea typeface="DejaVu Sans"/>
              </a:rPr>
              <a:t>The accuracy of data depends purely depends on the data provided by FourSquare</a:t>
            </a:r>
            <a:endParaRPr b="0" lang="fr-FR" sz="2100" spc="-1" strike="noStrike">
              <a:latin typeface="Arial"/>
            </a:endParaRPr>
          </a:p>
          <a:p>
            <a:pPr>
              <a:lnSpc>
                <a:spcPct val="100000"/>
              </a:lnSpc>
              <a:spcBef>
                <a:spcPts val="420"/>
              </a:spcBef>
            </a:pP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0" name="CustomShape 1"/>
          <p:cNvSpPr/>
          <p:nvPr/>
        </p:nvSpPr>
        <p:spPr>
          <a:xfrm>
            <a:off x="356760" y="0"/>
            <a:ext cx="8181360" cy="6856560"/>
          </a:xfrm>
          <a:prstGeom prst="rect">
            <a:avLst/>
          </a:prstGeom>
          <a:gradFill rotWithShape="0">
            <a:gsLst>
              <a:gs pos="0">
                <a:srgbClr val="009ed8"/>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sp>
        <p:nvSpPr>
          <p:cNvPr id="221" name="CustomShape 2"/>
          <p:cNvSpPr/>
          <p:nvPr/>
        </p:nvSpPr>
        <p:spPr>
          <a:xfrm>
            <a:off x="2284200" y="4074840"/>
            <a:ext cx="4577400" cy="680760"/>
          </a:xfrm>
          <a:prstGeom prst="rect">
            <a:avLst/>
          </a:prstGeom>
          <a:noFill/>
          <a:ln>
            <a:noFill/>
          </a:ln>
        </p:spPr>
        <p:style>
          <a:lnRef idx="0"/>
          <a:fillRef idx="0"/>
          <a:effectRef idx="0"/>
          <a:fontRef idx="minor"/>
        </p:style>
      </p:sp>
      <p:pic>
        <p:nvPicPr>
          <p:cNvPr id="222" name="Picture 15" descr=""/>
          <p:cNvPicPr/>
          <p:nvPr/>
        </p:nvPicPr>
        <p:blipFill>
          <a:blip r:embed="rId1"/>
          <a:stretch/>
        </p:blipFill>
        <p:spPr>
          <a:xfrm>
            <a:off x="0" y="0"/>
            <a:ext cx="9142560" cy="6856560"/>
          </a:xfrm>
          <a:prstGeom prst="rect">
            <a:avLst/>
          </a:prstGeom>
          <a:ln>
            <a:noFill/>
          </a:ln>
        </p:spPr>
      </p:pic>
      <p:sp>
        <p:nvSpPr>
          <p:cNvPr id="223" name="CustomShape 3"/>
          <p:cNvSpPr/>
          <p:nvPr/>
        </p:nvSpPr>
        <p:spPr>
          <a:xfrm>
            <a:off x="2284200" y="2043720"/>
            <a:ext cx="4577400" cy="202968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ffffff"/>
                </a:solidFill>
                <a:latin typeface="Arial"/>
                <a:ea typeface="DejaVu Sans"/>
              </a:rPr>
              <a:t>Thank you</a:t>
            </a:r>
            <a:endParaRPr b="0" lang="fr-FR" sz="6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88" name="Picture 89" descr=""/>
          <p:cNvPicPr/>
          <p:nvPr/>
        </p:nvPicPr>
        <p:blipFill>
          <a:blip r:embed="rId1"/>
          <a:stretch/>
        </p:blipFill>
        <p:spPr>
          <a:xfrm>
            <a:off x="0" y="0"/>
            <a:ext cx="9143280" cy="6857280"/>
          </a:xfrm>
          <a:prstGeom prst="rect">
            <a:avLst/>
          </a:prstGeom>
          <a:ln>
            <a:noFill/>
          </a:ln>
        </p:spPr>
      </p:pic>
      <p:sp>
        <p:nvSpPr>
          <p:cNvPr id="89"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0" lang="en-US" sz="4400" spc="-1" strike="noStrike">
                <a:solidFill>
                  <a:srgbClr val="ffffff"/>
                </a:solidFill>
                <a:latin typeface="Arial"/>
                <a:ea typeface="DejaVu Sans"/>
              </a:rPr>
              <a:t>1. What is  Data Science?</a:t>
            </a:r>
            <a:endParaRPr b="0" lang="fr-FR" sz="4400" spc="-1" strike="noStrike">
              <a:latin typeface="Arial"/>
            </a:endParaRPr>
          </a:p>
        </p:txBody>
      </p:sp>
      <p:sp>
        <p:nvSpPr>
          <p:cNvPr id="90"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endParaRPr b="0" lang="fr-FR" sz="1800" spc="-1" strike="noStrike">
              <a:latin typeface="Arial"/>
            </a:endParaRPr>
          </a:p>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Data science is the art of uncovering the insights and trends that are hiding behind data. It's when you translate data into a story. So use storytelling to generate insight. And with these insights, you can make strategic choices for a company or an institution.</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3" name="Picture 100" descr=""/>
          <p:cNvPicPr/>
          <p:nvPr/>
        </p:nvPicPr>
        <p:blipFill>
          <a:blip r:embed="rId1"/>
          <a:stretch/>
        </p:blipFill>
        <p:spPr>
          <a:xfrm>
            <a:off x="0" y="0"/>
            <a:ext cx="9143280" cy="6857280"/>
          </a:xfrm>
          <a:prstGeom prst="rect">
            <a:avLst/>
          </a:prstGeom>
          <a:ln>
            <a:noFill/>
          </a:ln>
        </p:spPr>
      </p:pic>
      <p:sp>
        <p:nvSpPr>
          <p:cNvPr id="94"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0" lang="en-US" sz="3700" spc="-1" strike="noStrike">
                <a:solidFill>
                  <a:srgbClr val="ffffff"/>
                </a:solidFill>
                <a:latin typeface="Arial"/>
                <a:ea typeface="DejaVu Sans"/>
              </a:rPr>
              <a:t>2. Open Source tools for Data Science </a:t>
            </a:r>
            <a:endParaRPr b="0" lang="fr-FR" sz="3700" spc="-1" strike="noStrike">
              <a:latin typeface="Arial"/>
            </a:endParaRPr>
          </a:p>
        </p:txBody>
      </p:sp>
      <p:sp>
        <p:nvSpPr>
          <p:cNvPr id="95"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In this course, I have learned about various open source tools for Data Science.</a:t>
            </a:r>
            <a:endParaRPr b="0" lang="fr-FR" sz="2100" spc="-1" strike="noStrike">
              <a:latin typeface="Arial"/>
            </a:endParaRPr>
          </a:p>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Skill Network Labs</a:t>
            </a:r>
            <a:endParaRPr b="0" lang="fr-FR" sz="2100" spc="-1" strike="noStrike">
              <a:latin typeface="Arial"/>
            </a:endParaRPr>
          </a:p>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Jupyter Notebooks</a:t>
            </a:r>
            <a:endParaRPr b="0" lang="fr-FR" sz="2100" spc="-1" strike="noStrike">
              <a:latin typeface="Arial"/>
            </a:endParaRPr>
          </a:p>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Apache Zeppelin Notebooks</a:t>
            </a:r>
            <a:endParaRPr b="0" lang="fr-FR" sz="2100" spc="-1" strike="noStrike">
              <a:latin typeface="Arial"/>
            </a:endParaRPr>
          </a:p>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Rstudio IDE</a:t>
            </a:r>
            <a:endParaRPr b="0" lang="fr-FR" sz="2100" spc="-1" strike="noStrike">
              <a:latin typeface="Arial"/>
            </a:endParaRPr>
          </a:p>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IBM Watson studio</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8" name="Picture 93" descr=""/>
          <p:cNvPicPr/>
          <p:nvPr/>
        </p:nvPicPr>
        <p:blipFill>
          <a:blip r:embed="rId1"/>
          <a:stretch/>
        </p:blipFill>
        <p:spPr>
          <a:xfrm>
            <a:off x="0" y="0"/>
            <a:ext cx="9143280" cy="6857280"/>
          </a:xfrm>
          <a:prstGeom prst="rect">
            <a:avLst/>
          </a:prstGeom>
          <a:ln>
            <a:noFill/>
          </a:ln>
        </p:spPr>
      </p:pic>
      <p:sp>
        <p:nvSpPr>
          <p:cNvPr id="99"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0" lang="en-US" sz="4400" spc="-1" strike="noStrike">
                <a:solidFill>
                  <a:srgbClr val="ffffff"/>
                </a:solidFill>
                <a:latin typeface="Arial"/>
                <a:ea typeface="DejaVu Sans"/>
              </a:rPr>
              <a:t>3. Data Science Methodology</a:t>
            </a:r>
            <a:endParaRPr b="0" lang="fr-FR" sz="4400" spc="-1" strike="noStrike">
              <a:latin typeface="Arial"/>
            </a:endParaRPr>
          </a:p>
        </p:txBody>
      </p:sp>
      <p:sp>
        <p:nvSpPr>
          <p:cNvPr id="100"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3" name="Picture 95" descr=""/>
          <p:cNvPicPr/>
          <p:nvPr/>
        </p:nvPicPr>
        <p:blipFill>
          <a:blip r:embed="rId1"/>
          <a:stretch/>
        </p:blipFill>
        <p:spPr>
          <a:xfrm>
            <a:off x="0" y="0"/>
            <a:ext cx="9143280" cy="6857280"/>
          </a:xfrm>
          <a:prstGeom prst="rect">
            <a:avLst/>
          </a:prstGeom>
          <a:ln>
            <a:noFill/>
          </a:ln>
        </p:spPr>
      </p:pic>
      <p:sp>
        <p:nvSpPr>
          <p:cNvPr id="104"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1" lang="en-US" sz="4400" spc="-1" strike="noStrike">
                <a:solidFill>
                  <a:srgbClr val="ffffff"/>
                </a:solidFill>
                <a:latin typeface="Arial"/>
                <a:ea typeface="DejaVu Sans"/>
              </a:rPr>
              <a:t>4. Python for Data Science and AI</a:t>
            </a:r>
            <a:endParaRPr b="0" lang="fr-FR" sz="4400" spc="-1" strike="noStrike">
              <a:latin typeface="Arial"/>
            </a:endParaRPr>
          </a:p>
        </p:txBody>
      </p:sp>
      <p:sp>
        <p:nvSpPr>
          <p:cNvPr id="105"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In this course I have learned about Python Basics like types, expressions, variables, string operations, lists, tuples, sets, dictionaries, Loops, objects and classes, file handling, pandas and numpy.</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8" name="Picture 97" descr=""/>
          <p:cNvPicPr/>
          <p:nvPr/>
        </p:nvPicPr>
        <p:blipFill>
          <a:blip r:embed="rId1"/>
          <a:stretch/>
        </p:blipFill>
        <p:spPr>
          <a:xfrm>
            <a:off x="0" y="0"/>
            <a:ext cx="9143280" cy="6857280"/>
          </a:xfrm>
          <a:prstGeom prst="rect">
            <a:avLst/>
          </a:prstGeom>
          <a:ln>
            <a:noFill/>
          </a:ln>
        </p:spPr>
      </p:pic>
      <p:sp>
        <p:nvSpPr>
          <p:cNvPr id="109"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1" lang="en-US" sz="3700" spc="-1" strike="noStrike">
                <a:solidFill>
                  <a:srgbClr val="ffffff"/>
                </a:solidFill>
                <a:latin typeface="Arial"/>
                <a:ea typeface="DejaVu Sans"/>
              </a:rPr>
              <a:t>5. Databases and SQL for Data Science</a:t>
            </a:r>
            <a:endParaRPr b="0" lang="fr-FR" sz="3700" spc="-1" strike="noStrike">
              <a:latin typeface="Arial"/>
            </a:endParaRPr>
          </a:p>
        </p:txBody>
      </p:sp>
      <p:sp>
        <p:nvSpPr>
          <p:cNvPr id="110"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marL="216000" indent="-227880">
              <a:lnSpc>
                <a:spcPct val="90000"/>
              </a:lnSpc>
              <a:spcAft>
                <a:spcPts val="601"/>
              </a:spcAft>
              <a:buClr>
                <a:srgbClr val="000000"/>
              </a:buClr>
              <a:buFont typeface="Arial"/>
              <a:buChar char="•"/>
            </a:pPr>
            <a:r>
              <a:rPr b="0" lang="en-US" sz="1900" spc="-1" strike="noStrike">
                <a:solidFill>
                  <a:srgbClr val="000000"/>
                </a:solidFill>
                <a:latin typeface="Arial"/>
                <a:ea typeface="DejaVu Sans"/>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endParaRPr b="0" lang="fr-FR" sz="1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3" name="Picture 99" descr=""/>
          <p:cNvPicPr/>
          <p:nvPr/>
        </p:nvPicPr>
        <p:blipFill>
          <a:blip r:embed="rId1"/>
          <a:stretch/>
        </p:blipFill>
        <p:spPr>
          <a:xfrm>
            <a:off x="0" y="0"/>
            <a:ext cx="9143280" cy="6857280"/>
          </a:xfrm>
          <a:prstGeom prst="rect">
            <a:avLst/>
          </a:prstGeom>
          <a:ln>
            <a:noFill/>
          </a:ln>
        </p:spPr>
      </p:pic>
      <p:sp>
        <p:nvSpPr>
          <p:cNvPr id="114"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1" lang="en-US" sz="4400" spc="-1" strike="noStrike">
                <a:solidFill>
                  <a:srgbClr val="ffffff"/>
                </a:solidFill>
                <a:latin typeface="Arial"/>
                <a:ea typeface="DejaVu Sans"/>
              </a:rPr>
              <a:t>6. Data Analysis with Python</a:t>
            </a:r>
            <a:endParaRPr b="0" lang="fr-FR" sz="4400" spc="-1" strike="noStrike">
              <a:latin typeface="Arial"/>
            </a:endParaRPr>
          </a:p>
        </p:txBody>
      </p:sp>
      <p:sp>
        <p:nvSpPr>
          <p:cNvPr id="115"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0" y="0"/>
            <a:ext cx="456084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0" y="0"/>
            <a:ext cx="9143280" cy="6857280"/>
          </a:xfrm>
          <a:prstGeom prst="rect">
            <a:avLst/>
          </a:prstGeom>
          <a:gradFill rotWithShape="0">
            <a:gsLst>
              <a:gs pos="0">
                <a:srgbClr val="4274af"/>
              </a:gs>
              <a:gs pos="100000">
                <a:srgbClr val="4a452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8" name="Picture 101" descr=""/>
          <p:cNvPicPr/>
          <p:nvPr/>
        </p:nvPicPr>
        <p:blipFill>
          <a:blip r:embed="rId1"/>
          <a:stretch/>
        </p:blipFill>
        <p:spPr>
          <a:xfrm>
            <a:off x="0" y="0"/>
            <a:ext cx="9143280" cy="6857280"/>
          </a:xfrm>
          <a:prstGeom prst="rect">
            <a:avLst/>
          </a:prstGeom>
          <a:ln>
            <a:noFill/>
          </a:ln>
        </p:spPr>
      </p:pic>
      <p:sp>
        <p:nvSpPr>
          <p:cNvPr id="119" name="CustomShape 3"/>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0" lang="en-US" sz="4400" spc="-1" strike="noStrike">
                <a:solidFill>
                  <a:srgbClr val="ffffff"/>
                </a:solidFill>
                <a:latin typeface="Arial"/>
                <a:ea typeface="DejaVu Sans"/>
              </a:rPr>
              <a:t>7. Data visualization with  Python</a:t>
            </a:r>
            <a:endParaRPr b="0" lang="fr-FR" sz="4400" spc="-1" strike="noStrike">
              <a:latin typeface="Arial"/>
            </a:endParaRPr>
          </a:p>
        </p:txBody>
      </p:sp>
      <p:sp>
        <p:nvSpPr>
          <p:cNvPr id="120" name="CustomShape 4"/>
          <p:cNvSpPr/>
          <p:nvPr/>
        </p:nvSpPr>
        <p:spPr>
          <a:xfrm>
            <a:off x="4568040" y="801720"/>
            <a:ext cx="3978720" cy="5230080"/>
          </a:xfrm>
          <a:prstGeom prst="rect">
            <a:avLst/>
          </a:prstGeom>
          <a:noFill/>
          <a:ln>
            <a:noFill/>
          </a:ln>
        </p:spPr>
        <p:style>
          <a:lnRef idx="0"/>
          <a:fillRef idx="0"/>
          <a:effectRef idx="0"/>
          <a:fontRef idx="minor"/>
        </p:style>
        <p:txBody>
          <a:bodyPr lIns="90000" rIns="90000" tIns="45000" bIns="45000" anchor="ctr">
            <a:normAutofit/>
          </a:bodyPr>
          <a:p>
            <a:pPr marL="216000" indent="-227880">
              <a:lnSpc>
                <a:spcPct val="90000"/>
              </a:lnSpc>
              <a:spcAft>
                <a:spcPts val="601"/>
              </a:spcAft>
              <a:buClr>
                <a:srgbClr val="000000"/>
              </a:buClr>
              <a:buFont typeface="Arial"/>
              <a:buChar char="•"/>
            </a:pPr>
            <a:r>
              <a:rPr b="0" lang="en-US" sz="2100" spc="-1" strike="noStrike">
                <a:solidFill>
                  <a:srgbClr val="000000"/>
                </a:solidFill>
                <a:latin typeface="Arial"/>
                <a:ea typeface="DejaVu Sans"/>
              </a:rPr>
              <a:t>This course was all about several data visualization libraries in Python like Matplotlib, Seaborn, and Folium and how we can tell a compelling story by visualizing the data and findings from the data</a:t>
            </a:r>
            <a:endParaRPr b="0" lang="fr-FR"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LibreOffice/6.4.4.2$Linux_X86_64 LibreOffice_project/40$Build-2</Application>
  <Words>1313</Words>
  <Paragraphs>108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2019-10-05T02:54:49Z</dcterms:created>
  <dc:creator>Chawla, Mahima</dc:creator>
  <dc:description/>
  <dc:language>fr-FR</dc:language>
  <cp:lastModifiedBy/>
  <dcterms:modified xsi:type="dcterms:W3CDTF">2020-07-20T15:44:12Z</dcterms:modified>
  <cp:revision>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