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97" r:id="rId3"/>
    <p:sldId id="298" r:id="rId4"/>
    <p:sldId id="299" r:id="rId5"/>
    <p:sldId id="302" r:id="rId6"/>
    <p:sldId id="303" r:id="rId7"/>
    <p:sldId id="304" r:id="rId8"/>
    <p:sldId id="305" r:id="rId9"/>
    <p:sldId id="307" r:id="rId10"/>
    <p:sldId id="308" r:id="rId11"/>
    <p:sldId id="310" r:id="rId12"/>
    <p:sldId id="309" r:id="rId13"/>
  </p:sldIdLst>
  <p:sldSz cx="9144000" cy="5143500" type="screen16x9"/>
  <p:notesSz cx="6858000" cy="9144000"/>
  <p:embeddedFontLst>
    <p:embeddedFont>
      <p:font typeface="Livvic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Poppins Medium" panose="020B0604020202020204" charset="0"/>
      <p:regular r:id="rId27"/>
      <p:bold r:id="rId28"/>
      <p:italic r:id="rId29"/>
      <p:boldItalic r:id="rId30"/>
    </p:embeddedFont>
    <p:embeddedFont>
      <p:font typeface="Poppins SemiBold" panose="020B0604020202020204" charset="0"/>
      <p:regular r:id="rId31"/>
      <p:bold r:id="rId32"/>
      <p:italic r:id="rId33"/>
      <p:boldItalic r:id="rId34"/>
    </p:embeddedFont>
    <p:embeddedFont>
      <p:font typeface="Prosto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99"/>
    <a:srgbClr val="FF7C80"/>
    <a:srgbClr val="F8F8F8"/>
    <a:srgbClr val="DAE6EC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5CB58E-56E3-4067-84DF-32116647E70F}">
  <a:tblStyle styleId="{3A5CB58E-56E3-4067-84DF-32116647E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8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43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542f3a95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542f3a95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41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00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12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99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1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76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29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4469" y="4438606"/>
            <a:ext cx="331056" cy="330997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20175" y="951399"/>
            <a:ext cx="5874300" cy="25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7375" y="3620702"/>
            <a:ext cx="3969300" cy="32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31" name="Google Shape;131;p1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57" name="Google Shape;157;p20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20"/>
          <p:cNvSpPr txBox="1">
            <a:spLocks noGrp="1"/>
          </p:cNvSpPr>
          <p:nvPr>
            <p:ph type="ctrTitle"/>
          </p:nvPr>
        </p:nvSpPr>
        <p:spPr>
          <a:xfrm>
            <a:off x="2998200" y="601750"/>
            <a:ext cx="48924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1"/>
          </p:nvPr>
        </p:nvSpPr>
        <p:spPr>
          <a:xfrm>
            <a:off x="2998200" y="1794116"/>
            <a:ext cx="4892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2"/>
          </p:nvPr>
        </p:nvSpPr>
        <p:spPr>
          <a:xfrm>
            <a:off x="2998200" y="2198653"/>
            <a:ext cx="48924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3"/>
          </p:nvPr>
        </p:nvSpPr>
        <p:spPr>
          <a:xfrm>
            <a:off x="2998200" y="4218175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2998200" y="36889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430099" y="3200731"/>
            <a:ext cx="2284753" cy="1607435"/>
            <a:chOff x="5539150" y="3176875"/>
            <a:chExt cx="2029449" cy="1427308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76" name="Google Shape;176;p2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" name="Google Shape;178;p22"/>
          <p:cNvGrpSpPr/>
          <p:nvPr/>
        </p:nvGrpSpPr>
        <p:grpSpPr>
          <a:xfrm rot="10800000" flipH="1">
            <a:off x="6949440" y="209181"/>
            <a:ext cx="2284753" cy="1607435"/>
            <a:chOff x="5539150" y="3176875"/>
            <a:chExt cx="2029449" cy="1427308"/>
          </a:xfrm>
        </p:grpSpPr>
        <p:sp>
          <p:nvSpPr>
            <p:cNvPr id="179" name="Google Shape;179;p22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85025" y="2155800"/>
            <a:ext cx="40500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01400" y="1072275"/>
            <a:ext cx="977400" cy="9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085025" y="3742125"/>
            <a:ext cx="40500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1116290" y="947839"/>
            <a:ext cx="2381700" cy="32478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cxnSp>
        <p:nvCxnSpPr>
          <p:cNvPr id="21" name="Google Shape;21;p3"/>
          <p:cNvCxnSpPr/>
          <p:nvPr/>
        </p:nvCxnSpPr>
        <p:spPr>
          <a:xfrm>
            <a:off x="719100" y="539400"/>
            <a:ext cx="77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719100" y="4604100"/>
            <a:ext cx="77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flipH="1">
            <a:off x="8233251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43" name="Google Shape;43;p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270000" y="1517550"/>
            <a:ext cx="5154000" cy="21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150150" y="3999000"/>
            <a:ext cx="6843600" cy="6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Poppins SemiBold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33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85" name="Google Shape;85;p13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"/>
          </p:nvPr>
        </p:nvSpPr>
        <p:spPr>
          <a:xfrm>
            <a:off x="853112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3"/>
          </p:nvPr>
        </p:nvSpPr>
        <p:spPr>
          <a:xfrm>
            <a:off x="4999514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853112" y="2484449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4"/>
          </p:nvPr>
        </p:nvSpPr>
        <p:spPr>
          <a:xfrm>
            <a:off x="4999514" y="2484474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/>
          </p:nvPr>
        </p:nvSpPr>
        <p:spPr>
          <a:xfrm>
            <a:off x="851688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4998111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851726" y="4045999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998138" y="4046025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853113" y="1423425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853100" y="29849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998100" y="14234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 hasCustomPrompt="1"/>
          </p:nvPr>
        </p:nvSpPr>
        <p:spPr>
          <a:xfrm>
            <a:off x="4998100" y="2934225"/>
            <a:ext cx="775800" cy="71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6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4.wdp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microsoft.com/office/2007/relationships/hdphoto" Target="../media/hdphoto2.wdp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microsoft.com/office/2007/relationships/hdphoto" Target="../media/hdphoto6.wdp"/><Relationship Id="rId25" Type="http://schemas.openxmlformats.org/officeDocument/2006/relationships/image" Target="../media/image21.png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20" Type="http://schemas.microsoft.com/office/2007/relationships/hdphoto" Target="../media/hdphoto7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gif"/><Relationship Id="rId24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microsoft.com/office/2007/relationships/hdphoto" Target="../media/hdphoto5.wdp"/><Relationship Id="rId23" Type="http://schemas.openxmlformats.org/officeDocument/2006/relationships/image" Target="../media/image19.png"/><Relationship Id="rId10" Type="http://schemas.openxmlformats.org/officeDocument/2006/relationships/image" Target="../media/image10.gif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3.png"/><Relationship Id="rId22" Type="http://schemas.openxmlformats.org/officeDocument/2006/relationships/image" Target="../media/image18.png"/><Relationship Id="rId27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186677" y="402759"/>
            <a:ext cx="5874300" cy="25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/>
              <a:t>Mise en place d’une architecture Big data en utilisant apache Kafka, Apache </a:t>
            </a:r>
            <a:r>
              <a:rPr lang="fr-FR" sz="2800" dirty="0" err="1"/>
              <a:t>Nifi</a:t>
            </a:r>
            <a:r>
              <a:rPr lang="fr-FR" sz="2800" dirty="0"/>
              <a:t>, </a:t>
            </a:r>
            <a:r>
              <a:rPr lang="fr-FR" sz="2800" dirty="0" err="1"/>
              <a:t>Hbase</a:t>
            </a:r>
            <a:r>
              <a:rPr lang="fr-FR" sz="2800" dirty="0"/>
              <a:t>, Spark streaming et Spark ML</a:t>
            </a:r>
            <a:endParaRPr sz="1400" b="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1237375" y="3175463"/>
            <a:ext cx="5861694" cy="1014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</a:t>
            </a:r>
            <a:endParaRPr dirty="0"/>
          </a:p>
        </p:txBody>
      </p:sp>
      <p:grpSp>
        <p:nvGrpSpPr>
          <p:cNvPr id="194" name="Google Shape;194;p26"/>
          <p:cNvGrpSpPr/>
          <p:nvPr/>
        </p:nvGrpSpPr>
        <p:grpSpPr>
          <a:xfrm>
            <a:off x="7406640" y="0"/>
            <a:ext cx="1763123" cy="2853109"/>
            <a:chOff x="7400700" y="0"/>
            <a:chExt cx="1747050" cy="2853109"/>
          </a:xfrm>
        </p:grpSpPr>
        <p:sp>
          <p:nvSpPr>
            <p:cNvPr id="195" name="Google Shape;195;p26"/>
            <p:cNvSpPr/>
            <p:nvPr/>
          </p:nvSpPr>
          <p:spPr>
            <a:xfrm rot="5400000">
              <a:off x="7402546" y="1107904"/>
              <a:ext cx="1743359" cy="1747050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0" y="1"/>
                  </a:moveTo>
                  <a:lnTo>
                    <a:pt x="0" y="23817"/>
                  </a:lnTo>
                  <a:cubicBezTo>
                    <a:pt x="13155" y="23817"/>
                    <a:pt x="23817" y="13155"/>
                    <a:pt x="23817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rot="5400000">
              <a:off x="8036028" y="1107829"/>
              <a:ext cx="1109800" cy="1113645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lnTo>
                    <a:pt x="0" y="11909"/>
                  </a:lnTo>
                  <a:cubicBezTo>
                    <a:pt x="6581" y="11909"/>
                    <a:pt x="11909" y="6581"/>
                    <a:pt x="11909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  <a:alpha val="15000"/>
                  </a:srgbClr>
                </a:gs>
                <a:gs pos="100000">
                  <a:srgbClr val="174B67">
                    <a:alpha val="30196"/>
                    <a:alpha val="1500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rot="5400000">
              <a:off x="8036028" y="-1922"/>
              <a:ext cx="1109800" cy="1113645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cubicBezTo>
                    <a:pt x="0" y="6581"/>
                    <a:pt x="5334" y="11909"/>
                    <a:pt x="11908" y="11909"/>
                  </a:cubicBezTo>
                  <a:lnTo>
                    <a:pt x="11908" y="1"/>
                  </a:lnTo>
                  <a:close/>
                </a:path>
              </a:pathLst>
            </a:custGeom>
            <a:gradFill>
              <a:gsLst>
                <a:gs pos="0">
                  <a:srgbClr val="293F5D">
                    <a:alpha val="20000"/>
                  </a:srgbClr>
                </a:gs>
                <a:gs pos="100000">
                  <a:srgbClr val="4B4F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24;p38">
            <a:extLst>
              <a:ext uri="{FF2B5EF4-FFF2-40B4-BE49-F238E27FC236}">
                <a16:creationId xmlns:a16="http://schemas.microsoft.com/office/drawing/2014/main" id="{52DCED11-DCBE-481D-85F9-FDA63C709245}"/>
              </a:ext>
            </a:extLst>
          </p:cNvPr>
          <p:cNvGrpSpPr/>
          <p:nvPr/>
        </p:nvGrpSpPr>
        <p:grpSpPr>
          <a:xfrm>
            <a:off x="7391597" y="3020498"/>
            <a:ext cx="1444831" cy="1343683"/>
            <a:chOff x="6439895" y="2605644"/>
            <a:chExt cx="929918" cy="816066"/>
          </a:xfrm>
        </p:grpSpPr>
        <p:sp>
          <p:nvSpPr>
            <p:cNvPr id="9" name="Google Shape;425;p38">
              <a:extLst>
                <a:ext uri="{FF2B5EF4-FFF2-40B4-BE49-F238E27FC236}">
                  <a16:creationId xmlns:a16="http://schemas.microsoft.com/office/drawing/2014/main" id="{AAD7EBAD-AFDF-4B91-B047-3BF3053F8087}"/>
                </a:ext>
              </a:extLst>
            </p:cNvPr>
            <p:cNvSpPr/>
            <p:nvPr/>
          </p:nvSpPr>
          <p:spPr>
            <a:xfrm>
              <a:off x="6439895" y="2607238"/>
              <a:ext cx="890343" cy="811131"/>
            </a:xfrm>
            <a:custGeom>
              <a:avLst/>
              <a:gdLst/>
              <a:ahLst/>
              <a:cxnLst/>
              <a:rect l="l" t="t" r="r" b="b"/>
              <a:pathLst>
                <a:path w="17321" h="15780" extrusionOk="0">
                  <a:moveTo>
                    <a:pt x="8660" y="1"/>
                  </a:moveTo>
                  <a:cubicBezTo>
                    <a:pt x="6640" y="1"/>
                    <a:pt x="4621" y="771"/>
                    <a:pt x="3081" y="2311"/>
                  </a:cubicBezTo>
                  <a:cubicBezTo>
                    <a:pt x="1" y="5391"/>
                    <a:pt x="1" y="10390"/>
                    <a:pt x="3081" y="13470"/>
                  </a:cubicBezTo>
                  <a:cubicBezTo>
                    <a:pt x="4621" y="15010"/>
                    <a:pt x="6640" y="15780"/>
                    <a:pt x="8660" y="15780"/>
                  </a:cubicBezTo>
                  <a:cubicBezTo>
                    <a:pt x="10680" y="15780"/>
                    <a:pt x="12700" y="15010"/>
                    <a:pt x="14240" y="13470"/>
                  </a:cubicBezTo>
                  <a:cubicBezTo>
                    <a:pt x="17320" y="10390"/>
                    <a:pt x="17320" y="5391"/>
                    <a:pt x="14240" y="2311"/>
                  </a:cubicBezTo>
                  <a:cubicBezTo>
                    <a:pt x="12700" y="771"/>
                    <a:pt x="10680" y="1"/>
                    <a:pt x="8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6;p38">
              <a:extLst>
                <a:ext uri="{FF2B5EF4-FFF2-40B4-BE49-F238E27FC236}">
                  <a16:creationId xmlns:a16="http://schemas.microsoft.com/office/drawing/2014/main" id="{2733B284-E8CA-43F2-AB7E-8772D070AECA}"/>
                </a:ext>
              </a:extLst>
            </p:cNvPr>
            <p:cNvSpPr/>
            <p:nvPr/>
          </p:nvSpPr>
          <p:spPr>
            <a:xfrm>
              <a:off x="6480038" y="2605644"/>
              <a:ext cx="859912" cy="816066"/>
            </a:xfrm>
            <a:custGeom>
              <a:avLst/>
              <a:gdLst/>
              <a:ahLst/>
              <a:cxnLst/>
              <a:rect l="l" t="t" r="r" b="b"/>
              <a:pathLst>
                <a:path w="16729" h="15876" extrusionOk="0">
                  <a:moveTo>
                    <a:pt x="8770" y="1"/>
                  </a:moveTo>
                  <a:cubicBezTo>
                    <a:pt x="7361" y="1"/>
                    <a:pt x="5942" y="375"/>
                    <a:pt x="4665" y="1147"/>
                  </a:cubicBezTo>
                  <a:cubicBezTo>
                    <a:pt x="1384" y="3134"/>
                    <a:pt x="1" y="7174"/>
                    <a:pt x="1362" y="10756"/>
                  </a:cubicBezTo>
                  <a:cubicBezTo>
                    <a:pt x="2550" y="13880"/>
                    <a:pt x="5537" y="15875"/>
                    <a:pt x="8783" y="15875"/>
                  </a:cubicBezTo>
                  <a:cubicBezTo>
                    <a:pt x="9259" y="15875"/>
                    <a:pt x="9741" y="15832"/>
                    <a:pt x="10223" y="15744"/>
                  </a:cubicBezTo>
                  <a:cubicBezTo>
                    <a:pt x="13995" y="15041"/>
                    <a:pt x="16729" y="11749"/>
                    <a:pt x="16718" y="7921"/>
                  </a:cubicBezTo>
                  <a:cubicBezTo>
                    <a:pt x="16718" y="5991"/>
                    <a:pt x="16003" y="4116"/>
                    <a:pt x="14720" y="2676"/>
                  </a:cubicBezTo>
                  <a:cubicBezTo>
                    <a:pt x="13165" y="924"/>
                    <a:pt x="10982" y="1"/>
                    <a:pt x="8770" y="1"/>
                  </a:cubicBezTo>
                  <a:close/>
                </a:path>
              </a:pathLst>
            </a:custGeom>
            <a:solidFill>
              <a:srgbClr val="FFE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27;p38">
              <a:extLst>
                <a:ext uri="{FF2B5EF4-FFF2-40B4-BE49-F238E27FC236}">
                  <a16:creationId xmlns:a16="http://schemas.microsoft.com/office/drawing/2014/main" id="{43F3E1D4-0747-46C4-BF68-2219DF00F294}"/>
                </a:ext>
              </a:extLst>
            </p:cNvPr>
            <p:cNvSpPr/>
            <p:nvPr/>
          </p:nvSpPr>
          <p:spPr>
            <a:xfrm>
              <a:off x="6565517" y="2664601"/>
              <a:ext cx="804295" cy="697018"/>
            </a:xfrm>
            <a:custGeom>
              <a:avLst/>
              <a:gdLst/>
              <a:ahLst/>
              <a:cxnLst/>
              <a:rect l="l" t="t" r="r" b="b"/>
              <a:pathLst>
                <a:path w="15647" h="13560" extrusionOk="0">
                  <a:moveTo>
                    <a:pt x="7234" y="0"/>
                  </a:moveTo>
                  <a:cubicBezTo>
                    <a:pt x="7211" y="0"/>
                    <a:pt x="7188" y="0"/>
                    <a:pt x="7165" y="0"/>
                  </a:cubicBezTo>
                  <a:cubicBezTo>
                    <a:pt x="3449" y="45"/>
                    <a:pt x="480" y="3069"/>
                    <a:pt x="480" y="6774"/>
                  </a:cubicBezTo>
                  <a:cubicBezTo>
                    <a:pt x="480" y="10479"/>
                    <a:pt x="3449" y="13503"/>
                    <a:pt x="7165" y="13559"/>
                  </a:cubicBezTo>
                  <a:lnTo>
                    <a:pt x="7165" y="13548"/>
                  </a:lnTo>
                  <a:cubicBezTo>
                    <a:pt x="12387" y="13548"/>
                    <a:pt x="15646" y="7890"/>
                    <a:pt x="13024" y="3371"/>
                  </a:cubicBezTo>
                  <a:cubicBezTo>
                    <a:pt x="13009" y="3341"/>
                    <a:pt x="12979" y="3326"/>
                    <a:pt x="12951" y="3326"/>
                  </a:cubicBezTo>
                  <a:cubicBezTo>
                    <a:pt x="12937" y="3326"/>
                    <a:pt x="12923" y="3330"/>
                    <a:pt x="12912" y="3337"/>
                  </a:cubicBezTo>
                  <a:cubicBezTo>
                    <a:pt x="12867" y="3359"/>
                    <a:pt x="12856" y="3415"/>
                    <a:pt x="12879" y="3460"/>
                  </a:cubicBezTo>
                  <a:cubicBezTo>
                    <a:pt x="14385" y="6049"/>
                    <a:pt x="13961" y="9319"/>
                    <a:pt x="11841" y="11439"/>
                  </a:cubicBezTo>
                  <a:cubicBezTo>
                    <a:pt x="10570" y="12717"/>
                    <a:pt x="8877" y="13383"/>
                    <a:pt x="7163" y="13383"/>
                  </a:cubicBezTo>
                  <a:cubicBezTo>
                    <a:pt x="6034" y="13383"/>
                    <a:pt x="4895" y="13093"/>
                    <a:pt x="3862" y="12499"/>
                  </a:cubicBezTo>
                  <a:cubicBezTo>
                    <a:pt x="1273" y="11015"/>
                    <a:pt x="0" y="7957"/>
                    <a:pt x="770" y="5067"/>
                  </a:cubicBezTo>
                  <a:cubicBezTo>
                    <a:pt x="1540" y="2177"/>
                    <a:pt x="4163" y="168"/>
                    <a:pt x="7165" y="168"/>
                  </a:cubicBezTo>
                  <a:cubicBezTo>
                    <a:pt x="7189" y="168"/>
                    <a:pt x="7212" y="167"/>
                    <a:pt x="7236" y="167"/>
                  </a:cubicBezTo>
                  <a:cubicBezTo>
                    <a:pt x="8205" y="167"/>
                    <a:pt x="9162" y="391"/>
                    <a:pt x="10044" y="826"/>
                  </a:cubicBezTo>
                  <a:cubicBezTo>
                    <a:pt x="10057" y="832"/>
                    <a:pt x="10070" y="835"/>
                    <a:pt x="10081" y="835"/>
                  </a:cubicBezTo>
                  <a:cubicBezTo>
                    <a:pt x="10159" y="835"/>
                    <a:pt x="10198" y="719"/>
                    <a:pt x="10111" y="670"/>
                  </a:cubicBezTo>
                  <a:cubicBezTo>
                    <a:pt x="9217" y="234"/>
                    <a:pt x="8227" y="0"/>
                    <a:pt x="7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8;p38">
              <a:extLst>
                <a:ext uri="{FF2B5EF4-FFF2-40B4-BE49-F238E27FC236}">
                  <a16:creationId xmlns:a16="http://schemas.microsoft.com/office/drawing/2014/main" id="{4DC81E6E-9071-4126-8854-59115082521A}"/>
                </a:ext>
              </a:extLst>
            </p:cNvPr>
            <p:cNvSpPr/>
            <p:nvPr/>
          </p:nvSpPr>
          <p:spPr>
            <a:xfrm>
              <a:off x="6727274" y="2725408"/>
              <a:ext cx="402739" cy="581105"/>
            </a:xfrm>
            <a:custGeom>
              <a:avLst/>
              <a:gdLst/>
              <a:ahLst/>
              <a:cxnLst/>
              <a:rect l="l" t="t" r="r" b="b"/>
              <a:pathLst>
                <a:path w="7835" h="11305" extrusionOk="0">
                  <a:moveTo>
                    <a:pt x="3929" y="179"/>
                  </a:moveTo>
                  <a:lnTo>
                    <a:pt x="5257" y="324"/>
                  </a:lnTo>
                  <a:lnTo>
                    <a:pt x="4944" y="2132"/>
                  </a:lnTo>
                  <a:lnTo>
                    <a:pt x="5033" y="2154"/>
                  </a:lnTo>
                  <a:cubicBezTo>
                    <a:pt x="5837" y="2310"/>
                    <a:pt x="7667" y="2857"/>
                    <a:pt x="7544" y="4531"/>
                  </a:cubicBezTo>
                  <a:lnTo>
                    <a:pt x="5234" y="4263"/>
                  </a:lnTo>
                  <a:cubicBezTo>
                    <a:pt x="5234" y="3761"/>
                    <a:pt x="4754" y="3516"/>
                    <a:pt x="4286" y="3471"/>
                  </a:cubicBezTo>
                  <a:cubicBezTo>
                    <a:pt x="4181" y="3453"/>
                    <a:pt x="4073" y="3444"/>
                    <a:pt x="3964" y="3444"/>
                  </a:cubicBezTo>
                  <a:cubicBezTo>
                    <a:pt x="3875" y="3444"/>
                    <a:pt x="3785" y="3450"/>
                    <a:pt x="3694" y="3460"/>
                  </a:cubicBezTo>
                  <a:cubicBezTo>
                    <a:pt x="3304" y="3516"/>
                    <a:pt x="3203" y="3716"/>
                    <a:pt x="3181" y="3884"/>
                  </a:cubicBezTo>
                  <a:cubicBezTo>
                    <a:pt x="3136" y="4330"/>
                    <a:pt x="3784" y="4498"/>
                    <a:pt x="4609" y="4721"/>
                  </a:cubicBezTo>
                  <a:cubicBezTo>
                    <a:pt x="5937" y="5067"/>
                    <a:pt x="7600" y="5502"/>
                    <a:pt x="7410" y="7232"/>
                  </a:cubicBezTo>
                  <a:cubicBezTo>
                    <a:pt x="7250" y="8618"/>
                    <a:pt x="6266" y="9301"/>
                    <a:pt x="4476" y="9301"/>
                  </a:cubicBezTo>
                  <a:cubicBezTo>
                    <a:pt x="4392" y="9301"/>
                    <a:pt x="4306" y="9299"/>
                    <a:pt x="4219" y="9296"/>
                  </a:cubicBezTo>
                  <a:lnTo>
                    <a:pt x="4129" y="9296"/>
                  </a:lnTo>
                  <a:lnTo>
                    <a:pt x="4040" y="11126"/>
                  </a:lnTo>
                  <a:lnTo>
                    <a:pt x="2701" y="10970"/>
                  </a:lnTo>
                  <a:lnTo>
                    <a:pt x="3002" y="9151"/>
                  </a:lnTo>
                  <a:lnTo>
                    <a:pt x="2935" y="9140"/>
                  </a:lnTo>
                  <a:cubicBezTo>
                    <a:pt x="1183" y="8749"/>
                    <a:pt x="212" y="7790"/>
                    <a:pt x="302" y="6551"/>
                  </a:cubicBezTo>
                  <a:lnTo>
                    <a:pt x="302" y="6551"/>
                  </a:lnTo>
                  <a:lnTo>
                    <a:pt x="2601" y="6808"/>
                  </a:lnTo>
                  <a:cubicBezTo>
                    <a:pt x="2567" y="7455"/>
                    <a:pt x="3192" y="7756"/>
                    <a:pt x="3750" y="7812"/>
                  </a:cubicBezTo>
                  <a:cubicBezTo>
                    <a:pt x="3845" y="7823"/>
                    <a:pt x="4004" y="7842"/>
                    <a:pt x="4177" y="7842"/>
                  </a:cubicBezTo>
                  <a:cubicBezTo>
                    <a:pt x="4535" y="7842"/>
                    <a:pt x="4955" y="7760"/>
                    <a:pt x="5000" y="7354"/>
                  </a:cubicBezTo>
                  <a:cubicBezTo>
                    <a:pt x="5056" y="6875"/>
                    <a:pt x="4386" y="6685"/>
                    <a:pt x="3538" y="6451"/>
                  </a:cubicBezTo>
                  <a:cubicBezTo>
                    <a:pt x="2232" y="6082"/>
                    <a:pt x="603" y="5614"/>
                    <a:pt x="782" y="3973"/>
                  </a:cubicBezTo>
                  <a:cubicBezTo>
                    <a:pt x="932" y="2686"/>
                    <a:pt x="1845" y="2017"/>
                    <a:pt x="3532" y="2017"/>
                  </a:cubicBezTo>
                  <a:cubicBezTo>
                    <a:pt x="3600" y="2017"/>
                    <a:pt x="3669" y="2018"/>
                    <a:pt x="3739" y="2020"/>
                  </a:cubicBezTo>
                  <a:lnTo>
                    <a:pt x="3817" y="2020"/>
                  </a:lnTo>
                  <a:lnTo>
                    <a:pt x="3929" y="179"/>
                  </a:lnTo>
                  <a:close/>
                  <a:moveTo>
                    <a:pt x="3772" y="0"/>
                  </a:moveTo>
                  <a:lnTo>
                    <a:pt x="3661" y="1864"/>
                  </a:lnTo>
                  <a:lnTo>
                    <a:pt x="3560" y="1864"/>
                  </a:lnTo>
                  <a:cubicBezTo>
                    <a:pt x="1797" y="1864"/>
                    <a:pt x="770" y="2589"/>
                    <a:pt x="614" y="3962"/>
                  </a:cubicBezTo>
                  <a:cubicBezTo>
                    <a:pt x="413" y="5747"/>
                    <a:pt x="2199" y="6250"/>
                    <a:pt x="3493" y="6618"/>
                  </a:cubicBezTo>
                  <a:cubicBezTo>
                    <a:pt x="4230" y="6830"/>
                    <a:pt x="4877" y="7009"/>
                    <a:pt x="4832" y="7343"/>
                  </a:cubicBezTo>
                  <a:cubicBezTo>
                    <a:pt x="4806" y="7570"/>
                    <a:pt x="4589" y="7681"/>
                    <a:pt x="4164" y="7681"/>
                  </a:cubicBezTo>
                  <a:cubicBezTo>
                    <a:pt x="4046" y="7681"/>
                    <a:pt x="3912" y="7673"/>
                    <a:pt x="3761" y="7656"/>
                  </a:cubicBezTo>
                  <a:cubicBezTo>
                    <a:pt x="3583" y="7645"/>
                    <a:pt x="2701" y="7511"/>
                    <a:pt x="2768" y="6808"/>
                  </a:cubicBezTo>
                  <a:lnTo>
                    <a:pt x="2790" y="6674"/>
                  </a:lnTo>
                  <a:lnTo>
                    <a:pt x="157" y="6361"/>
                  </a:lnTo>
                  <a:lnTo>
                    <a:pt x="146" y="6451"/>
                  </a:lnTo>
                  <a:cubicBezTo>
                    <a:pt x="0" y="7801"/>
                    <a:pt x="994" y="8861"/>
                    <a:pt x="2824" y="9285"/>
                  </a:cubicBezTo>
                  <a:lnTo>
                    <a:pt x="2522" y="11115"/>
                  </a:lnTo>
                  <a:lnTo>
                    <a:pt x="4196" y="11305"/>
                  </a:lnTo>
                  <a:lnTo>
                    <a:pt x="4286" y="9475"/>
                  </a:lnTo>
                  <a:cubicBezTo>
                    <a:pt x="4352" y="9477"/>
                    <a:pt x="4418" y="9478"/>
                    <a:pt x="4482" y="9478"/>
                  </a:cubicBezTo>
                  <a:cubicBezTo>
                    <a:pt x="6326" y="9478"/>
                    <a:pt x="7405" y="8710"/>
                    <a:pt x="7567" y="7254"/>
                  </a:cubicBezTo>
                  <a:cubicBezTo>
                    <a:pt x="7779" y="5390"/>
                    <a:pt x="5960" y="4922"/>
                    <a:pt x="4643" y="4576"/>
                  </a:cubicBezTo>
                  <a:cubicBezTo>
                    <a:pt x="3929" y="4386"/>
                    <a:pt x="3304" y="4230"/>
                    <a:pt x="3337" y="3917"/>
                  </a:cubicBezTo>
                  <a:cubicBezTo>
                    <a:pt x="3348" y="3862"/>
                    <a:pt x="3371" y="3694"/>
                    <a:pt x="3717" y="3638"/>
                  </a:cubicBezTo>
                  <a:cubicBezTo>
                    <a:pt x="3785" y="3630"/>
                    <a:pt x="3853" y="3626"/>
                    <a:pt x="3922" y="3626"/>
                  </a:cubicBezTo>
                  <a:cubicBezTo>
                    <a:pt x="4033" y="3626"/>
                    <a:pt x="4146" y="3636"/>
                    <a:pt x="4263" y="3650"/>
                  </a:cubicBezTo>
                  <a:cubicBezTo>
                    <a:pt x="4464" y="3672"/>
                    <a:pt x="5100" y="3783"/>
                    <a:pt x="5056" y="4341"/>
                  </a:cubicBezTo>
                  <a:lnTo>
                    <a:pt x="5056" y="4431"/>
                  </a:lnTo>
                  <a:lnTo>
                    <a:pt x="7678" y="4721"/>
                  </a:lnTo>
                  <a:lnTo>
                    <a:pt x="7689" y="4643"/>
                  </a:lnTo>
                  <a:cubicBezTo>
                    <a:pt x="7834" y="3337"/>
                    <a:pt x="6908" y="2377"/>
                    <a:pt x="5134" y="2009"/>
                  </a:cubicBezTo>
                  <a:lnTo>
                    <a:pt x="5446" y="19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110E92-2CD4-4DB8-A441-353C3532C26A}"/>
              </a:ext>
            </a:extLst>
          </p:cNvPr>
          <p:cNvSpPr txBox="1"/>
          <p:nvPr/>
        </p:nvSpPr>
        <p:spPr>
          <a:xfrm>
            <a:off x="1271846" y="3208714"/>
            <a:ext cx="2593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Livvic" panose="020B0604020202020204" charset="0"/>
              </a:rPr>
              <a:t>Réalisé par :</a:t>
            </a:r>
          </a:p>
          <a:p>
            <a:endParaRPr lang="fr-FR" dirty="0">
              <a:solidFill>
                <a:schemeClr val="tx2">
                  <a:lumMod val="25000"/>
                </a:schemeClr>
              </a:solidFill>
              <a:latin typeface="Livvic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Livvic" panose="020B0604020202020204" charset="0"/>
              </a:rPr>
              <a:t>LAAZIZ Ahmed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Livvic" panose="020B0604020202020204" charset="0"/>
              </a:rPr>
              <a:t>MHANI Mohamed Amine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71986-3EA5-42AB-A158-EB896C425E6F}"/>
              </a:ext>
            </a:extLst>
          </p:cNvPr>
          <p:cNvSpPr txBox="1"/>
          <p:nvPr/>
        </p:nvSpPr>
        <p:spPr>
          <a:xfrm>
            <a:off x="4583084" y="3211485"/>
            <a:ext cx="2593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Livvic" panose="020B0604020202020204" charset="0"/>
              </a:rPr>
              <a:t>Encadré par :</a:t>
            </a:r>
          </a:p>
          <a:p>
            <a:endParaRPr lang="fr-FR" dirty="0">
              <a:solidFill>
                <a:schemeClr val="tx2">
                  <a:lumMod val="25000"/>
                </a:schemeClr>
              </a:solidFill>
              <a:latin typeface="Livvic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Livvic" panose="020B0604020202020204" charset="0"/>
              </a:rPr>
              <a:t>Pr. KALLOUBI Fahd</a:t>
            </a:r>
          </a:p>
        </p:txBody>
      </p:sp>
      <p:sp>
        <p:nvSpPr>
          <p:cNvPr id="16" name="Google Shape;231;p29">
            <a:extLst>
              <a:ext uri="{FF2B5EF4-FFF2-40B4-BE49-F238E27FC236}">
                <a16:creationId xmlns:a16="http://schemas.microsoft.com/office/drawing/2014/main" id="{261A473F-F230-4593-933A-5106C9C5AE78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859687" y="2676698"/>
            <a:ext cx="4521938" cy="859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Démonstration</a:t>
            </a:r>
            <a:endParaRPr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 idx="2"/>
          </p:nvPr>
        </p:nvSpPr>
        <p:spPr>
          <a:xfrm>
            <a:off x="976061" y="1537788"/>
            <a:ext cx="1014663" cy="97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1"/>
          </p:nvPr>
        </p:nvSpPr>
        <p:spPr>
          <a:xfrm>
            <a:off x="859687" y="3591098"/>
            <a:ext cx="4050000" cy="698269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 err="1"/>
              <a:t>Video</a:t>
            </a:r>
            <a:r>
              <a:rPr lang="fr-FR" dirty="0"/>
              <a:t> Démonstrative</a:t>
            </a:r>
          </a:p>
        </p:txBody>
      </p:sp>
      <p:sp>
        <p:nvSpPr>
          <p:cNvPr id="233" name="Google Shape;233;p29"/>
          <p:cNvSpPr/>
          <p:nvPr/>
        </p:nvSpPr>
        <p:spPr>
          <a:xfrm rot="-5400000">
            <a:off x="7763042" y="326808"/>
            <a:ext cx="878151" cy="224535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921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-5400000">
            <a:off x="8410265" y="144464"/>
            <a:ext cx="878151" cy="589219"/>
          </a:xfrm>
          <a:custGeom>
            <a:avLst/>
            <a:gdLst/>
            <a:ahLst/>
            <a:cxnLst/>
            <a:rect l="l" t="t" r="r" b="b"/>
            <a:pathLst>
              <a:path w="47635" h="12463" extrusionOk="0">
                <a:moveTo>
                  <a:pt x="1" y="1"/>
                </a:moveTo>
                <a:lnTo>
                  <a:pt x="1" y="12463"/>
                </a:lnTo>
                <a:lnTo>
                  <a:pt x="47634" y="12463"/>
                </a:lnTo>
                <a:lnTo>
                  <a:pt x="47634" y="1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50196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 rot="-5400000">
            <a:off x="7995465" y="318918"/>
            <a:ext cx="878151" cy="240314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137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231;p29">
            <a:extLst>
              <a:ext uri="{FF2B5EF4-FFF2-40B4-BE49-F238E27FC236}">
                <a16:creationId xmlns:a16="http://schemas.microsoft.com/office/drawing/2014/main" id="{CE5137D4-B4C4-4016-9853-807BF37A80EF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5562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4"/>
          <p:cNvGrpSpPr/>
          <p:nvPr/>
        </p:nvGrpSpPr>
        <p:grpSpPr>
          <a:xfrm rot="10800000">
            <a:off x="-15421" y="-20376"/>
            <a:ext cx="2284753" cy="1607435"/>
            <a:chOff x="5539150" y="3176875"/>
            <a:chExt cx="2029449" cy="1427308"/>
          </a:xfrm>
        </p:grpSpPr>
        <p:sp>
          <p:nvSpPr>
            <p:cNvPr id="319" name="Google Shape;319;p34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43;p40">
            <a:extLst>
              <a:ext uri="{FF2B5EF4-FFF2-40B4-BE49-F238E27FC236}">
                <a16:creationId xmlns:a16="http://schemas.microsoft.com/office/drawing/2014/main" id="{54B48E99-F9D1-46CE-BC25-4084136DA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Vidéo Démonstrative</a:t>
            </a:r>
            <a:endParaRPr sz="3000" dirty="0"/>
          </a:p>
        </p:txBody>
      </p:sp>
      <p:grpSp>
        <p:nvGrpSpPr>
          <p:cNvPr id="12" name="Google Shape;559;p45">
            <a:extLst>
              <a:ext uri="{FF2B5EF4-FFF2-40B4-BE49-F238E27FC236}">
                <a16:creationId xmlns:a16="http://schemas.microsoft.com/office/drawing/2014/main" id="{7D24B230-AF46-48A2-AD52-8B0AD6F71E7F}"/>
              </a:ext>
            </a:extLst>
          </p:cNvPr>
          <p:cNvGrpSpPr/>
          <p:nvPr/>
        </p:nvGrpSpPr>
        <p:grpSpPr>
          <a:xfrm>
            <a:off x="3622666" y="2102271"/>
            <a:ext cx="1549409" cy="1098130"/>
            <a:chOff x="5590763" y="3890208"/>
            <a:chExt cx="262661" cy="200052"/>
          </a:xfrm>
        </p:grpSpPr>
        <p:sp>
          <p:nvSpPr>
            <p:cNvPr id="13" name="Google Shape;560;p45">
              <a:extLst>
                <a:ext uri="{FF2B5EF4-FFF2-40B4-BE49-F238E27FC236}">
                  <a16:creationId xmlns:a16="http://schemas.microsoft.com/office/drawing/2014/main" id="{562F0B50-53B8-4594-BA51-82ED7E26B842}"/>
                </a:ext>
              </a:extLst>
            </p:cNvPr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1;p45">
              <a:extLst>
                <a:ext uri="{FF2B5EF4-FFF2-40B4-BE49-F238E27FC236}">
                  <a16:creationId xmlns:a16="http://schemas.microsoft.com/office/drawing/2014/main" id="{03F9E628-EC8E-4EA1-B7E8-9599151C8306}"/>
                </a:ext>
              </a:extLst>
            </p:cNvPr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31;p29">
            <a:extLst>
              <a:ext uri="{FF2B5EF4-FFF2-40B4-BE49-F238E27FC236}">
                <a16:creationId xmlns:a16="http://schemas.microsoft.com/office/drawing/2014/main" id="{BB49C823-37A7-4D46-B9FE-2BB2D3E11644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10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45"/>
          <p:cNvGrpSpPr/>
          <p:nvPr/>
        </p:nvGrpSpPr>
        <p:grpSpPr>
          <a:xfrm rot="5400000">
            <a:off x="-414884" y="3121220"/>
            <a:ext cx="2437179" cy="1607435"/>
            <a:chOff x="5539150" y="3176875"/>
            <a:chExt cx="2164842" cy="1427308"/>
          </a:xfrm>
        </p:grpSpPr>
        <p:sp>
          <p:nvSpPr>
            <p:cNvPr id="563" name="Google Shape;563;p45"/>
            <p:cNvSpPr/>
            <p:nvPr/>
          </p:nvSpPr>
          <p:spPr>
            <a:xfrm rot="-5400000" flipH="1">
              <a:off x="6912574" y="3812749"/>
              <a:ext cx="849332" cy="7335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8DF196F-BE17-4808-AABB-1ABDE6850833}"/>
              </a:ext>
            </a:extLst>
          </p:cNvPr>
          <p:cNvSpPr/>
          <p:nvPr/>
        </p:nvSpPr>
        <p:spPr>
          <a:xfrm>
            <a:off x="2876550" y="3609975"/>
            <a:ext cx="4962525" cy="78105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5" name="Google Shape;545;p45"/>
          <p:cNvSpPr txBox="1">
            <a:spLocks noGrp="1"/>
          </p:cNvSpPr>
          <p:nvPr>
            <p:ph type="ctrTitle"/>
          </p:nvPr>
        </p:nvSpPr>
        <p:spPr>
          <a:xfrm>
            <a:off x="2893425" y="885825"/>
            <a:ext cx="4892400" cy="3415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/>
              <a:t>Merci pour votre attention</a:t>
            </a:r>
            <a:r>
              <a:rPr lang="en" sz="6600" dirty="0"/>
              <a:t>!</a:t>
            </a:r>
            <a:endParaRPr sz="6600" dirty="0"/>
          </a:p>
        </p:txBody>
      </p:sp>
      <p:sp>
        <p:nvSpPr>
          <p:cNvPr id="33" name="Google Shape;231;p29">
            <a:extLst>
              <a:ext uri="{FF2B5EF4-FFF2-40B4-BE49-F238E27FC236}">
                <a16:creationId xmlns:a16="http://schemas.microsoft.com/office/drawing/2014/main" id="{0C410794-D9CB-4A86-BB47-3814C51698EC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33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 idx="14"/>
          </p:nvPr>
        </p:nvSpPr>
        <p:spPr>
          <a:xfrm>
            <a:off x="4998100" y="1423424"/>
            <a:ext cx="775800" cy="6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15"/>
          </p:nvPr>
        </p:nvSpPr>
        <p:spPr>
          <a:xfrm>
            <a:off x="4998100" y="2934225"/>
            <a:ext cx="7758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6"/>
          </p:nvPr>
        </p:nvSpPr>
        <p:spPr>
          <a:xfrm>
            <a:off x="4998111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Démonstration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5"/>
          </p:nvPr>
        </p:nvSpPr>
        <p:spPr>
          <a:xfrm>
            <a:off x="1670838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Architecture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</a:t>
            </a:r>
            <a:endParaRPr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2"/>
          </p:nvPr>
        </p:nvSpPr>
        <p:spPr>
          <a:xfrm>
            <a:off x="1672262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Introduction</a:t>
            </a:r>
            <a:endParaRPr sz="20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 idx="3"/>
          </p:nvPr>
        </p:nvSpPr>
        <p:spPr>
          <a:xfrm>
            <a:off x="4999514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Traitement des données</a:t>
            </a:r>
            <a:endParaRPr dirty="0"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 idx="9"/>
          </p:nvPr>
        </p:nvSpPr>
        <p:spPr>
          <a:xfrm>
            <a:off x="1672263" y="1423425"/>
            <a:ext cx="775800" cy="6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13"/>
          </p:nvPr>
        </p:nvSpPr>
        <p:spPr>
          <a:xfrm>
            <a:off x="1672250" y="2984924"/>
            <a:ext cx="775800" cy="6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" name="Google Shape;231;p29">
            <a:extLst>
              <a:ext uri="{FF2B5EF4-FFF2-40B4-BE49-F238E27FC236}">
                <a16:creationId xmlns:a16="http://schemas.microsoft.com/office/drawing/2014/main" id="{F0C68EB8-6BD5-414D-8550-303573E84821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1182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859687" y="2676698"/>
            <a:ext cx="4050000" cy="859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 idx="2"/>
          </p:nvPr>
        </p:nvSpPr>
        <p:spPr>
          <a:xfrm>
            <a:off x="976062" y="1537788"/>
            <a:ext cx="977400" cy="97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1"/>
          </p:nvPr>
        </p:nvSpPr>
        <p:spPr>
          <a:xfrm>
            <a:off x="859687" y="3683935"/>
            <a:ext cx="4050000" cy="63868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Objectifs du projet</a:t>
            </a:r>
          </a:p>
        </p:txBody>
      </p:sp>
      <p:sp>
        <p:nvSpPr>
          <p:cNvPr id="233" name="Google Shape;233;p29"/>
          <p:cNvSpPr/>
          <p:nvPr/>
        </p:nvSpPr>
        <p:spPr>
          <a:xfrm rot="-5400000">
            <a:off x="7763042" y="326808"/>
            <a:ext cx="878151" cy="224535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921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-5400000">
            <a:off x="8410265" y="144464"/>
            <a:ext cx="878151" cy="589219"/>
          </a:xfrm>
          <a:custGeom>
            <a:avLst/>
            <a:gdLst/>
            <a:ahLst/>
            <a:cxnLst/>
            <a:rect l="l" t="t" r="r" b="b"/>
            <a:pathLst>
              <a:path w="47635" h="12463" extrusionOk="0">
                <a:moveTo>
                  <a:pt x="1" y="1"/>
                </a:moveTo>
                <a:lnTo>
                  <a:pt x="1" y="12463"/>
                </a:lnTo>
                <a:lnTo>
                  <a:pt x="47634" y="12463"/>
                </a:lnTo>
                <a:lnTo>
                  <a:pt x="47634" y="1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50196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 rot="-5400000">
            <a:off x="7995465" y="318918"/>
            <a:ext cx="878151" cy="240314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137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231;p29">
            <a:extLst>
              <a:ext uri="{FF2B5EF4-FFF2-40B4-BE49-F238E27FC236}">
                <a16:creationId xmlns:a16="http://schemas.microsoft.com/office/drawing/2014/main" id="{CE5137D4-B4C4-4016-9853-807BF37A80EF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4312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Objectif du projet</a:t>
            </a:r>
            <a:endParaRPr dirty="0"/>
          </a:p>
        </p:txBody>
      </p:sp>
      <p:sp>
        <p:nvSpPr>
          <p:cNvPr id="15" name="Google Shape;231;p29">
            <a:extLst>
              <a:ext uri="{FF2B5EF4-FFF2-40B4-BE49-F238E27FC236}">
                <a16:creationId xmlns:a16="http://schemas.microsoft.com/office/drawing/2014/main" id="{7A98F701-3193-438B-BA44-5FECC9B81316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04</a:t>
            </a:r>
          </a:p>
        </p:txBody>
      </p:sp>
      <p:grpSp>
        <p:nvGrpSpPr>
          <p:cNvPr id="46" name="Google Shape;834;p46">
            <a:extLst>
              <a:ext uri="{FF2B5EF4-FFF2-40B4-BE49-F238E27FC236}">
                <a16:creationId xmlns:a16="http://schemas.microsoft.com/office/drawing/2014/main" id="{7FDA25CB-E399-4DCA-BB67-B46C39574C4D}"/>
              </a:ext>
            </a:extLst>
          </p:cNvPr>
          <p:cNvGrpSpPr/>
          <p:nvPr/>
        </p:nvGrpSpPr>
        <p:grpSpPr>
          <a:xfrm>
            <a:off x="5457825" y="1069599"/>
            <a:ext cx="3309186" cy="3140451"/>
            <a:chOff x="1050275" y="1793925"/>
            <a:chExt cx="1264500" cy="1264500"/>
          </a:xfrm>
        </p:grpSpPr>
        <p:sp>
          <p:nvSpPr>
            <p:cNvPr id="47" name="Google Shape;835;p46">
              <a:extLst>
                <a:ext uri="{FF2B5EF4-FFF2-40B4-BE49-F238E27FC236}">
                  <a16:creationId xmlns:a16="http://schemas.microsoft.com/office/drawing/2014/main" id="{0D3D2A17-B9E1-4CFA-AA43-78F46508592D}"/>
                </a:ext>
              </a:extLst>
            </p:cNvPr>
            <p:cNvSpPr/>
            <p:nvPr/>
          </p:nvSpPr>
          <p:spPr>
            <a:xfrm>
              <a:off x="1050275" y="1793925"/>
              <a:ext cx="1264500" cy="1264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6;p46">
              <a:extLst>
                <a:ext uri="{FF2B5EF4-FFF2-40B4-BE49-F238E27FC236}">
                  <a16:creationId xmlns:a16="http://schemas.microsoft.com/office/drawing/2014/main" id="{6B520AE7-5404-4996-AF4F-74B2DABB4723}"/>
                </a:ext>
              </a:extLst>
            </p:cNvPr>
            <p:cNvSpPr/>
            <p:nvPr/>
          </p:nvSpPr>
          <p:spPr>
            <a:xfrm>
              <a:off x="1172425" y="1916075"/>
              <a:ext cx="1020300" cy="102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1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endParaRPr>
            </a:p>
          </p:txBody>
        </p:sp>
      </p:grpSp>
      <p:pic>
        <p:nvPicPr>
          <p:cNvPr id="49" name="Google Shape;837;p46">
            <a:extLst>
              <a:ext uri="{FF2B5EF4-FFF2-40B4-BE49-F238E27FC236}">
                <a16:creationId xmlns:a16="http://schemas.microsoft.com/office/drawing/2014/main" id="{5BA2375C-0CE5-43D5-9D33-949D6784BB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351" t="22808" r="20170" b="10364"/>
          <a:stretch/>
        </p:blipFill>
        <p:spPr>
          <a:xfrm>
            <a:off x="5767563" y="1409669"/>
            <a:ext cx="2643641" cy="251549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AD6429-96BB-4715-A20C-825EA5CDFC04}"/>
              </a:ext>
            </a:extLst>
          </p:cNvPr>
          <p:cNvSpPr txBox="1"/>
          <p:nvPr/>
        </p:nvSpPr>
        <p:spPr>
          <a:xfrm>
            <a:off x="800100" y="1304925"/>
            <a:ext cx="41814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Livvic" panose="020B0604020202020204" charset="0"/>
              </a:rPr>
              <a:t>Notre objectif est de mettre en place une infrastructure résiliente permettant le traitement en temps réel des données de streaming des marchés de crypto-monnaies. Cette plateforme intégrée combine la détection instantanée des événements significatifs avec la prédiction des évolutions de prix, visant à fournir des insights pertinents dans le contexte dynamique des marchés financiers numériques.</a:t>
            </a:r>
          </a:p>
        </p:txBody>
      </p:sp>
    </p:spTree>
    <p:extLst>
      <p:ext uri="{BB962C8B-B14F-4D97-AF65-F5344CB8AC3E}">
        <p14:creationId xmlns:p14="http://schemas.microsoft.com/office/powerpoint/2010/main" val="140979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859687" y="2676698"/>
            <a:ext cx="6484088" cy="859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Traitement des données </a:t>
            </a:r>
            <a:endParaRPr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 idx="2"/>
          </p:nvPr>
        </p:nvSpPr>
        <p:spPr>
          <a:xfrm>
            <a:off x="871287" y="909138"/>
            <a:ext cx="977400" cy="97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1"/>
          </p:nvPr>
        </p:nvSpPr>
        <p:spPr>
          <a:xfrm>
            <a:off x="859687" y="3591098"/>
            <a:ext cx="4050000" cy="698269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Source de données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Etapes de traitement</a:t>
            </a:r>
          </a:p>
        </p:txBody>
      </p:sp>
      <p:sp>
        <p:nvSpPr>
          <p:cNvPr id="233" name="Google Shape;233;p29"/>
          <p:cNvSpPr/>
          <p:nvPr/>
        </p:nvSpPr>
        <p:spPr>
          <a:xfrm rot="-5400000">
            <a:off x="7763042" y="326808"/>
            <a:ext cx="878151" cy="224535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921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-5400000">
            <a:off x="8410265" y="144464"/>
            <a:ext cx="878151" cy="589219"/>
          </a:xfrm>
          <a:custGeom>
            <a:avLst/>
            <a:gdLst/>
            <a:ahLst/>
            <a:cxnLst/>
            <a:rect l="l" t="t" r="r" b="b"/>
            <a:pathLst>
              <a:path w="47635" h="12463" extrusionOk="0">
                <a:moveTo>
                  <a:pt x="1" y="1"/>
                </a:moveTo>
                <a:lnTo>
                  <a:pt x="1" y="12463"/>
                </a:lnTo>
                <a:lnTo>
                  <a:pt x="47634" y="12463"/>
                </a:lnTo>
                <a:lnTo>
                  <a:pt x="47634" y="1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50196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 rot="-5400000">
            <a:off x="7995465" y="318918"/>
            <a:ext cx="878151" cy="240314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137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231;p29">
            <a:extLst>
              <a:ext uri="{FF2B5EF4-FFF2-40B4-BE49-F238E27FC236}">
                <a16:creationId xmlns:a16="http://schemas.microsoft.com/office/drawing/2014/main" id="{CE5137D4-B4C4-4016-9853-807BF37A80EF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31327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Source des données</a:t>
            </a:r>
            <a:endParaRPr dirty="0"/>
          </a:p>
        </p:txBody>
      </p:sp>
      <p:sp>
        <p:nvSpPr>
          <p:cNvPr id="15" name="Google Shape;231;p29">
            <a:extLst>
              <a:ext uri="{FF2B5EF4-FFF2-40B4-BE49-F238E27FC236}">
                <a16:creationId xmlns:a16="http://schemas.microsoft.com/office/drawing/2014/main" id="{7A98F701-3193-438B-BA44-5FECC9B81316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06</a:t>
            </a:r>
          </a:p>
        </p:txBody>
      </p:sp>
      <p:pic>
        <p:nvPicPr>
          <p:cNvPr id="1026" name="Picture 2" descr="Crypto.com vs. Coinbase: Which Should You Choose?">
            <a:extLst>
              <a:ext uri="{FF2B5EF4-FFF2-40B4-BE49-F238E27FC236}">
                <a16:creationId xmlns:a16="http://schemas.microsoft.com/office/drawing/2014/main" id="{770BF8FF-3192-4282-9041-C2BC2919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67" r="98600">
                        <a14:foregroundMark x1="1067" y1="44800" x2="1067" y2="44800"/>
                        <a14:foregroundMark x1="1067" y1="44800" x2="1067" y2="44800"/>
                        <a14:foregroundMark x1="23333" y1="49733" x2="23333" y2="49733"/>
                        <a14:foregroundMark x1="31067" y1="49200" x2="31067" y2="49200"/>
                        <a14:foregroundMark x1="39000" y1="52533" x2="39000" y2="52533"/>
                        <a14:foregroundMark x1="45867" y1="53600" x2="45867" y2="53600"/>
                        <a14:foregroundMark x1="55200" y1="44800" x2="55200" y2="44800"/>
                        <a14:foregroundMark x1="61267" y1="46533" x2="61267" y2="46533"/>
                        <a14:foregroundMark x1="69533" y1="55867" x2="69533" y2="55867"/>
                        <a14:foregroundMark x1="73067" y1="47600" x2="73067" y2="47600"/>
                        <a14:foregroundMark x1="82667" y1="45333" x2="82667" y2="45333"/>
                        <a14:foregroundMark x1="89533" y1="46000" x2="89533" y2="46000"/>
                        <a14:foregroundMark x1="93933" y1="49733" x2="93933" y2="49733"/>
                        <a14:foregroundMark x1="98600" y1="47600" x2="98600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06" y="950766"/>
            <a:ext cx="3418611" cy="17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593E90-B972-4E60-A1D2-5334EF10F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869" y="2493447"/>
            <a:ext cx="4073236" cy="1940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DAB669-4367-4F18-8843-78D07F3E0A11}"/>
              </a:ext>
            </a:extLst>
          </p:cNvPr>
          <p:cNvSpPr txBox="1"/>
          <p:nvPr/>
        </p:nvSpPr>
        <p:spPr>
          <a:xfrm>
            <a:off x="665019" y="1438102"/>
            <a:ext cx="3225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Nous utilisons le site web Crypto.com comme source de données en streaming, appliquant des techniques de web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scraping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 pour extraire en temps réel les prix et les fluctuations des crypto-monnaies.</a:t>
            </a:r>
          </a:p>
        </p:txBody>
      </p:sp>
    </p:spTree>
    <p:extLst>
      <p:ext uri="{BB962C8B-B14F-4D97-AF65-F5344CB8AC3E}">
        <p14:creationId xmlns:p14="http://schemas.microsoft.com/office/powerpoint/2010/main" val="303455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577125" y="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Etapes de traitement</a:t>
            </a:r>
            <a:endParaRPr dirty="0"/>
          </a:p>
        </p:txBody>
      </p:sp>
      <p:sp>
        <p:nvSpPr>
          <p:cNvPr id="444" name="Google Shape;444;p40"/>
          <p:cNvSpPr/>
          <p:nvPr/>
        </p:nvSpPr>
        <p:spPr>
          <a:xfrm>
            <a:off x="3485250" y="1270775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Ingestion</a:t>
            </a:r>
            <a:endParaRPr sz="16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5876075" y="1270775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Validation</a:t>
            </a:r>
            <a:endParaRPr sz="16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5861763" y="2495950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Stockage</a:t>
            </a:r>
            <a:endParaRPr sz="16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3509038" y="2495950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ML</a:t>
            </a:r>
            <a:endParaRPr sz="16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1094425" y="1270775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Extraction</a:t>
            </a:r>
            <a:endParaRPr sz="16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1920175" y="748775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5" name="Google Shape;455;p40"/>
          <p:cNvSpPr/>
          <p:nvPr/>
        </p:nvSpPr>
        <p:spPr>
          <a:xfrm>
            <a:off x="4311000" y="748775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6701825" y="748775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4334725" y="1973950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</a:t>
            </a:r>
            <a:endParaRPr sz="1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6687450" y="1973950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59" name="Google Shape;459;p40"/>
          <p:cNvCxnSpPr>
            <a:stCxn id="454" idx="2"/>
            <a:endCxn id="448" idx="0"/>
          </p:cNvCxnSpPr>
          <p:nvPr/>
        </p:nvCxnSpPr>
        <p:spPr>
          <a:xfrm>
            <a:off x="2104975" y="11183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40"/>
          <p:cNvCxnSpPr>
            <a:stCxn id="455" idx="2"/>
            <a:endCxn id="444" idx="0"/>
          </p:cNvCxnSpPr>
          <p:nvPr/>
        </p:nvCxnSpPr>
        <p:spPr>
          <a:xfrm>
            <a:off x="4495800" y="11183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40"/>
          <p:cNvCxnSpPr>
            <a:stCxn id="456" idx="2"/>
            <a:endCxn id="445" idx="0"/>
          </p:cNvCxnSpPr>
          <p:nvPr/>
        </p:nvCxnSpPr>
        <p:spPr>
          <a:xfrm>
            <a:off x="6886625" y="11183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40"/>
          <p:cNvCxnSpPr>
            <a:stCxn id="458" idx="2"/>
            <a:endCxn id="446" idx="0"/>
          </p:cNvCxnSpPr>
          <p:nvPr/>
        </p:nvCxnSpPr>
        <p:spPr>
          <a:xfrm>
            <a:off x="6872250" y="2343550"/>
            <a:ext cx="63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40"/>
          <p:cNvCxnSpPr>
            <a:stCxn id="457" idx="2"/>
            <a:endCxn id="447" idx="0"/>
          </p:cNvCxnSpPr>
          <p:nvPr/>
        </p:nvCxnSpPr>
        <p:spPr>
          <a:xfrm>
            <a:off x="4519525" y="2343550"/>
            <a:ext cx="63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FB871B-6004-41BC-AA62-4D6A8FA43497}"/>
              </a:ext>
            </a:extLst>
          </p:cNvPr>
          <p:cNvCxnSpPr>
            <a:stCxn id="446" idx="1"/>
            <a:endCxn id="447" idx="3"/>
          </p:cNvCxnSpPr>
          <p:nvPr/>
        </p:nvCxnSpPr>
        <p:spPr>
          <a:xfrm flipH="1">
            <a:off x="5530138" y="2782300"/>
            <a:ext cx="33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447;p40">
            <a:extLst>
              <a:ext uri="{FF2B5EF4-FFF2-40B4-BE49-F238E27FC236}">
                <a16:creationId xmlns:a16="http://schemas.microsoft.com/office/drawing/2014/main" id="{0C344179-32B0-40D2-BD23-EFE407435752}"/>
              </a:ext>
            </a:extLst>
          </p:cNvPr>
          <p:cNvSpPr/>
          <p:nvPr/>
        </p:nvSpPr>
        <p:spPr>
          <a:xfrm>
            <a:off x="1127788" y="2495950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Evaluation</a:t>
            </a:r>
            <a:endParaRPr sz="16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" name="Google Shape;457;p40">
            <a:extLst>
              <a:ext uri="{FF2B5EF4-FFF2-40B4-BE49-F238E27FC236}">
                <a16:creationId xmlns:a16="http://schemas.microsoft.com/office/drawing/2014/main" id="{B8DD2538-A57A-4911-8041-380603CFC5B7}"/>
              </a:ext>
            </a:extLst>
          </p:cNvPr>
          <p:cNvSpPr/>
          <p:nvPr/>
        </p:nvSpPr>
        <p:spPr>
          <a:xfrm>
            <a:off x="1953475" y="1973950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6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47E6B4-BF7E-4475-8184-148D8C655EBA}"/>
              </a:ext>
            </a:extLst>
          </p:cNvPr>
          <p:cNvCxnSpPr>
            <a:stCxn id="448" idx="3"/>
            <a:endCxn id="444" idx="1"/>
          </p:cNvCxnSpPr>
          <p:nvPr/>
        </p:nvCxnSpPr>
        <p:spPr>
          <a:xfrm>
            <a:off x="3115525" y="1557125"/>
            <a:ext cx="36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290A5-44D3-4F6A-AE71-B96344284B75}"/>
              </a:ext>
            </a:extLst>
          </p:cNvPr>
          <p:cNvCxnSpPr>
            <a:stCxn id="444" idx="3"/>
            <a:endCxn id="445" idx="1"/>
          </p:cNvCxnSpPr>
          <p:nvPr/>
        </p:nvCxnSpPr>
        <p:spPr>
          <a:xfrm>
            <a:off x="5506350" y="1557125"/>
            <a:ext cx="36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9F89671-4983-4287-9B82-1449EC7D6949}"/>
              </a:ext>
            </a:extLst>
          </p:cNvPr>
          <p:cNvCxnSpPr>
            <a:stCxn id="445" idx="3"/>
            <a:endCxn id="446" idx="3"/>
          </p:cNvCxnSpPr>
          <p:nvPr/>
        </p:nvCxnSpPr>
        <p:spPr>
          <a:xfrm flipH="1">
            <a:off x="7882863" y="1557125"/>
            <a:ext cx="14312" cy="1225175"/>
          </a:xfrm>
          <a:prstGeom prst="bentConnector3">
            <a:avLst>
              <a:gd name="adj1" fmla="val -15972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8F44A1-91FC-4A27-8E58-8807EFA66DD4}"/>
              </a:ext>
            </a:extLst>
          </p:cNvPr>
          <p:cNvCxnSpPr>
            <a:stCxn id="447" idx="1"/>
            <a:endCxn id="29" idx="3"/>
          </p:cNvCxnSpPr>
          <p:nvPr/>
        </p:nvCxnSpPr>
        <p:spPr>
          <a:xfrm flipH="1">
            <a:off x="3148888" y="2782300"/>
            <a:ext cx="36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58E9BA-458A-4EE8-AAD6-444F710BFFD0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>
            <a:off x="2138275" y="2343550"/>
            <a:ext cx="63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Google Shape;447;p40">
            <a:extLst>
              <a:ext uri="{FF2B5EF4-FFF2-40B4-BE49-F238E27FC236}">
                <a16:creationId xmlns:a16="http://schemas.microsoft.com/office/drawing/2014/main" id="{2E55135F-1ABD-4197-92EF-64521D743C82}"/>
              </a:ext>
            </a:extLst>
          </p:cNvPr>
          <p:cNvSpPr/>
          <p:nvPr/>
        </p:nvSpPr>
        <p:spPr>
          <a:xfrm>
            <a:off x="3528088" y="3791350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Visualisation</a:t>
            </a:r>
            <a:endParaRPr sz="16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" name="Google Shape;457;p40">
            <a:extLst>
              <a:ext uri="{FF2B5EF4-FFF2-40B4-BE49-F238E27FC236}">
                <a16:creationId xmlns:a16="http://schemas.microsoft.com/office/drawing/2014/main" id="{AABF46A3-B84F-45A7-B09D-23A201185765}"/>
              </a:ext>
            </a:extLst>
          </p:cNvPr>
          <p:cNvSpPr/>
          <p:nvPr/>
        </p:nvSpPr>
        <p:spPr>
          <a:xfrm>
            <a:off x="4353775" y="3259825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7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AA3DD5-2A44-4155-8E0E-C438CDD115D1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538575" y="3629425"/>
            <a:ext cx="63" cy="16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7881E9-BE4B-4161-A3B0-56E0895E0E5D}"/>
              </a:ext>
            </a:extLst>
          </p:cNvPr>
          <p:cNvCxnSpPr>
            <a:stCxn id="29" idx="1"/>
            <a:endCxn id="41" idx="1"/>
          </p:cNvCxnSpPr>
          <p:nvPr/>
        </p:nvCxnSpPr>
        <p:spPr>
          <a:xfrm rot="10800000" flipH="1" flipV="1">
            <a:off x="1127788" y="2782300"/>
            <a:ext cx="2400300" cy="1295400"/>
          </a:xfrm>
          <a:prstGeom prst="bentConnector3">
            <a:avLst>
              <a:gd name="adj1" fmla="val -95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oogle Shape;231;p29">
            <a:extLst>
              <a:ext uri="{FF2B5EF4-FFF2-40B4-BE49-F238E27FC236}">
                <a16:creationId xmlns:a16="http://schemas.microsoft.com/office/drawing/2014/main" id="{E29FDC30-9930-4E46-9123-91839445767F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28788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859687" y="2676698"/>
            <a:ext cx="4050000" cy="859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Architecture</a:t>
            </a:r>
            <a:endParaRPr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 idx="2"/>
          </p:nvPr>
        </p:nvSpPr>
        <p:spPr>
          <a:xfrm>
            <a:off x="976062" y="1537788"/>
            <a:ext cx="977400" cy="97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1"/>
          </p:nvPr>
        </p:nvSpPr>
        <p:spPr>
          <a:xfrm>
            <a:off x="859687" y="3591098"/>
            <a:ext cx="4050000" cy="698269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Source de données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Etapes de traitement</a:t>
            </a:r>
          </a:p>
        </p:txBody>
      </p:sp>
      <p:sp>
        <p:nvSpPr>
          <p:cNvPr id="233" name="Google Shape;233;p29"/>
          <p:cNvSpPr/>
          <p:nvPr/>
        </p:nvSpPr>
        <p:spPr>
          <a:xfrm rot="-5400000">
            <a:off x="7763042" y="326808"/>
            <a:ext cx="878151" cy="224535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921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-5400000">
            <a:off x="8410265" y="144464"/>
            <a:ext cx="878151" cy="589219"/>
          </a:xfrm>
          <a:custGeom>
            <a:avLst/>
            <a:gdLst/>
            <a:ahLst/>
            <a:cxnLst/>
            <a:rect l="l" t="t" r="r" b="b"/>
            <a:pathLst>
              <a:path w="47635" h="12463" extrusionOk="0">
                <a:moveTo>
                  <a:pt x="1" y="1"/>
                </a:moveTo>
                <a:lnTo>
                  <a:pt x="1" y="12463"/>
                </a:lnTo>
                <a:lnTo>
                  <a:pt x="47634" y="12463"/>
                </a:lnTo>
                <a:lnTo>
                  <a:pt x="47634" y="1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50196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 rot="-5400000">
            <a:off x="7995465" y="318918"/>
            <a:ext cx="878151" cy="240314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137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231;p29">
            <a:extLst>
              <a:ext uri="{FF2B5EF4-FFF2-40B4-BE49-F238E27FC236}">
                <a16:creationId xmlns:a16="http://schemas.microsoft.com/office/drawing/2014/main" id="{CE5137D4-B4C4-4016-9853-807BF37A80EF}"/>
              </a:ext>
            </a:extLst>
          </p:cNvPr>
          <p:cNvSpPr txBox="1">
            <a:spLocks/>
          </p:cNvSpPr>
          <p:nvPr/>
        </p:nvSpPr>
        <p:spPr>
          <a:xfrm>
            <a:off x="8520545" y="4846320"/>
            <a:ext cx="357418" cy="29718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Livvic" panose="020B060402020202020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5833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160" y1="44898" x2="15160" y2="44898"/>
                        <a14:foregroundMark x1="19534" y1="48980" x2="19534" y2="48980"/>
                        <a14:foregroundMark x1="26531" y1="53741" x2="26531" y2="53741"/>
                        <a14:foregroundMark x1="33819" y1="53741" x2="33819" y2="53741"/>
                        <a14:foregroundMark x1="42274" y1="48299" x2="42274" y2="48299"/>
                        <a14:foregroundMark x1="46647" y1="49660" x2="46647" y2="49660"/>
                        <a14:foregroundMark x1="46647" y1="40136" x2="46647" y2="40136"/>
                        <a14:foregroundMark x1="50146" y1="45578" x2="50146" y2="45578"/>
                        <a14:foregroundMark x1="54810" y1="51701" x2="54810" y2="51701"/>
                        <a14:foregroundMark x1="62391" y1="46939" x2="62391" y2="46939"/>
                        <a14:foregroundMark x1="69679" y1="51020" x2="69679" y2="51020"/>
                        <a14:foregroundMark x1="77551" y1="49660" x2="77551" y2="49660"/>
                        <a14:foregroundMark x1="85423" y1="49660" x2="85423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44" y="1360002"/>
            <a:ext cx="1614486" cy="6919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84926" y="781515"/>
            <a:ext cx="7001497" cy="4211392"/>
          </a:xfrm>
          <a:prstGeom prst="rect">
            <a:avLst/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0" t="31344" r="10829" b="30974"/>
          <a:stretch/>
        </p:blipFill>
        <p:spPr>
          <a:xfrm>
            <a:off x="7635698" y="836244"/>
            <a:ext cx="1171438" cy="3710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7" y="1360002"/>
            <a:ext cx="1319975" cy="65998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34" y="1426251"/>
            <a:ext cx="1130681" cy="47771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9" b="18515"/>
          <a:stretch/>
        </p:blipFill>
        <p:spPr>
          <a:xfrm>
            <a:off x="7044316" y="4077983"/>
            <a:ext cx="1592396" cy="8397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7" y="2659017"/>
            <a:ext cx="1319975" cy="65998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47" b="82720" l="15599" r="85794">
                        <a14:foregroundMark x1="15599" y1="30595" x2="15599" y2="30595"/>
                        <a14:foregroundMark x1="30362" y1="19547" x2="30362" y2="19547"/>
                        <a14:foregroundMark x1="49861" y1="78754" x2="49861" y2="78754"/>
                        <a14:foregroundMark x1="59053" y1="82436" x2="59053" y2="82436"/>
                        <a14:foregroundMark x1="67409" y1="75921" x2="67409" y2="75921"/>
                        <a14:foregroundMark x1="63231" y1="82720" x2="63231" y2="82720"/>
                        <a14:foregroundMark x1="74652" y1="77904" x2="74652" y2="77904"/>
                        <a14:foregroundMark x1="82730" y1="76204" x2="82730" y2="76204"/>
                        <a14:foregroundMark x1="85794" y1="71388" x2="85794" y2="7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14271" r="10511" b="12995"/>
          <a:stretch/>
        </p:blipFill>
        <p:spPr>
          <a:xfrm>
            <a:off x="5145097" y="4119968"/>
            <a:ext cx="882212" cy="80119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07" y="4426261"/>
            <a:ext cx="640707" cy="21356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3955" y="4260532"/>
            <a:ext cx="626411" cy="208804"/>
          </a:xfrm>
          <a:prstGeom prst="rect">
            <a:avLst/>
          </a:prstGeom>
        </p:spPr>
      </p:pic>
      <p:sp>
        <p:nvSpPr>
          <p:cNvPr id="21" name="Rogner un rectangle à un seul coin 20"/>
          <p:cNvSpPr/>
          <p:nvPr/>
        </p:nvSpPr>
        <p:spPr>
          <a:xfrm>
            <a:off x="1980126" y="3576951"/>
            <a:ext cx="2472745" cy="1331953"/>
          </a:xfrm>
          <a:prstGeom prst="snip1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47" y="3636658"/>
            <a:ext cx="496574" cy="496574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9065" b="67986" l="20619" r="86598">
                        <a14:foregroundMark x1="83505" y1="49281" x2="83505" y2="49281"/>
                        <a14:foregroundMark x1="53608" y1="19784" x2="53608" y2="19784"/>
                        <a14:foregroundMark x1="86892" y1="65827" x2="86892" y2="65827"/>
                        <a14:foregroundMark x1="46686" y1="53237" x2="46686" y2="53237"/>
                        <a14:foregroundMark x1="40795" y1="48921" x2="40795" y2="48921"/>
                        <a14:foregroundMark x1="31517" y1="46763" x2="31517" y2="46763"/>
                        <a14:foregroundMark x1="24153" y1="41007" x2="24153" y2="41007"/>
                        <a14:foregroundMark x1="23564" y1="51439" x2="23564" y2="51439"/>
                        <a14:foregroundMark x1="20619" y1="62950" x2="20619" y2="62950"/>
                        <a14:foregroundMark x1="54492" y1="57554" x2="54492" y2="57554"/>
                        <a14:foregroundMark x1="30486" y1="39568" x2="30486" y2="39568"/>
                        <a14:foregroundMark x1="33137" y1="39209" x2="33137" y2="39209"/>
                        <a14:foregroundMark x1="35346" y1="39568" x2="35346" y2="39568"/>
                        <a14:foregroundMark x1="38144" y1="38129" x2="38144" y2="38129"/>
                        <a14:foregroundMark x1="41090" y1="39568" x2="41090" y2="39568"/>
                        <a14:foregroundMark x1="44330" y1="39209" x2="44330" y2="39209"/>
                        <a14:backgroundMark x1="51546" y1="40647" x2="51546" y2="40647"/>
                        <a14:backgroundMark x1="67894" y1="44964" x2="67894" y2="44964"/>
                        <a14:backgroundMark x1="68041" y1="43525" x2="68041" y2="43525"/>
                        <a14:backgroundMark x1="67894" y1="41727" x2="67894" y2="41727"/>
                        <a14:backgroundMark x1="77320" y1="44245" x2="77320" y2="44245"/>
                        <a14:backgroundMark x1="77467" y1="42446" x2="77467" y2="42446"/>
                        <a14:backgroundMark x1="59352" y1="29137" x2="59352" y2="29137"/>
                        <a14:backgroundMark x1="32990" y1="37770" x2="32990" y2="37770"/>
                        <a14:backgroundMark x1="35641" y1="39568" x2="35641" y2="39568"/>
                        <a14:backgroundMark x1="30191" y1="38849" x2="30191" y2="38849"/>
                        <a14:backgroundMark x1="49926" y1="35612" x2="49926" y2="35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93" t="14412" r="9888" b="26061"/>
          <a:stretch/>
        </p:blipFill>
        <p:spPr>
          <a:xfrm>
            <a:off x="4765975" y="2918626"/>
            <a:ext cx="1509173" cy="51750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04" b="89041" l="8406" r="86957">
                        <a14:foregroundMark x1="43188" y1="63014" x2="43188" y2="63014"/>
                        <a14:foregroundMark x1="53043" y1="60274" x2="53043" y2="60274"/>
                        <a14:foregroundMark x1="57101" y1="59589" x2="57101" y2="59589"/>
                        <a14:foregroundMark x1="53043" y1="45890" x2="53043" y2="45890"/>
                        <a14:foregroundMark x1="63188" y1="52740" x2="63188" y2="52740"/>
                        <a14:foregroundMark x1="71304" y1="56849" x2="71304" y2="56849"/>
                        <a14:foregroundMark x1="79710" y1="56849" x2="79710" y2="56849"/>
                        <a14:foregroundMark x1="87246" y1="63699" x2="87246" y2="63699"/>
                        <a14:foregroundMark x1="45217" y1="34247" x2="45217" y2="34247"/>
                        <a14:foregroundMark x1="47826" y1="34247" x2="47826" y2="34247"/>
                        <a14:foregroundMark x1="51884" y1="34247" x2="51884" y2="34247"/>
                        <a14:foregroundMark x1="54203" y1="34247" x2="54203" y2="34247"/>
                        <a14:foregroundMark x1="57971" y1="32192" x2="57971" y2="32192"/>
                        <a14:foregroundMark x1="61449" y1="33562" x2="61449" y2="33562"/>
                        <a14:foregroundMark x1="8406" y1="79452" x2="8406" y2="79452"/>
                        <a14:foregroundMark x1="49275" y1="62329" x2="49275" y2="62329"/>
                        <a14:foregroundMark x1="67826" y1="56849" x2="67826" y2="56849"/>
                        <a14:foregroundMark x1="81739" y1="66438" x2="81739" y2="66438"/>
                        <a14:foregroundMark x1="43768" y1="34932" x2="43768" y2="34932"/>
                        <a14:foregroundMark x1="45507" y1="33562" x2="45507" y2="33562"/>
                        <a14:foregroundMark x1="44928" y1="30822" x2="44928" y2="30822"/>
                        <a14:foregroundMark x1="62609" y1="34247" x2="62609" y2="34247"/>
                        <a14:foregroundMark x1="59710" y1="32192" x2="59710" y2="32192"/>
                        <a14:foregroundMark x1="52754" y1="33562" x2="52754" y2="33562"/>
                        <a14:foregroundMark x1="62899" y1="32877" x2="62899" y2="32877"/>
                        <a14:foregroundMark x1="62319" y1="36986" x2="62319" y2="36986"/>
                        <a14:foregroundMark x1="62319" y1="34247" x2="62319" y2="34247"/>
                        <a14:foregroundMark x1="62609" y1="34247" x2="62609" y2="34247"/>
                        <a14:foregroundMark x1="62899" y1="32192" x2="62899" y2="32192"/>
                        <a14:foregroundMark x1="61739" y1="30822" x2="61739" y2="30822"/>
                        <a14:foregroundMark x1="62609" y1="30822" x2="62609" y2="30822"/>
                        <a14:foregroundMark x1="62319" y1="34247" x2="62319" y2="34247"/>
                        <a14:foregroundMark x1="61449" y1="34247" x2="62029" y2="34247"/>
                        <a14:backgroundMark x1="44928" y1="32192" x2="44928" y2="32192"/>
                        <a14:backgroundMark x1="48696" y1="34247" x2="48696" y2="34247"/>
                        <a14:backgroundMark x1="51594" y1="35616" x2="51594" y2="35616"/>
                        <a14:backgroundMark x1="62319" y1="35616" x2="62319" y2="35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96"/>
          <a:stretch/>
        </p:blipFill>
        <p:spPr>
          <a:xfrm>
            <a:off x="5408837" y="2386837"/>
            <a:ext cx="1233089" cy="56472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71" y="2355483"/>
            <a:ext cx="585209" cy="585209"/>
          </a:xfrm>
          <a:prstGeom prst="rect">
            <a:avLst/>
          </a:prstGeom>
        </p:spPr>
      </p:pic>
      <p:sp>
        <p:nvSpPr>
          <p:cNvPr id="33" name="Rogner un rectangle à un seul coin 32"/>
          <p:cNvSpPr/>
          <p:nvPr/>
        </p:nvSpPr>
        <p:spPr>
          <a:xfrm>
            <a:off x="4452871" y="2306541"/>
            <a:ext cx="2341736" cy="1250285"/>
          </a:xfrm>
          <a:prstGeom prst="snip1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29136" y="3649520"/>
            <a:ext cx="595124" cy="19837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02005" y="3639474"/>
            <a:ext cx="595124" cy="198375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9380" b="66667" l="14653" r="87918">
                        <a14:foregroundMark x1="15167" y1="44961" x2="15167" y2="44961"/>
                        <a14:foregroundMark x1="29049" y1="54264" x2="29049" y2="54264"/>
                        <a14:foregroundMark x1="39075" y1="39535" x2="39075" y2="39535"/>
                        <a14:foregroundMark x1="43445" y1="66667" x2="43445" y2="66667"/>
                        <a14:foregroundMark x1="53728" y1="41085" x2="53728" y2="41085"/>
                        <a14:foregroundMark x1="56812" y1="45736" x2="56812" y2="45736"/>
                        <a14:foregroundMark x1="58869" y1="39535" x2="58869" y2="39535"/>
                        <a14:foregroundMark x1="61954" y1="41085" x2="61954" y2="41085"/>
                        <a14:foregroundMark x1="61954" y1="53488" x2="61954" y2="53488"/>
                        <a14:foregroundMark x1="60668" y1="55039" x2="60668" y2="55039"/>
                        <a14:foregroundMark x1="59897" y1="65891" x2="59897" y2="65891"/>
                        <a14:foregroundMark x1="61697" y1="65891" x2="61697" y2="65891"/>
                        <a14:foregroundMark x1="66838" y1="47287" x2="66838" y2="47287"/>
                        <a14:foregroundMark x1="64267" y1="33333" x2="64267" y2="33333"/>
                        <a14:foregroundMark x1="59383" y1="30233" x2="59383" y2="30233"/>
                        <a14:foregroundMark x1="57584" y1="32558" x2="57584" y2="32558"/>
                        <a14:foregroundMark x1="56041" y1="36434" x2="56041" y2="36434"/>
                        <a14:foregroundMark x1="55013" y1="40310" x2="55013" y2="40310"/>
                        <a14:foregroundMark x1="55270" y1="56589" x2="55270" y2="56589"/>
                        <a14:foregroundMark x1="56555" y1="62016" x2="56555" y2="62016"/>
                        <a14:foregroundMark x1="63753" y1="64341" x2="63753" y2="64341"/>
                        <a14:foregroundMark x1="66838" y1="51938" x2="64524" y2="60465"/>
                        <a14:foregroundMark x1="61954" y1="30233" x2="65553" y2="38760"/>
                        <a14:foregroundMark x1="74293" y1="40310" x2="74293" y2="40310"/>
                        <a14:foregroundMark x1="78406" y1="47287" x2="78406" y2="47287"/>
                        <a14:foregroundMark x1="78663" y1="29457" x2="78663" y2="29457"/>
                        <a14:foregroundMark x1="82519" y1="40310" x2="82519" y2="40310"/>
                        <a14:foregroundMark x1="87918" y1="44961" x2="87918" y2="44961"/>
                        <a14:backgroundMark x1="31620" y1="54264" x2="31620" y2="54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45" t="16197" r="7015" b="30347"/>
          <a:stretch/>
        </p:blipFill>
        <p:spPr>
          <a:xfrm>
            <a:off x="2728325" y="4522590"/>
            <a:ext cx="1380123" cy="30339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05" y="868560"/>
            <a:ext cx="714899" cy="37825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794606" y="781514"/>
            <a:ext cx="2091816" cy="578487"/>
          </a:xfrm>
          <a:prstGeom prst="rect">
            <a:avLst/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48618" y="1601560"/>
            <a:ext cx="626411" cy="208804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48363" y="1615268"/>
            <a:ext cx="626411" cy="20880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04091" y="1611457"/>
            <a:ext cx="626411" cy="208804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37324" y="3537470"/>
            <a:ext cx="595124" cy="19837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37324" y="2287649"/>
            <a:ext cx="595124" cy="19837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94" y="4362552"/>
            <a:ext cx="640707" cy="213569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17" y="2632401"/>
            <a:ext cx="640707" cy="213569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8153" b="81529" l="16667" r="85220">
                        <a14:foregroundMark x1="16667" y1="30573" x2="16667" y2="30573"/>
                        <a14:foregroundMark x1="31761" y1="21338" x2="31761" y2="21338"/>
                        <a14:foregroundMark x1="30503" y1="18471" x2="30503" y2="18471"/>
                        <a14:foregroundMark x1="59119" y1="81847" x2="59119" y2="81847"/>
                        <a14:foregroundMark x1="67296" y1="75478" x2="67296" y2="75478"/>
                        <a14:foregroundMark x1="82075" y1="76752" x2="82075" y2="76752"/>
                        <a14:foregroundMark x1="85220" y1="72293" x2="85220" y2="73567"/>
                        <a14:backgroundMark x1="83333" y1="73567" x2="83333" y2="73567"/>
                        <a14:backgroundMark x1="84906" y1="73885" x2="84906" y2="73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14271" r="10511" b="12995"/>
          <a:stretch/>
        </p:blipFill>
        <p:spPr>
          <a:xfrm>
            <a:off x="2241574" y="2253094"/>
            <a:ext cx="782859" cy="71096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2" y="2330045"/>
            <a:ext cx="647215" cy="64721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319" y="3166386"/>
            <a:ext cx="595124" cy="198375"/>
          </a:xfrm>
          <a:prstGeom prst="rect">
            <a:avLst/>
          </a:prstGeom>
        </p:spPr>
      </p:pic>
      <p:sp>
        <p:nvSpPr>
          <p:cNvPr id="51" name="Rogner un rectangle à un seul coin 50"/>
          <p:cNvSpPr/>
          <p:nvPr/>
        </p:nvSpPr>
        <p:spPr>
          <a:xfrm>
            <a:off x="98652" y="3759511"/>
            <a:ext cx="1641985" cy="1149392"/>
          </a:xfrm>
          <a:prstGeom prst="snip1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" y="3759511"/>
            <a:ext cx="1560676" cy="50499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6" y="4251813"/>
            <a:ext cx="421849" cy="562465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5" y="4315438"/>
            <a:ext cx="490124" cy="490124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2021867" y="886610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75000"/>
                  </a:schemeClr>
                </a:solidFill>
                <a:latin typeface="Livvic" panose="020B0604020202020204" charset="0"/>
                <a:cs typeface="Times New Roman" panose="02020603050405020304" pitchFamily="18" charset="0"/>
              </a:rPr>
              <a:t>5 min</a:t>
            </a:r>
            <a:endParaRPr lang="fr-FR" sz="1050" dirty="0">
              <a:solidFill>
                <a:schemeClr val="tx1">
                  <a:lumMod val="75000"/>
                </a:schemeClr>
              </a:solidFill>
              <a:latin typeface="Livvic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48" y="1172478"/>
            <a:ext cx="291734" cy="291734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1879591" y="3311931"/>
            <a:ext cx="2552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Weekly machine </a:t>
            </a:r>
            <a:r>
              <a:rPr lang="fr-FR" sz="1050" b="1" dirty="0" err="1">
                <a:solidFill>
                  <a:srgbClr val="0070C0"/>
                </a:solidFill>
              </a:rPr>
              <a:t>learning</a:t>
            </a:r>
            <a:r>
              <a:rPr lang="fr-FR" sz="1050" b="1" dirty="0">
                <a:solidFill>
                  <a:srgbClr val="0070C0"/>
                </a:solidFill>
              </a:rPr>
              <a:t> training &gt;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309332" y="2071898"/>
            <a:ext cx="3015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</a:t>
            </a:r>
            <a:r>
              <a:rPr lang="en-US" sz="1050" b="1" dirty="0">
                <a:solidFill>
                  <a:srgbClr val="0070C0"/>
                </a:solidFill>
              </a:rPr>
              <a:t>Daily machine learning model evaluation </a:t>
            </a:r>
            <a:r>
              <a:rPr lang="fr-FR" sz="1050" b="1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32160" y="1952934"/>
            <a:ext cx="19736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</a:t>
            </a:r>
            <a:r>
              <a:rPr lang="fr-FR" sz="1050" b="1" dirty="0" err="1">
                <a:solidFill>
                  <a:srgbClr val="0070C0"/>
                </a:solidFill>
              </a:rPr>
              <a:t>Cryptocurrency</a:t>
            </a:r>
            <a:r>
              <a:rPr lang="fr-FR" sz="1050" b="1" dirty="0">
                <a:solidFill>
                  <a:srgbClr val="0070C0"/>
                </a:solidFill>
              </a:rPr>
              <a:t> </a:t>
            </a:r>
            <a:r>
              <a:rPr lang="fr-FR" sz="1050" b="1" dirty="0" err="1">
                <a:solidFill>
                  <a:srgbClr val="0070C0"/>
                </a:solidFill>
              </a:rPr>
              <a:t>Website</a:t>
            </a:r>
            <a:r>
              <a:rPr lang="fr-FR" sz="1050" b="1" dirty="0">
                <a:solidFill>
                  <a:srgbClr val="0070C0"/>
                </a:solidFill>
              </a:rPr>
              <a:t> &gt;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2570171" y="1875386"/>
            <a:ext cx="13901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Data extraction &gt;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114636" y="1781573"/>
            <a:ext cx="13420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Data ingestion &gt;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107536" y="1875386"/>
            <a:ext cx="1372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Data validation &gt;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89847" y="4772119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Data </a:t>
            </a:r>
            <a:r>
              <a:rPr lang="fr-FR" sz="1050" b="1" dirty="0" err="1">
                <a:solidFill>
                  <a:srgbClr val="0070C0"/>
                </a:solidFill>
              </a:rPr>
              <a:t>processing</a:t>
            </a:r>
            <a:r>
              <a:rPr lang="fr-FR" sz="1050" b="1" dirty="0">
                <a:solidFill>
                  <a:srgbClr val="0070C0"/>
                </a:solidFill>
              </a:rPr>
              <a:t> &gt;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7334062" y="3122795"/>
            <a:ext cx="13420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Data ingestion &gt;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6126288" y="455368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Data </a:t>
            </a:r>
            <a:r>
              <a:rPr lang="fr-FR" sz="1050" b="1" dirty="0" err="1">
                <a:solidFill>
                  <a:srgbClr val="0070C0"/>
                </a:solidFill>
              </a:rPr>
              <a:t>storage</a:t>
            </a:r>
            <a:r>
              <a:rPr lang="fr-FR" sz="1050" b="1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0199" y="3518314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Data </a:t>
            </a:r>
            <a:r>
              <a:rPr lang="fr-FR" sz="1050" b="1" dirty="0" err="1">
                <a:solidFill>
                  <a:srgbClr val="0070C0"/>
                </a:solidFill>
              </a:rPr>
              <a:t>visualization</a:t>
            </a:r>
            <a:r>
              <a:rPr lang="fr-FR" sz="1050" b="1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1127808" y="2863485"/>
            <a:ext cx="1465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&lt; </a:t>
            </a:r>
            <a:r>
              <a:rPr lang="fr-FR" sz="1050" b="1" dirty="0" err="1">
                <a:solidFill>
                  <a:srgbClr val="0070C0"/>
                </a:solidFill>
              </a:rPr>
              <a:t>Dataset</a:t>
            </a:r>
            <a:r>
              <a:rPr lang="fr-FR" sz="1050" b="1" dirty="0">
                <a:solidFill>
                  <a:srgbClr val="0070C0"/>
                </a:solidFill>
              </a:rPr>
              <a:t> </a:t>
            </a:r>
            <a:r>
              <a:rPr lang="fr-FR" sz="1050" b="1" dirty="0" err="1">
                <a:solidFill>
                  <a:srgbClr val="0070C0"/>
                </a:solidFill>
              </a:rPr>
              <a:t>creation</a:t>
            </a:r>
            <a:r>
              <a:rPr lang="fr-FR" sz="1050" b="1" dirty="0">
                <a:solidFill>
                  <a:srgbClr val="0070C0"/>
                </a:solidFill>
              </a:rPr>
              <a:t> &gt;</a:t>
            </a:r>
          </a:p>
        </p:txBody>
      </p:sp>
      <p:pic>
        <p:nvPicPr>
          <p:cNvPr id="68" name="Image 30">
            <a:extLst>
              <a:ext uri="{FF2B5EF4-FFF2-40B4-BE49-F238E27FC236}">
                <a16:creationId xmlns:a16="http://schemas.microsoft.com/office/drawing/2014/main" id="{212BAEE3-E938-4D39-B0EA-0559CCB2777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04" b="89041" l="8406" r="86957">
                        <a14:foregroundMark x1="43188" y1="63014" x2="43188" y2="63014"/>
                        <a14:foregroundMark x1="53043" y1="60274" x2="53043" y2="60274"/>
                        <a14:foregroundMark x1="57101" y1="59589" x2="57101" y2="59589"/>
                        <a14:foregroundMark x1="53043" y1="45890" x2="53043" y2="45890"/>
                        <a14:foregroundMark x1="63188" y1="52740" x2="63188" y2="52740"/>
                        <a14:foregroundMark x1="71304" y1="56849" x2="71304" y2="56849"/>
                        <a14:foregroundMark x1="79710" y1="56849" x2="79710" y2="56849"/>
                        <a14:foregroundMark x1="87246" y1="63699" x2="87246" y2="63699"/>
                        <a14:foregroundMark x1="45217" y1="34247" x2="45217" y2="34247"/>
                        <a14:foregroundMark x1="47826" y1="34247" x2="47826" y2="34247"/>
                        <a14:foregroundMark x1="51884" y1="34247" x2="51884" y2="34247"/>
                        <a14:foregroundMark x1="54203" y1="34247" x2="54203" y2="34247"/>
                        <a14:foregroundMark x1="57971" y1="32192" x2="57971" y2="32192"/>
                        <a14:foregroundMark x1="61449" y1="33562" x2="61449" y2="33562"/>
                        <a14:foregroundMark x1="8406" y1="79452" x2="8406" y2="79452"/>
                        <a14:foregroundMark x1="49275" y1="62329" x2="49275" y2="62329"/>
                        <a14:foregroundMark x1="67826" y1="56849" x2="67826" y2="56849"/>
                        <a14:foregroundMark x1="81739" y1="66438" x2="81739" y2="66438"/>
                        <a14:foregroundMark x1="43768" y1="34932" x2="43768" y2="34932"/>
                        <a14:foregroundMark x1="45507" y1="33562" x2="45507" y2="33562"/>
                        <a14:foregroundMark x1="44928" y1="30822" x2="44928" y2="30822"/>
                        <a14:foregroundMark x1="62609" y1="34247" x2="62609" y2="34247"/>
                        <a14:foregroundMark x1="59710" y1="32192" x2="59710" y2="32192"/>
                        <a14:foregroundMark x1="52754" y1="33562" x2="52754" y2="33562"/>
                        <a14:foregroundMark x1="62899" y1="32877" x2="62899" y2="32877"/>
                        <a14:foregroundMark x1="62319" y1="36986" x2="62319" y2="36986"/>
                        <a14:foregroundMark x1="62319" y1="34247" x2="62319" y2="34247"/>
                        <a14:foregroundMark x1="62609" y1="34247" x2="62609" y2="34247"/>
                        <a14:foregroundMark x1="62899" y1="32192" x2="62899" y2="32192"/>
                        <a14:foregroundMark x1="61739" y1="30822" x2="61739" y2="30822"/>
                        <a14:foregroundMark x1="62609" y1="30822" x2="62609" y2="30822"/>
                        <a14:foregroundMark x1="62319" y1="34247" x2="62319" y2="34247"/>
                        <a14:foregroundMark x1="61449" y1="34247" x2="62029" y2="34247"/>
                        <a14:backgroundMark x1="44928" y1="32192" x2="44928" y2="32192"/>
                        <a14:backgroundMark x1="48696" y1="34247" x2="48696" y2="34247"/>
                        <a14:backgroundMark x1="51594" y1="35616" x2="51594" y2="35616"/>
                        <a14:backgroundMark x1="62319" y1="35616" x2="62319" y2="35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96"/>
          <a:stretch/>
        </p:blipFill>
        <p:spPr>
          <a:xfrm>
            <a:off x="3205163" y="3713176"/>
            <a:ext cx="1103138" cy="505211"/>
          </a:xfrm>
          <a:prstGeom prst="rect">
            <a:avLst/>
          </a:prstGeom>
        </p:spPr>
      </p:pic>
      <p:pic>
        <p:nvPicPr>
          <p:cNvPr id="69" name="Image 29">
            <a:extLst>
              <a:ext uri="{FF2B5EF4-FFF2-40B4-BE49-F238E27FC236}">
                <a16:creationId xmlns:a16="http://schemas.microsoft.com/office/drawing/2014/main" id="{84A4D41F-87B2-40A0-BF5F-49AF4293593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9065" b="67986" l="20619" r="86598">
                        <a14:foregroundMark x1="83505" y1="49281" x2="83505" y2="49281"/>
                        <a14:foregroundMark x1="53608" y1="19784" x2="53608" y2="19784"/>
                        <a14:foregroundMark x1="86892" y1="65827" x2="86892" y2="65827"/>
                        <a14:foregroundMark x1="46686" y1="53237" x2="46686" y2="53237"/>
                        <a14:foregroundMark x1="40795" y1="48921" x2="40795" y2="48921"/>
                        <a14:foregroundMark x1="31517" y1="46763" x2="31517" y2="46763"/>
                        <a14:foregroundMark x1="24153" y1="41007" x2="24153" y2="41007"/>
                        <a14:foregroundMark x1="23564" y1="51439" x2="23564" y2="51439"/>
                        <a14:foregroundMark x1="20619" y1="62950" x2="20619" y2="62950"/>
                        <a14:foregroundMark x1="54492" y1="57554" x2="54492" y2="57554"/>
                        <a14:foregroundMark x1="30486" y1="39568" x2="30486" y2="39568"/>
                        <a14:foregroundMark x1="33137" y1="39209" x2="33137" y2="39209"/>
                        <a14:foregroundMark x1="35346" y1="39568" x2="35346" y2="39568"/>
                        <a14:foregroundMark x1="38144" y1="38129" x2="38144" y2="38129"/>
                        <a14:foregroundMark x1="41090" y1="39568" x2="41090" y2="39568"/>
                        <a14:foregroundMark x1="44330" y1="39209" x2="44330" y2="39209"/>
                        <a14:backgroundMark x1="51546" y1="40647" x2="51546" y2="40647"/>
                        <a14:backgroundMark x1="67894" y1="44964" x2="67894" y2="44964"/>
                        <a14:backgroundMark x1="68041" y1="43525" x2="68041" y2="43525"/>
                        <a14:backgroundMark x1="67894" y1="41727" x2="67894" y2="41727"/>
                        <a14:backgroundMark x1="77320" y1="44245" x2="77320" y2="44245"/>
                        <a14:backgroundMark x1="77467" y1="42446" x2="77467" y2="42446"/>
                        <a14:backgroundMark x1="59352" y1="29137" x2="59352" y2="29137"/>
                        <a14:backgroundMark x1="32990" y1="37770" x2="32990" y2="37770"/>
                        <a14:backgroundMark x1="35641" y1="39568" x2="35641" y2="39568"/>
                        <a14:backgroundMark x1="30191" y1="38849" x2="30191" y2="38849"/>
                        <a14:backgroundMark x1="49926" y1="35612" x2="49926" y2="35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93" t="14412" r="9888" b="26061"/>
          <a:stretch/>
        </p:blipFill>
        <p:spPr>
          <a:xfrm>
            <a:off x="2343151" y="4074053"/>
            <a:ext cx="1250710" cy="4288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87596-05FA-485A-BD53-2043D54EE05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>
                        <a14:foregroundMark x1="84091" y1="64773" x2="84091" y2="64773"/>
                        <a14:foregroundMark x1="55682" y1="64773" x2="55682" y2="64773"/>
                        <a14:foregroundMark x1="71591" y1="56818" x2="71591" y2="56818"/>
                        <a14:foregroundMark x1="75000" y1="55682" x2="75000" y2="55682"/>
                        <a14:foregroundMark x1="73864" y1="54545" x2="73864" y2="54545"/>
                        <a14:foregroundMark x1="75000" y1="55682" x2="75000" y2="55682"/>
                        <a14:foregroundMark x1="75000" y1="54545" x2="75000" y2="54545"/>
                        <a14:foregroundMark x1="73864" y1="54545" x2="73864" y2="54545"/>
                        <a14:foregroundMark x1="73864" y1="54545" x2="76136" y2="55682"/>
                        <a14:backgroundMark x1="31818" y1="25000" x2="31818" y2="25000"/>
                        <a14:backgroundMark x1="52273" y1="28409" x2="52273" y2="28409"/>
                        <a14:backgroundMark x1="62500" y1="27273" x2="62500" y2="27273"/>
                        <a14:backgroundMark x1="68182" y1="53409" x2="68182" y2="53409"/>
                        <a14:backgroundMark x1="56818" y1="55682" x2="56818" y2="55682"/>
                        <a14:backgroundMark x1="31818" y1="72727" x2="31818" y2="72727"/>
                        <a14:backgroundMark x1="51136" y1="71591" x2="51136" y2="71591"/>
                        <a14:backgroundMark x1="62500" y1="75000" x2="62500" y2="75000"/>
                        <a14:backgroundMark x1="72727" y1="65909" x2="72727" y2="65909"/>
                        <a14:backgroundMark x1="77273" y1="65909" x2="77273" y2="65909"/>
                        <a14:backgroundMark x1="77273" y1="52273" x2="77273" y2="52273"/>
                        <a14:backgroundMark x1="76136" y1="53409" x2="76136" y2="534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804" y="1171691"/>
            <a:ext cx="838317" cy="838317"/>
          </a:xfrm>
          <a:prstGeom prst="rect">
            <a:avLst/>
          </a:prstGeom>
        </p:spPr>
      </p:pic>
      <p:sp>
        <p:nvSpPr>
          <p:cNvPr id="70" name="Google Shape;246;p31">
            <a:extLst>
              <a:ext uri="{FF2B5EF4-FFF2-40B4-BE49-F238E27FC236}">
                <a16:creationId xmlns:a16="http://schemas.microsoft.com/office/drawing/2014/main" id="{9FA283A9-FB2C-4217-BA6D-6CC4DA85DACC}"/>
              </a:ext>
            </a:extLst>
          </p:cNvPr>
          <p:cNvSpPr txBox="1">
            <a:spLocks/>
          </p:cNvSpPr>
          <p:nvPr/>
        </p:nvSpPr>
        <p:spPr>
          <a:xfrm>
            <a:off x="571237" y="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200" b="1" dirty="0">
                <a:solidFill>
                  <a:schemeClr val="tx1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Architecture</a:t>
            </a:r>
            <a:r>
              <a:rPr lang="fr-FR" sz="2400" b="1" dirty="0">
                <a:solidFill>
                  <a:schemeClr val="tx1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fr-FR" sz="3200" b="1" dirty="0">
                <a:solidFill>
                  <a:schemeClr val="tx1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du projet</a:t>
            </a:r>
            <a:endParaRPr lang="fr-FR" sz="2400" b="1" dirty="0">
              <a:solidFill>
                <a:schemeClr val="tx1">
                  <a:lumMod val="7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09971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oan Granting Consulting by Slidesgo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263</Words>
  <Application>Microsoft Office PowerPoint</Application>
  <PresentationFormat>On-screen Show (16:9)</PresentationFormat>
  <Paragraphs>77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Prosto One</vt:lpstr>
      <vt:lpstr>Livvic</vt:lpstr>
      <vt:lpstr>Times New Roman</vt:lpstr>
      <vt:lpstr>Open Sans</vt:lpstr>
      <vt:lpstr>Poppins Medium</vt:lpstr>
      <vt:lpstr>Poppins SemiBold</vt:lpstr>
      <vt:lpstr>Poppins</vt:lpstr>
      <vt:lpstr>Arial</vt:lpstr>
      <vt:lpstr>Bank Loan Granting Consulting by Slidesgo</vt:lpstr>
      <vt:lpstr>Mise en place d’une architecture Big data en utilisant apache Kafka, Apache Nifi, Hbase, Spark streaming et Spark ML</vt:lpstr>
      <vt:lpstr>02</vt:lpstr>
      <vt:lpstr>Introduction</vt:lpstr>
      <vt:lpstr>Objectif du projet</vt:lpstr>
      <vt:lpstr>Traitement des données </vt:lpstr>
      <vt:lpstr>Source des données</vt:lpstr>
      <vt:lpstr>Etapes de traitement</vt:lpstr>
      <vt:lpstr>Architecture</vt:lpstr>
      <vt:lpstr>PowerPoint Presentation</vt:lpstr>
      <vt:lpstr>Démonstration</vt:lpstr>
      <vt:lpstr>Vidéo Démonstrative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d’une architecture Big data en utilisant apache Kafka, Apache Nifi, Hbase, Spark streaming et Spark ML</dc:title>
  <dc:creator>pc</dc:creator>
  <cp:lastModifiedBy>MOHAMEDAMINE MHANI</cp:lastModifiedBy>
  <cp:revision>27</cp:revision>
  <dcterms:modified xsi:type="dcterms:W3CDTF">2023-12-19T01:20:01Z</dcterms:modified>
</cp:coreProperties>
</file>