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oboto"/>
      <p:regular r:id="rId39"/>
      <p:bold r:id="rId40"/>
      <p:italic r:id="rId41"/>
      <p:boldItalic r:id="rId42"/>
    </p:embeddedFont>
    <p:embeddedFont>
      <p:font typeface="Roboto Light"/>
      <p:regular r:id="rId43"/>
      <p:bold r:id="rId44"/>
      <p:italic r:id="rId45"/>
      <p:boldItalic r:id="rId46"/>
    </p:embeddedFont>
    <p:embeddedFont>
      <p:font typeface="Open Sans Medium"/>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BAA7CA-13CF-499A-869E-9CC6DC24EDB4}">
  <a:tblStyle styleId="{BDBAA7CA-13CF-499A-869E-9CC6DC24ED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RobotoLight-bold.fntdata"/><Relationship Id="rId43" Type="http://schemas.openxmlformats.org/officeDocument/2006/relationships/font" Target="fonts/RobotoLight-regular.fntdata"/><Relationship Id="rId46" Type="http://schemas.openxmlformats.org/officeDocument/2006/relationships/font" Target="fonts/RobotoLight-boldItalic.fntdata"/><Relationship Id="rId45" Type="http://schemas.openxmlformats.org/officeDocument/2006/relationships/font" Target="fonts/Roboto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OpenSansMedium-bold.fntdata"/><Relationship Id="rId47" Type="http://schemas.openxmlformats.org/officeDocument/2006/relationships/font" Target="fonts/OpenSansMedium-regular.fntdata"/><Relationship Id="rId49" Type="http://schemas.openxmlformats.org/officeDocument/2006/relationships/font" Target="fonts/OpenSansMedium-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Roboto-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OpenSans-regular.fntdata"/><Relationship Id="rId50" Type="http://schemas.openxmlformats.org/officeDocument/2006/relationships/font" Target="fonts/OpenSansMedium-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0ce0426c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0ce0426c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80ce0426c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80ce0426c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80ce0426c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80ce0426c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80ce0426c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80ce0426c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80ce0426c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80ce0426c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7157944622_3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7157944622_3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80ce0426c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80ce0426c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80ce0426c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80ce0426c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80ce0426c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80ce0426c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80ce0426c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80ce0426c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f878798f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f878798f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80ce0426c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80ce0426c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80ce0426c0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80ce0426c0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7157944622_3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7157944622_3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835ebf45d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835ebf45d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835ebf45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835ebf45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80eb8b0c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80eb8b0c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835ebf45d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835ebf45d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80eb8b0c0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80eb8b0c0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835ebf45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835ebf45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7157944622_3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7157944622_3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f878798f1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f878798f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612a76acd7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612a76acd7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612a76acd7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612a76acd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612a76acd7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612a76acd7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80ce0426c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80ce0426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12a76ac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12a76ac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80ce0426c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80ce0426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80ce0426c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80ce0426c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1507c62f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1507c62f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80ce0426c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80ce0426c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gif"/><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gif"/><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gif"/><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gif"/><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4.gif"/><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CUSTOM">
    <p:spTree>
      <p:nvGrpSpPr>
        <p:cNvPr id="7" name="Shape 7"/>
        <p:cNvGrpSpPr/>
        <p:nvPr/>
      </p:nvGrpSpPr>
      <p:grpSpPr>
        <a:xfrm>
          <a:off x="0" y="0"/>
          <a:ext cx="0" cy="0"/>
          <a:chOff x="0" y="0"/>
          <a:chExt cx="0" cy="0"/>
        </a:xfrm>
      </p:grpSpPr>
      <p:sp>
        <p:nvSpPr>
          <p:cNvPr id="8" name="Google Shape;8;p2"/>
          <p:cNvSpPr/>
          <p:nvPr/>
        </p:nvSpPr>
        <p:spPr>
          <a:xfrm>
            <a:off x="0" y="1062892"/>
            <a:ext cx="9168900" cy="1217400"/>
          </a:xfrm>
          <a:prstGeom prst="rect">
            <a:avLst/>
          </a:prstGeom>
          <a:solidFill>
            <a:srgbClr val="001A3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9" name="Google Shape;9;p2"/>
          <p:cNvSpPr/>
          <p:nvPr/>
        </p:nvSpPr>
        <p:spPr>
          <a:xfrm>
            <a:off x="4022990" y="2227184"/>
            <a:ext cx="5154900" cy="130500"/>
          </a:xfrm>
          <a:prstGeom prst="rect">
            <a:avLst/>
          </a:prstGeom>
          <a:solidFill>
            <a:srgbClr val="FF2E4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0" name="Google Shape;10;p2"/>
          <p:cNvSpPr txBox="1"/>
          <p:nvPr>
            <p:ph type="title"/>
          </p:nvPr>
        </p:nvSpPr>
        <p:spPr>
          <a:xfrm>
            <a:off x="577256" y="1062900"/>
            <a:ext cx="7989600" cy="1217400"/>
          </a:xfrm>
          <a:prstGeom prst="rect">
            <a:avLst/>
          </a:prstGeom>
          <a:noFill/>
          <a:ln>
            <a:noFill/>
          </a:ln>
        </p:spPr>
        <p:txBody>
          <a:bodyPr anchorCtr="0" anchor="ctr" bIns="68575" lIns="68575" spcFirstLastPara="1" rIns="68575" wrap="square" tIns="68575">
            <a:noAutofit/>
          </a:bodyPr>
          <a:lstStyle>
            <a:lvl1pPr lvl="0" algn="ctr">
              <a:spcBef>
                <a:spcPts val="0"/>
              </a:spcBef>
              <a:spcAft>
                <a:spcPts val="0"/>
              </a:spcAft>
              <a:buClr>
                <a:schemeClr val="lt1"/>
              </a:buClr>
              <a:buSzPts val="2600"/>
              <a:buFont typeface="Roboto"/>
              <a:buNone/>
              <a:defRPr sz="2600">
                <a:solidFill>
                  <a:schemeClr val="lt1"/>
                </a:solidFill>
                <a:latin typeface="Roboto"/>
                <a:ea typeface="Roboto"/>
                <a:cs typeface="Roboto"/>
                <a:sym typeface="Roboto"/>
              </a:defRPr>
            </a:lvl1pPr>
            <a:lvl2pPr lvl="1" algn="ctr">
              <a:spcBef>
                <a:spcPts val="0"/>
              </a:spcBef>
              <a:spcAft>
                <a:spcPts val="0"/>
              </a:spcAft>
              <a:buSzPts val="1800"/>
              <a:buFont typeface="Open Sans"/>
              <a:buNone/>
              <a:defRPr b="1" sz="1800">
                <a:latin typeface="Open Sans"/>
                <a:ea typeface="Open Sans"/>
                <a:cs typeface="Open Sans"/>
                <a:sym typeface="Open Sans"/>
              </a:defRPr>
            </a:lvl2pPr>
            <a:lvl3pPr lvl="2" algn="ctr">
              <a:spcBef>
                <a:spcPts val="0"/>
              </a:spcBef>
              <a:spcAft>
                <a:spcPts val="0"/>
              </a:spcAft>
              <a:buSzPts val="1800"/>
              <a:buFont typeface="Open Sans"/>
              <a:buNone/>
              <a:defRPr b="1" sz="1800">
                <a:latin typeface="Open Sans"/>
                <a:ea typeface="Open Sans"/>
                <a:cs typeface="Open Sans"/>
                <a:sym typeface="Open Sans"/>
              </a:defRPr>
            </a:lvl3pPr>
            <a:lvl4pPr lvl="3" algn="ctr">
              <a:spcBef>
                <a:spcPts val="0"/>
              </a:spcBef>
              <a:spcAft>
                <a:spcPts val="0"/>
              </a:spcAft>
              <a:buSzPts val="1800"/>
              <a:buFont typeface="Open Sans"/>
              <a:buNone/>
              <a:defRPr b="1" sz="1800">
                <a:latin typeface="Open Sans"/>
                <a:ea typeface="Open Sans"/>
                <a:cs typeface="Open Sans"/>
                <a:sym typeface="Open Sans"/>
              </a:defRPr>
            </a:lvl4pPr>
            <a:lvl5pPr lvl="4" algn="ctr">
              <a:spcBef>
                <a:spcPts val="0"/>
              </a:spcBef>
              <a:spcAft>
                <a:spcPts val="0"/>
              </a:spcAft>
              <a:buSzPts val="1800"/>
              <a:buFont typeface="Open Sans"/>
              <a:buNone/>
              <a:defRPr b="1" sz="1800">
                <a:latin typeface="Open Sans"/>
                <a:ea typeface="Open Sans"/>
                <a:cs typeface="Open Sans"/>
                <a:sym typeface="Open Sans"/>
              </a:defRPr>
            </a:lvl5pPr>
            <a:lvl6pPr lvl="5" algn="ctr">
              <a:spcBef>
                <a:spcPts val="0"/>
              </a:spcBef>
              <a:spcAft>
                <a:spcPts val="0"/>
              </a:spcAft>
              <a:buSzPts val="1800"/>
              <a:buFont typeface="Open Sans"/>
              <a:buNone/>
              <a:defRPr b="1" sz="1800">
                <a:latin typeface="Open Sans"/>
                <a:ea typeface="Open Sans"/>
                <a:cs typeface="Open Sans"/>
                <a:sym typeface="Open Sans"/>
              </a:defRPr>
            </a:lvl6pPr>
            <a:lvl7pPr lvl="6" algn="ctr">
              <a:spcBef>
                <a:spcPts val="0"/>
              </a:spcBef>
              <a:spcAft>
                <a:spcPts val="0"/>
              </a:spcAft>
              <a:buSzPts val="1800"/>
              <a:buFont typeface="Open Sans"/>
              <a:buNone/>
              <a:defRPr b="1" sz="1800">
                <a:latin typeface="Open Sans"/>
                <a:ea typeface="Open Sans"/>
                <a:cs typeface="Open Sans"/>
                <a:sym typeface="Open Sans"/>
              </a:defRPr>
            </a:lvl7pPr>
            <a:lvl8pPr lvl="7" algn="ctr">
              <a:spcBef>
                <a:spcPts val="0"/>
              </a:spcBef>
              <a:spcAft>
                <a:spcPts val="0"/>
              </a:spcAft>
              <a:buSzPts val="1800"/>
              <a:buFont typeface="Open Sans"/>
              <a:buNone/>
              <a:defRPr b="1" sz="1800">
                <a:latin typeface="Open Sans"/>
                <a:ea typeface="Open Sans"/>
                <a:cs typeface="Open Sans"/>
                <a:sym typeface="Open Sans"/>
              </a:defRPr>
            </a:lvl8pPr>
            <a:lvl9pPr lvl="8" algn="ctr">
              <a:spcBef>
                <a:spcPts val="0"/>
              </a:spcBef>
              <a:spcAft>
                <a:spcPts val="0"/>
              </a:spcAft>
              <a:buSzPts val="1800"/>
              <a:buFont typeface="Open Sans"/>
              <a:buNone/>
              <a:defRPr b="1" sz="1800">
                <a:latin typeface="Open Sans"/>
                <a:ea typeface="Open Sans"/>
                <a:cs typeface="Open Sans"/>
                <a:sym typeface="Open Sans"/>
              </a:defRPr>
            </a:lvl9pPr>
          </a:lstStyle>
          <a:p/>
        </p:txBody>
      </p:sp>
      <p:sp>
        <p:nvSpPr>
          <p:cNvPr id="11" name="Google Shape;11;p2"/>
          <p:cNvSpPr/>
          <p:nvPr/>
        </p:nvSpPr>
        <p:spPr>
          <a:xfrm>
            <a:off x="0" y="4770233"/>
            <a:ext cx="9144000" cy="373200"/>
          </a:xfrm>
          <a:prstGeom prst="rect">
            <a:avLst/>
          </a:prstGeom>
          <a:solidFill>
            <a:srgbClr val="001A3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pic>
        <p:nvPicPr>
          <p:cNvPr id="12" name="Google Shape;12;p2"/>
          <p:cNvPicPr preferRelativeResize="0"/>
          <p:nvPr/>
        </p:nvPicPr>
        <p:blipFill rotWithShape="1">
          <a:blip r:embed="rId2">
            <a:alphaModFix/>
          </a:blip>
          <a:srcRect b="0" l="0" r="0" t="0"/>
          <a:stretch/>
        </p:blipFill>
        <p:spPr>
          <a:xfrm>
            <a:off x="41718" y="92590"/>
            <a:ext cx="1502835" cy="735031"/>
          </a:xfrm>
          <a:prstGeom prst="rect">
            <a:avLst/>
          </a:prstGeom>
          <a:noFill/>
          <a:ln>
            <a:noFill/>
          </a:ln>
        </p:spPr>
      </p:pic>
      <p:pic>
        <p:nvPicPr>
          <p:cNvPr id="13" name="Google Shape;13;p2"/>
          <p:cNvPicPr preferRelativeResize="0"/>
          <p:nvPr/>
        </p:nvPicPr>
        <p:blipFill rotWithShape="1">
          <a:blip r:embed="rId3">
            <a:alphaModFix/>
          </a:blip>
          <a:srcRect b="0" l="0" r="0" t="0"/>
          <a:stretch/>
        </p:blipFill>
        <p:spPr>
          <a:xfrm>
            <a:off x="41715" y="4794610"/>
            <a:ext cx="324000" cy="324000"/>
          </a:xfrm>
          <a:prstGeom prst="rect">
            <a:avLst/>
          </a:prstGeom>
          <a:noFill/>
          <a:ln>
            <a:noFill/>
          </a:ln>
        </p:spPr>
      </p:pic>
      <p:sp>
        <p:nvSpPr>
          <p:cNvPr id="14" name="Google Shape;14;p2"/>
          <p:cNvSpPr txBox="1"/>
          <p:nvPr/>
        </p:nvSpPr>
        <p:spPr>
          <a:xfrm>
            <a:off x="361706" y="4770226"/>
            <a:ext cx="4572000" cy="373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fr" sz="900">
                <a:solidFill>
                  <a:srgbClr val="00BAD7"/>
                </a:solidFill>
                <a:latin typeface="Avenir"/>
                <a:ea typeface="Avenir"/>
                <a:cs typeface="Avenir"/>
                <a:sym typeface="Avenir"/>
              </a:rPr>
              <a:t>LAAS-CNRS</a:t>
            </a:r>
            <a:br>
              <a:rPr lang="fr" sz="900">
                <a:solidFill>
                  <a:srgbClr val="00BAD7"/>
                </a:solidFill>
                <a:latin typeface="Avenir"/>
                <a:ea typeface="Avenir"/>
                <a:cs typeface="Avenir"/>
                <a:sym typeface="Avenir"/>
              </a:rPr>
            </a:br>
            <a:r>
              <a:rPr lang="fr" sz="900">
                <a:solidFill>
                  <a:srgbClr val="FFFFFF"/>
                </a:solidFill>
                <a:latin typeface="Avenir"/>
                <a:ea typeface="Avenir"/>
                <a:cs typeface="Avenir"/>
                <a:sym typeface="Avenir"/>
              </a:rPr>
              <a:t>Laboratoire d’analyse et d’architecture des systèmes du CNRS</a:t>
            </a:r>
            <a:endParaRPr sz="1100"/>
          </a:p>
        </p:txBody>
      </p:sp>
      <p:pic>
        <p:nvPicPr>
          <p:cNvPr id="15" name="Google Shape;15;p2"/>
          <p:cNvPicPr preferRelativeResize="0"/>
          <p:nvPr/>
        </p:nvPicPr>
        <p:blipFill>
          <a:blip r:embed="rId4">
            <a:alphaModFix/>
          </a:blip>
          <a:stretch>
            <a:fillRect/>
          </a:stretch>
        </p:blipFill>
        <p:spPr>
          <a:xfrm>
            <a:off x="8088304" y="4733231"/>
            <a:ext cx="1055698" cy="434026"/>
          </a:xfrm>
          <a:prstGeom prst="rect">
            <a:avLst/>
          </a:prstGeom>
          <a:noFill/>
          <a:ln>
            <a:noFill/>
          </a:ln>
        </p:spPr>
      </p:pic>
      <p:sp>
        <p:nvSpPr>
          <p:cNvPr id="16" name="Google Shape;16;p2"/>
          <p:cNvSpPr txBox="1"/>
          <p:nvPr/>
        </p:nvSpPr>
        <p:spPr>
          <a:xfrm>
            <a:off x="7003237" y="4783487"/>
            <a:ext cx="1175100" cy="346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fr" sz="600" u="none" cap="none" strike="noStrike">
                <a:solidFill>
                  <a:srgbClr val="FFFFFF"/>
                </a:solidFill>
                <a:latin typeface="Avenir"/>
                <a:ea typeface="Avenir"/>
                <a:cs typeface="Avenir"/>
                <a:sym typeface="Avenir"/>
              </a:rPr>
              <a:t>Laboratoire conventionné</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avec l’Université Fédérale</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de Toulouse Midi-Pyrénées</a:t>
            </a:r>
            <a:endParaRPr b="0" i="0" sz="600" u="none" cap="none" strike="noStrike">
              <a:solidFill>
                <a:srgbClr val="FFFFFF"/>
              </a:solidFill>
              <a:latin typeface="Avenir"/>
              <a:ea typeface="Avenir"/>
              <a:cs typeface="Avenir"/>
              <a:sym typeface="Avenir"/>
            </a:endParaRPr>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latin typeface="Roboto"/>
                <a:ea typeface="Roboto"/>
                <a:cs typeface="Roboto"/>
                <a:sym typeface="Roboto"/>
              </a:defRPr>
            </a:lvl1pPr>
            <a:lvl2pPr lvl="1">
              <a:buNone/>
              <a:defRPr>
                <a:solidFill>
                  <a:schemeClr val="lt1"/>
                </a:solidFill>
                <a:latin typeface="Roboto"/>
                <a:ea typeface="Roboto"/>
                <a:cs typeface="Roboto"/>
                <a:sym typeface="Roboto"/>
              </a:defRPr>
            </a:lvl2pPr>
            <a:lvl3pPr lvl="2">
              <a:buNone/>
              <a:defRPr>
                <a:solidFill>
                  <a:schemeClr val="lt1"/>
                </a:solidFill>
                <a:latin typeface="Roboto"/>
                <a:ea typeface="Roboto"/>
                <a:cs typeface="Roboto"/>
                <a:sym typeface="Roboto"/>
              </a:defRPr>
            </a:lvl3pPr>
            <a:lvl4pPr lvl="3">
              <a:buNone/>
              <a:defRPr>
                <a:solidFill>
                  <a:schemeClr val="lt1"/>
                </a:solidFill>
                <a:latin typeface="Roboto"/>
                <a:ea typeface="Roboto"/>
                <a:cs typeface="Roboto"/>
                <a:sym typeface="Roboto"/>
              </a:defRPr>
            </a:lvl4pPr>
            <a:lvl5pPr lvl="4">
              <a:buNone/>
              <a:defRPr>
                <a:solidFill>
                  <a:schemeClr val="lt1"/>
                </a:solidFill>
                <a:latin typeface="Roboto"/>
                <a:ea typeface="Roboto"/>
                <a:cs typeface="Roboto"/>
                <a:sym typeface="Roboto"/>
              </a:defRPr>
            </a:lvl5pPr>
            <a:lvl6pPr lvl="5">
              <a:buNone/>
              <a:defRPr>
                <a:solidFill>
                  <a:schemeClr val="lt1"/>
                </a:solidFill>
                <a:latin typeface="Roboto"/>
                <a:ea typeface="Roboto"/>
                <a:cs typeface="Roboto"/>
                <a:sym typeface="Roboto"/>
              </a:defRPr>
            </a:lvl6pPr>
            <a:lvl7pPr lvl="6">
              <a:buNone/>
              <a:defRPr>
                <a:solidFill>
                  <a:schemeClr val="lt1"/>
                </a:solidFill>
                <a:latin typeface="Roboto"/>
                <a:ea typeface="Roboto"/>
                <a:cs typeface="Roboto"/>
                <a:sym typeface="Roboto"/>
              </a:defRPr>
            </a:lvl7pPr>
            <a:lvl8pPr lvl="7">
              <a:buNone/>
              <a:defRPr>
                <a:solidFill>
                  <a:schemeClr val="lt1"/>
                </a:solidFill>
                <a:latin typeface="Roboto"/>
                <a:ea typeface="Roboto"/>
                <a:cs typeface="Roboto"/>
                <a:sym typeface="Roboto"/>
              </a:defRPr>
            </a:lvl8pPr>
            <a:lvl9pPr lvl="8">
              <a:buNone/>
              <a:defRPr>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USTOM_2">
    <p:spTree>
      <p:nvGrpSpPr>
        <p:cNvPr id="18" name="Shape 18"/>
        <p:cNvGrpSpPr/>
        <p:nvPr/>
      </p:nvGrpSpPr>
      <p:grpSpPr>
        <a:xfrm>
          <a:off x="0" y="0"/>
          <a:ext cx="0" cy="0"/>
          <a:chOff x="0" y="0"/>
          <a:chExt cx="0" cy="0"/>
        </a:xfrm>
      </p:grpSpPr>
      <p:sp>
        <p:nvSpPr>
          <p:cNvPr id="19" name="Google Shape;19;p3"/>
          <p:cNvSpPr txBox="1"/>
          <p:nvPr>
            <p:ph idx="1" type="body"/>
          </p:nvPr>
        </p:nvSpPr>
        <p:spPr>
          <a:xfrm>
            <a:off x="1043494" y="1060744"/>
            <a:ext cx="7057200" cy="3145500"/>
          </a:xfrm>
          <a:prstGeom prst="rect">
            <a:avLst/>
          </a:prstGeom>
          <a:noFill/>
          <a:ln>
            <a:noFill/>
          </a:ln>
        </p:spPr>
        <p:txBody>
          <a:bodyPr anchorCtr="0" anchor="t" bIns="68575" lIns="68575" spcFirstLastPara="1" rIns="68575" wrap="square" tIns="68575">
            <a:noAutofit/>
          </a:bodyPr>
          <a:lstStyle>
            <a:lvl1pPr indent="-304800" lvl="0" marL="4572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1pPr>
            <a:lvl2pPr indent="-304800" lvl="1" marL="9144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2pPr>
            <a:lvl3pPr indent="-304800" lvl="2" marL="13716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3pPr>
            <a:lvl4pPr indent="-304800" lvl="3" marL="18288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4pPr>
            <a:lvl5pPr indent="-304800" lvl="4" marL="22860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5pPr>
            <a:lvl6pPr indent="-304800" lvl="5" marL="27432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6pPr>
            <a:lvl7pPr indent="-304800" lvl="6" marL="32004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7pPr>
            <a:lvl8pPr indent="-304800" lvl="7" marL="36576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8pPr>
            <a:lvl9pPr indent="-304800" lvl="8" marL="41148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9pPr>
          </a:lstStyle>
          <a:p/>
        </p:txBody>
      </p:sp>
      <p:pic>
        <p:nvPicPr>
          <p:cNvPr id="20" name="Google Shape;20;p3"/>
          <p:cNvPicPr preferRelativeResize="0"/>
          <p:nvPr/>
        </p:nvPicPr>
        <p:blipFill rotWithShape="1">
          <a:blip r:embed="rId2">
            <a:alphaModFix/>
          </a:blip>
          <a:srcRect b="0" l="0" r="0" t="0"/>
          <a:stretch/>
        </p:blipFill>
        <p:spPr>
          <a:xfrm>
            <a:off x="54675" y="144725"/>
            <a:ext cx="988825" cy="483650"/>
          </a:xfrm>
          <a:prstGeom prst="rect">
            <a:avLst/>
          </a:prstGeom>
          <a:noFill/>
          <a:ln>
            <a:noFill/>
          </a:ln>
        </p:spPr>
      </p:pic>
      <p:sp>
        <p:nvSpPr>
          <p:cNvPr id="21" name="Google Shape;21;p3"/>
          <p:cNvSpPr txBox="1"/>
          <p:nvPr>
            <p:ph type="title"/>
          </p:nvPr>
        </p:nvSpPr>
        <p:spPr>
          <a:xfrm>
            <a:off x="1043500" y="0"/>
            <a:ext cx="7844700" cy="483600"/>
          </a:xfrm>
          <a:prstGeom prst="rect">
            <a:avLst/>
          </a:prstGeom>
          <a:noFill/>
          <a:ln>
            <a:noFill/>
          </a:ln>
        </p:spPr>
        <p:txBody>
          <a:bodyPr anchorCtr="0" anchor="t" bIns="68575" lIns="68575" spcFirstLastPara="1" rIns="68575" wrap="square" tIns="68575">
            <a:noAutofit/>
          </a:bodyPr>
          <a:lstStyle>
            <a:lvl1pPr lvl="0">
              <a:spcBef>
                <a:spcPts val="0"/>
              </a:spcBef>
              <a:spcAft>
                <a:spcPts val="0"/>
              </a:spcAft>
              <a:buClr>
                <a:srgbClr val="001A3A"/>
              </a:buClr>
              <a:buSzPts val="1800"/>
              <a:buFont typeface="Roboto"/>
              <a:buNone/>
              <a:defRPr sz="1800">
                <a:solidFill>
                  <a:srgbClr val="001A3A"/>
                </a:solidFill>
                <a:latin typeface="Roboto"/>
                <a:ea typeface="Roboto"/>
                <a:cs typeface="Roboto"/>
                <a:sym typeface="Roboto"/>
              </a:defRPr>
            </a:lvl1pPr>
            <a:lvl2pPr lvl="1">
              <a:spcBef>
                <a:spcPts val="0"/>
              </a:spcBef>
              <a:spcAft>
                <a:spcPts val="0"/>
              </a:spcAft>
              <a:buSzPts val="1800"/>
              <a:buFont typeface="Open Sans"/>
              <a:buNone/>
              <a:defRPr b="1" sz="1800">
                <a:latin typeface="Open Sans"/>
                <a:ea typeface="Open Sans"/>
                <a:cs typeface="Open Sans"/>
                <a:sym typeface="Open Sans"/>
              </a:defRPr>
            </a:lvl2pPr>
            <a:lvl3pPr lvl="2">
              <a:spcBef>
                <a:spcPts val="0"/>
              </a:spcBef>
              <a:spcAft>
                <a:spcPts val="0"/>
              </a:spcAft>
              <a:buSzPts val="1800"/>
              <a:buFont typeface="Open Sans"/>
              <a:buNone/>
              <a:defRPr b="1" sz="1800">
                <a:latin typeface="Open Sans"/>
                <a:ea typeface="Open Sans"/>
                <a:cs typeface="Open Sans"/>
                <a:sym typeface="Open Sans"/>
              </a:defRPr>
            </a:lvl3pPr>
            <a:lvl4pPr lvl="3">
              <a:spcBef>
                <a:spcPts val="0"/>
              </a:spcBef>
              <a:spcAft>
                <a:spcPts val="0"/>
              </a:spcAft>
              <a:buSzPts val="1800"/>
              <a:buFont typeface="Open Sans"/>
              <a:buNone/>
              <a:defRPr b="1" sz="1800">
                <a:latin typeface="Open Sans"/>
                <a:ea typeface="Open Sans"/>
                <a:cs typeface="Open Sans"/>
                <a:sym typeface="Open Sans"/>
              </a:defRPr>
            </a:lvl4pPr>
            <a:lvl5pPr lvl="4">
              <a:spcBef>
                <a:spcPts val="0"/>
              </a:spcBef>
              <a:spcAft>
                <a:spcPts val="0"/>
              </a:spcAft>
              <a:buSzPts val="1800"/>
              <a:buFont typeface="Open Sans"/>
              <a:buNone/>
              <a:defRPr b="1" sz="1800">
                <a:latin typeface="Open Sans"/>
                <a:ea typeface="Open Sans"/>
                <a:cs typeface="Open Sans"/>
                <a:sym typeface="Open Sans"/>
              </a:defRPr>
            </a:lvl5pPr>
            <a:lvl6pPr lvl="5">
              <a:spcBef>
                <a:spcPts val="0"/>
              </a:spcBef>
              <a:spcAft>
                <a:spcPts val="0"/>
              </a:spcAft>
              <a:buSzPts val="1800"/>
              <a:buFont typeface="Open Sans"/>
              <a:buNone/>
              <a:defRPr b="1" sz="1800">
                <a:latin typeface="Open Sans"/>
                <a:ea typeface="Open Sans"/>
                <a:cs typeface="Open Sans"/>
                <a:sym typeface="Open Sans"/>
              </a:defRPr>
            </a:lvl6pPr>
            <a:lvl7pPr lvl="6">
              <a:spcBef>
                <a:spcPts val="0"/>
              </a:spcBef>
              <a:spcAft>
                <a:spcPts val="0"/>
              </a:spcAft>
              <a:buSzPts val="1800"/>
              <a:buFont typeface="Open Sans"/>
              <a:buNone/>
              <a:defRPr b="1" sz="1800">
                <a:latin typeface="Open Sans"/>
                <a:ea typeface="Open Sans"/>
                <a:cs typeface="Open Sans"/>
                <a:sym typeface="Open Sans"/>
              </a:defRPr>
            </a:lvl7pPr>
            <a:lvl8pPr lvl="7">
              <a:spcBef>
                <a:spcPts val="0"/>
              </a:spcBef>
              <a:spcAft>
                <a:spcPts val="0"/>
              </a:spcAft>
              <a:buSzPts val="1800"/>
              <a:buFont typeface="Open Sans"/>
              <a:buNone/>
              <a:defRPr b="1" sz="1800">
                <a:latin typeface="Open Sans"/>
                <a:ea typeface="Open Sans"/>
                <a:cs typeface="Open Sans"/>
                <a:sym typeface="Open Sans"/>
              </a:defRPr>
            </a:lvl8pPr>
            <a:lvl9pPr lvl="8">
              <a:spcBef>
                <a:spcPts val="0"/>
              </a:spcBef>
              <a:spcAft>
                <a:spcPts val="0"/>
              </a:spcAft>
              <a:buSzPts val="1800"/>
              <a:buFont typeface="Open Sans"/>
              <a:buNone/>
              <a:defRPr b="1" sz="1800">
                <a:latin typeface="Open Sans"/>
                <a:ea typeface="Open Sans"/>
                <a:cs typeface="Open Sans"/>
                <a:sym typeface="Open Sans"/>
              </a:defRPr>
            </a:lvl9pPr>
          </a:lstStyle>
          <a:p/>
        </p:txBody>
      </p:sp>
      <p:sp>
        <p:nvSpPr>
          <p:cNvPr id="22" name="Google Shape;22;p3"/>
          <p:cNvSpPr txBox="1"/>
          <p:nvPr>
            <p:ph idx="2" type="subTitle"/>
          </p:nvPr>
        </p:nvSpPr>
        <p:spPr>
          <a:xfrm>
            <a:off x="1043500" y="298675"/>
            <a:ext cx="7844700" cy="434100"/>
          </a:xfrm>
          <a:prstGeom prst="rect">
            <a:avLst/>
          </a:prstGeom>
          <a:noFill/>
          <a:ln>
            <a:noFill/>
          </a:ln>
        </p:spPr>
        <p:txBody>
          <a:bodyPr anchorCtr="0" anchor="t" bIns="68575" lIns="68575" spcFirstLastPara="1" rIns="68575" wrap="square" tIns="68575">
            <a:noAutofit/>
          </a:bodyPr>
          <a:lstStyle>
            <a:lvl1pPr lvl="0">
              <a:spcBef>
                <a:spcPts val="0"/>
              </a:spcBef>
              <a:spcAft>
                <a:spcPts val="0"/>
              </a:spcAft>
              <a:buClr>
                <a:srgbClr val="001A3A"/>
              </a:buClr>
              <a:buSzPts val="1100"/>
              <a:buFont typeface="Roboto Light"/>
              <a:buNone/>
              <a:defRPr sz="1100">
                <a:solidFill>
                  <a:srgbClr val="001A3A"/>
                </a:solidFill>
                <a:latin typeface="Roboto Light"/>
                <a:ea typeface="Roboto Light"/>
                <a:cs typeface="Roboto Light"/>
                <a:sym typeface="Roboto Light"/>
              </a:defRPr>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 name="Google Shape;23;p3"/>
          <p:cNvSpPr/>
          <p:nvPr/>
        </p:nvSpPr>
        <p:spPr>
          <a:xfrm>
            <a:off x="0" y="4770233"/>
            <a:ext cx="9144000" cy="373200"/>
          </a:xfrm>
          <a:prstGeom prst="rect">
            <a:avLst/>
          </a:prstGeom>
          <a:solidFill>
            <a:srgbClr val="001A3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pic>
        <p:nvPicPr>
          <p:cNvPr id="24" name="Google Shape;24;p3"/>
          <p:cNvPicPr preferRelativeResize="0"/>
          <p:nvPr/>
        </p:nvPicPr>
        <p:blipFill rotWithShape="1">
          <a:blip r:embed="rId3">
            <a:alphaModFix/>
          </a:blip>
          <a:srcRect b="0" l="0" r="0" t="0"/>
          <a:stretch/>
        </p:blipFill>
        <p:spPr>
          <a:xfrm>
            <a:off x="41715" y="4794610"/>
            <a:ext cx="324000" cy="324000"/>
          </a:xfrm>
          <a:prstGeom prst="rect">
            <a:avLst/>
          </a:prstGeom>
          <a:noFill/>
          <a:ln>
            <a:noFill/>
          </a:ln>
        </p:spPr>
      </p:pic>
      <p:sp>
        <p:nvSpPr>
          <p:cNvPr id="25" name="Google Shape;25;p3"/>
          <p:cNvSpPr txBox="1"/>
          <p:nvPr/>
        </p:nvSpPr>
        <p:spPr>
          <a:xfrm>
            <a:off x="361706" y="4770226"/>
            <a:ext cx="4572000" cy="373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fr" sz="900">
                <a:solidFill>
                  <a:srgbClr val="00BAD7"/>
                </a:solidFill>
                <a:latin typeface="Avenir"/>
                <a:ea typeface="Avenir"/>
                <a:cs typeface="Avenir"/>
                <a:sym typeface="Avenir"/>
              </a:rPr>
              <a:t>LAAS-CNRS</a:t>
            </a:r>
            <a:br>
              <a:rPr lang="fr" sz="900">
                <a:solidFill>
                  <a:srgbClr val="00BAD7"/>
                </a:solidFill>
                <a:latin typeface="Avenir"/>
                <a:ea typeface="Avenir"/>
                <a:cs typeface="Avenir"/>
                <a:sym typeface="Avenir"/>
              </a:rPr>
            </a:br>
            <a:r>
              <a:rPr lang="fr" sz="900">
                <a:solidFill>
                  <a:srgbClr val="FFFFFF"/>
                </a:solidFill>
                <a:latin typeface="Avenir"/>
                <a:ea typeface="Avenir"/>
                <a:cs typeface="Avenir"/>
                <a:sym typeface="Avenir"/>
              </a:rPr>
              <a:t>Laboratoire d’analyse et d’architecture des systèmes du CNRS</a:t>
            </a:r>
            <a:endParaRPr sz="1100"/>
          </a:p>
        </p:txBody>
      </p:sp>
      <p:sp>
        <p:nvSpPr>
          <p:cNvPr id="26" name="Google Shape;26;p3"/>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lvl1pPr lvl="0">
              <a:buNone/>
              <a:defRPr b="1" sz="1000">
                <a:solidFill>
                  <a:srgbClr val="001A3A"/>
                </a:solidFill>
                <a:latin typeface="Roboto"/>
                <a:ea typeface="Roboto"/>
                <a:cs typeface="Roboto"/>
                <a:sym typeface="Roboto"/>
              </a:defRPr>
            </a:lvl1pPr>
            <a:lvl2pPr lvl="1">
              <a:buNone/>
              <a:defRPr b="1" sz="1000">
                <a:solidFill>
                  <a:srgbClr val="001A3A"/>
                </a:solidFill>
                <a:latin typeface="Roboto"/>
                <a:ea typeface="Roboto"/>
                <a:cs typeface="Roboto"/>
                <a:sym typeface="Roboto"/>
              </a:defRPr>
            </a:lvl2pPr>
            <a:lvl3pPr lvl="2">
              <a:buNone/>
              <a:defRPr b="1" sz="1000">
                <a:solidFill>
                  <a:srgbClr val="001A3A"/>
                </a:solidFill>
                <a:latin typeface="Roboto"/>
                <a:ea typeface="Roboto"/>
                <a:cs typeface="Roboto"/>
                <a:sym typeface="Roboto"/>
              </a:defRPr>
            </a:lvl3pPr>
            <a:lvl4pPr lvl="3">
              <a:buNone/>
              <a:defRPr b="1" sz="1000">
                <a:solidFill>
                  <a:srgbClr val="001A3A"/>
                </a:solidFill>
                <a:latin typeface="Roboto"/>
                <a:ea typeface="Roboto"/>
                <a:cs typeface="Roboto"/>
                <a:sym typeface="Roboto"/>
              </a:defRPr>
            </a:lvl4pPr>
            <a:lvl5pPr lvl="4">
              <a:buNone/>
              <a:defRPr b="1" sz="1000">
                <a:solidFill>
                  <a:srgbClr val="001A3A"/>
                </a:solidFill>
                <a:latin typeface="Roboto"/>
                <a:ea typeface="Roboto"/>
                <a:cs typeface="Roboto"/>
                <a:sym typeface="Roboto"/>
              </a:defRPr>
            </a:lvl5pPr>
            <a:lvl6pPr lvl="5">
              <a:buNone/>
              <a:defRPr b="1" sz="1000">
                <a:solidFill>
                  <a:srgbClr val="001A3A"/>
                </a:solidFill>
                <a:latin typeface="Roboto"/>
                <a:ea typeface="Roboto"/>
                <a:cs typeface="Roboto"/>
                <a:sym typeface="Roboto"/>
              </a:defRPr>
            </a:lvl6pPr>
            <a:lvl7pPr lvl="6">
              <a:buNone/>
              <a:defRPr b="1" sz="1000">
                <a:solidFill>
                  <a:srgbClr val="001A3A"/>
                </a:solidFill>
                <a:latin typeface="Roboto"/>
                <a:ea typeface="Roboto"/>
                <a:cs typeface="Roboto"/>
                <a:sym typeface="Roboto"/>
              </a:defRPr>
            </a:lvl7pPr>
            <a:lvl8pPr lvl="7">
              <a:buNone/>
              <a:defRPr b="1" sz="1000">
                <a:solidFill>
                  <a:srgbClr val="001A3A"/>
                </a:solidFill>
                <a:latin typeface="Roboto"/>
                <a:ea typeface="Roboto"/>
                <a:cs typeface="Roboto"/>
                <a:sym typeface="Roboto"/>
              </a:defRPr>
            </a:lvl8pPr>
            <a:lvl9pPr lvl="8">
              <a:buNone/>
              <a:defRPr b="1" sz="1000">
                <a:solidFill>
                  <a:srgbClr val="001A3A"/>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pic>
        <p:nvPicPr>
          <p:cNvPr id="27" name="Google Shape;27;p3"/>
          <p:cNvPicPr preferRelativeResize="0"/>
          <p:nvPr/>
        </p:nvPicPr>
        <p:blipFill>
          <a:blip r:embed="rId4">
            <a:alphaModFix/>
          </a:blip>
          <a:stretch>
            <a:fillRect/>
          </a:stretch>
        </p:blipFill>
        <p:spPr>
          <a:xfrm>
            <a:off x="8088304" y="4733231"/>
            <a:ext cx="1055698" cy="434026"/>
          </a:xfrm>
          <a:prstGeom prst="rect">
            <a:avLst/>
          </a:prstGeom>
          <a:noFill/>
          <a:ln>
            <a:noFill/>
          </a:ln>
        </p:spPr>
      </p:pic>
      <p:sp>
        <p:nvSpPr>
          <p:cNvPr id="28" name="Google Shape;28;p3"/>
          <p:cNvSpPr txBox="1"/>
          <p:nvPr/>
        </p:nvSpPr>
        <p:spPr>
          <a:xfrm>
            <a:off x="7003237" y="4783487"/>
            <a:ext cx="1175100" cy="346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fr" sz="600" u="none" cap="none" strike="noStrike">
                <a:solidFill>
                  <a:srgbClr val="FFFFFF"/>
                </a:solidFill>
                <a:latin typeface="Avenir"/>
                <a:ea typeface="Avenir"/>
                <a:cs typeface="Avenir"/>
                <a:sym typeface="Avenir"/>
              </a:rPr>
              <a:t>Laboratoire conventionné</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avec l’Université Fédérale</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de Toulouse Midi-Pyrénées</a:t>
            </a:r>
            <a:endParaRPr b="0" i="0" sz="600" u="none" cap="none" strike="noStrike">
              <a:solidFill>
                <a:srgbClr val="FFFFFF"/>
              </a:solidFill>
              <a:latin typeface="Avenir"/>
              <a:ea typeface="Avenir"/>
              <a:cs typeface="Avenir"/>
              <a:sym typeface="Aveni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pdated Content">
  <p:cSld name="CUSTOM_1">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0" l="0" r="0" t="0"/>
          <a:stretch/>
        </p:blipFill>
        <p:spPr>
          <a:xfrm>
            <a:off x="54675" y="144725"/>
            <a:ext cx="988825" cy="483650"/>
          </a:xfrm>
          <a:prstGeom prst="rect">
            <a:avLst/>
          </a:prstGeom>
          <a:noFill/>
          <a:ln>
            <a:noFill/>
          </a:ln>
        </p:spPr>
      </p:pic>
      <p:sp>
        <p:nvSpPr>
          <p:cNvPr id="31" name="Google Shape;31;p4"/>
          <p:cNvSpPr txBox="1"/>
          <p:nvPr>
            <p:ph type="title"/>
          </p:nvPr>
        </p:nvSpPr>
        <p:spPr>
          <a:xfrm>
            <a:off x="1043500" y="0"/>
            <a:ext cx="7844700" cy="483600"/>
          </a:xfrm>
          <a:prstGeom prst="rect">
            <a:avLst/>
          </a:prstGeom>
          <a:noFill/>
          <a:ln>
            <a:noFill/>
          </a:ln>
        </p:spPr>
        <p:txBody>
          <a:bodyPr anchorCtr="0" anchor="t" bIns="68575" lIns="68575" spcFirstLastPara="1" rIns="68575" wrap="square" tIns="68575">
            <a:noAutofit/>
          </a:bodyPr>
          <a:lstStyle>
            <a:lvl1pPr lvl="0">
              <a:spcBef>
                <a:spcPts val="0"/>
              </a:spcBef>
              <a:spcAft>
                <a:spcPts val="0"/>
              </a:spcAft>
              <a:buClr>
                <a:srgbClr val="001A3A"/>
              </a:buClr>
              <a:buSzPts val="1800"/>
              <a:buFont typeface="Roboto"/>
              <a:buNone/>
              <a:defRPr sz="1800">
                <a:solidFill>
                  <a:srgbClr val="001A3A"/>
                </a:solidFill>
                <a:latin typeface="Roboto"/>
                <a:ea typeface="Roboto"/>
                <a:cs typeface="Roboto"/>
                <a:sym typeface="Roboto"/>
              </a:defRPr>
            </a:lvl1pPr>
            <a:lvl2pPr lvl="1">
              <a:spcBef>
                <a:spcPts val="0"/>
              </a:spcBef>
              <a:spcAft>
                <a:spcPts val="0"/>
              </a:spcAft>
              <a:buSzPts val="1800"/>
              <a:buFont typeface="Open Sans"/>
              <a:buNone/>
              <a:defRPr b="1" sz="1800">
                <a:latin typeface="Open Sans"/>
                <a:ea typeface="Open Sans"/>
                <a:cs typeface="Open Sans"/>
                <a:sym typeface="Open Sans"/>
              </a:defRPr>
            </a:lvl2pPr>
            <a:lvl3pPr lvl="2">
              <a:spcBef>
                <a:spcPts val="0"/>
              </a:spcBef>
              <a:spcAft>
                <a:spcPts val="0"/>
              </a:spcAft>
              <a:buSzPts val="1800"/>
              <a:buFont typeface="Open Sans"/>
              <a:buNone/>
              <a:defRPr b="1" sz="1800">
                <a:latin typeface="Open Sans"/>
                <a:ea typeface="Open Sans"/>
                <a:cs typeface="Open Sans"/>
                <a:sym typeface="Open Sans"/>
              </a:defRPr>
            </a:lvl3pPr>
            <a:lvl4pPr lvl="3">
              <a:spcBef>
                <a:spcPts val="0"/>
              </a:spcBef>
              <a:spcAft>
                <a:spcPts val="0"/>
              </a:spcAft>
              <a:buSzPts val="1800"/>
              <a:buFont typeface="Open Sans"/>
              <a:buNone/>
              <a:defRPr b="1" sz="1800">
                <a:latin typeface="Open Sans"/>
                <a:ea typeface="Open Sans"/>
                <a:cs typeface="Open Sans"/>
                <a:sym typeface="Open Sans"/>
              </a:defRPr>
            </a:lvl4pPr>
            <a:lvl5pPr lvl="4">
              <a:spcBef>
                <a:spcPts val="0"/>
              </a:spcBef>
              <a:spcAft>
                <a:spcPts val="0"/>
              </a:spcAft>
              <a:buSzPts val="1800"/>
              <a:buFont typeface="Open Sans"/>
              <a:buNone/>
              <a:defRPr b="1" sz="1800">
                <a:latin typeface="Open Sans"/>
                <a:ea typeface="Open Sans"/>
                <a:cs typeface="Open Sans"/>
                <a:sym typeface="Open Sans"/>
              </a:defRPr>
            </a:lvl5pPr>
            <a:lvl6pPr lvl="5">
              <a:spcBef>
                <a:spcPts val="0"/>
              </a:spcBef>
              <a:spcAft>
                <a:spcPts val="0"/>
              </a:spcAft>
              <a:buSzPts val="1800"/>
              <a:buFont typeface="Open Sans"/>
              <a:buNone/>
              <a:defRPr b="1" sz="1800">
                <a:latin typeface="Open Sans"/>
                <a:ea typeface="Open Sans"/>
                <a:cs typeface="Open Sans"/>
                <a:sym typeface="Open Sans"/>
              </a:defRPr>
            </a:lvl6pPr>
            <a:lvl7pPr lvl="6">
              <a:spcBef>
                <a:spcPts val="0"/>
              </a:spcBef>
              <a:spcAft>
                <a:spcPts val="0"/>
              </a:spcAft>
              <a:buSzPts val="1800"/>
              <a:buFont typeface="Open Sans"/>
              <a:buNone/>
              <a:defRPr b="1" sz="1800">
                <a:latin typeface="Open Sans"/>
                <a:ea typeface="Open Sans"/>
                <a:cs typeface="Open Sans"/>
                <a:sym typeface="Open Sans"/>
              </a:defRPr>
            </a:lvl7pPr>
            <a:lvl8pPr lvl="7">
              <a:spcBef>
                <a:spcPts val="0"/>
              </a:spcBef>
              <a:spcAft>
                <a:spcPts val="0"/>
              </a:spcAft>
              <a:buSzPts val="1800"/>
              <a:buFont typeface="Open Sans"/>
              <a:buNone/>
              <a:defRPr b="1" sz="1800">
                <a:latin typeface="Open Sans"/>
                <a:ea typeface="Open Sans"/>
                <a:cs typeface="Open Sans"/>
                <a:sym typeface="Open Sans"/>
              </a:defRPr>
            </a:lvl8pPr>
            <a:lvl9pPr lvl="8">
              <a:spcBef>
                <a:spcPts val="0"/>
              </a:spcBef>
              <a:spcAft>
                <a:spcPts val="0"/>
              </a:spcAft>
              <a:buSzPts val="1800"/>
              <a:buFont typeface="Open Sans"/>
              <a:buNone/>
              <a:defRPr b="1" sz="1800">
                <a:latin typeface="Open Sans"/>
                <a:ea typeface="Open Sans"/>
                <a:cs typeface="Open Sans"/>
                <a:sym typeface="Open Sans"/>
              </a:defRPr>
            </a:lvl9pPr>
          </a:lstStyle>
          <a:p/>
        </p:txBody>
      </p:sp>
      <p:sp>
        <p:nvSpPr>
          <p:cNvPr id="32" name="Google Shape;32;p4"/>
          <p:cNvSpPr txBox="1"/>
          <p:nvPr>
            <p:ph idx="1" type="subTitle"/>
          </p:nvPr>
        </p:nvSpPr>
        <p:spPr>
          <a:xfrm>
            <a:off x="1043500" y="298675"/>
            <a:ext cx="7844700" cy="434100"/>
          </a:xfrm>
          <a:prstGeom prst="rect">
            <a:avLst/>
          </a:prstGeom>
          <a:noFill/>
          <a:ln>
            <a:noFill/>
          </a:ln>
        </p:spPr>
        <p:txBody>
          <a:bodyPr anchorCtr="0" anchor="t" bIns="68575" lIns="68575" spcFirstLastPara="1" rIns="68575" wrap="square" tIns="68575">
            <a:noAutofit/>
          </a:bodyPr>
          <a:lstStyle>
            <a:lvl1pPr lvl="0">
              <a:spcBef>
                <a:spcPts val="0"/>
              </a:spcBef>
              <a:spcAft>
                <a:spcPts val="0"/>
              </a:spcAft>
              <a:buClr>
                <a:srgbClr val="001A3A"/>
              </a:buClr>
              <a:buSzPts val="1100"/>
              <a:buFont typeface="Roboto Light"/>
              <a:buNone/>
              <a:defRPr sz="1100">
                <a:solidFill>
                  <a:srgbClr val="001A3A"/>
                </a:solidFill>
                <a:latin typeface="Roboto Light"/>
                <a:ea typeface="Roboto Light"/>
                <a:cs typeface="Roboto Light"/>
                <a:sym typeface="Roboto Light"/>
              </a:defRPr>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3" name="Google Shape;33;p4"/>
          <p:cNvSpPr/>
          <p:nvPr/>
        </p:nvSpPr>
        <p:spPr>
          <a:xfrm>
            <a:off x="0" y="4770233"/>
            <a:ext cx="9144000" cy="373200"/>
          </a:xfrm>
          <a:prstGeom prst="rect">
            <a:avLst/>
          </a:prstGeom>
          <a:solidFill>
            <a:srgbClr val="001A3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34" name="Google Shape;34;p4"/>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lvl1pPr lvl="0">
              <a:buNone/>
              <a:defRPr b="1" sz="1000">
                <a:solidFill>
                  <a:srgbClr val="001A3A"/>
                </a:solidFill>
                <a:latin typeface="Roboto"/>
                <a:ea typeface="Roboto"/>
                <a:cs typeface="Roboto"/>
                <a:sym typeface="Roboto"/>
              </a:defRPr>
            </a:lvl1pPr>
            <a:lvl2pPr lvl="1">
              <a:buNone/>
              <a:defRPr b="1" sz="1000">
                <a:solidFill>
                  <a:srgbClr val="001A3A"/>
                </a:solidFill>
                <a:latin typeface="Roboto"/>
                <a:ea typeface="Roboto"/>
                <a:cs typeface="Roboto"/>
                <a:sym typeface="Roboto"/>
              </a:defRPr>
            </a:lvl2pPr>
            <a:lvl3pPr lvl="2">
              <a:buNone/>
              <a:defRPr b="1" sz="1000">
                <a:solidFill>
                  <a:srgbClr val="001A3A"/>
                </a:solidFill>
                <a:latin typeface="Roboto"/>
                <a:ea typeface="Roboto"/>
                <a:cs typeface="Roboto"/>
                <a:sym typeface="Roboto"/>
              </a:defRPr>
            </a:lvl3pPr>
            <a:lvl4pPr lvl="3">
              <a:buNone/>
              <a:defRPr b="1" sz="1000">
                <a:solidFill>
                  <a:srgbClr val="001A3A"/>
                </a:solidFill>
                <a:latin typeface="Roboto"/>
                <a:ea typeface="Roboto"/>
                <a:cs typeface="Roboto"/>
                <a:sym typeface="Roboto"/>
              </a:defRPr>
            </a:lvl4pPr>
            <a:lvl5pPr lvl="4">
              <a:buNone/>
              <a:defRPr b="1" sz="1000">
                <a:solidFill>
                  <a:srgbClr val="001A3A"/>
                </a:solidFill>
                <a:latin typeface="Roboto"/>
                <a:ea typeface="Roboto"/>
                <a:cs typeface="Roboto"/>
                <a:sym typeface="Roboto"/>
              </a:defRPr>
            </a:lvl5pPr>
            <a:lvl6pPr lvl="5">
              <a:buNone/>
              <a:defRPr b="1" sz="1000">
                <a:solidFill>
                  <a:srgbClr val="001A3A"/>
                </a:solidFill>
                <a:latin typeface="Roboto"/>
                <a:ea typeface="Roboto"/>
                <a:cs typeface="Roboto"/>
                <a:sym typeface="Roboto"/>
              </a:defRPr>
            </a:lvl6pPr>
            <a:lvl7pPr lvl="6">
              <a:buNone/>
              <a:defRPr b="1" sz="1000">
                <a:solidFill>
                  <a:srgbClr val="001A3A"/>
                </a:solidFill>
                <a:latin typeface="Roboto"/>
                <a:ea typeface="Roboto"/>
                <a:cs typeface="Roboto"/>
                <a:sym typeface="Roboto"/>
              </a:defRPr>
            </a:lvl7pPr>
            <a:lvl8pPr lvl="7">
              <a:buNone/>
              <a:defRPr b="1" sz="1000">
                <a:solidFill>
                  <a:srgbClr val="001A3A"/>
                </a:solidFill>
                <a:latin typeface="Roboto"/>
                <a:ea typeface="Roboto"/>
                <a:cs typeface="Roboto"/>
                <a:sym typeface="Roboto"/>
              </a:defRPr>
            </a:lvl8pPr>
            <a:lvl9pPr lvl="8">
              <a:buNone/>
              <a:defRPr b="1" sz="1000">
                <a:solidFill>
                  <a:srgbClr val="001A3A"/>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pic>
        <p:nvPicPr>
          <p:cNvPr id="35" name="Google Shape;35;p4"/>
          <p:cNvPicPr preferRelativeResize="0"/>
          <p:nvPr/>
        </p:nvPicPr>
        <p:blipFill rotWithShape="1">
          <a:blip r:embed="rId3">
            <a:alphaModFix/>
          </a:blip>
          <a:srcRect b="0" l="0" r="0" t="0"/>
          <a:stretch/>
        </p:blipFill>
        <p:spPr>
          <a:xfrm>
            <a:off x="41715" y="4794610"/>
            <a:ext cx="324000" cy="324000"/>
          </a:xfrm>
          <a:prstGeom prst="rect">
            <a:avLst/>
          </a:prstGeom>
          <a:noFill/>
          <a:ln>
            <a:noFill/>
          </a:ln>
        </p:spPr>
      </p:pic>
      <p:sp>
        <p:nvSpPr>
          <p:cNvPr id="36" name="Google Shape;36;p4"/>
          <p:cNvSpPr txBox="1"/>
          <p:nvPr/>
        </p:nvSpPr>
        <p:spPr>
          <a:xfrm>
            <a:off x="361706" y="4770226"/>
            <a:ext cx="4572000" cy="373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fr" sz="900">
                <a:solidFill>
                  <a:srgbClr val="00BAD7"/>
                </a:solidFill>
                <a:latin typeface="Avenir"/>
                <a:ea typeface="Avenir"/>
                <a:cs typeface="Avenir"/>
                <a:sym typeface="Avenir"/>
              </a:rPr>
              <a:t>LAAS-CNRS</a:t>
            </a:r>
            <a:br>
              <a:rPr lang="fr" sz="900">
                <a:solidFill>
                  <a:srgbClr val="00BAD7"/>
                </a:solidFill>
                <a:latin typeface="Avenir"/>
                <a:ea typeface="Avenir"/>
                <a:cs typeface="Avenir"/>
                <a:sym typeface="Avenir"/>
              </a:rPr>
            </a:br>
            <a:r>
              <a:rPr lang="fr" sz="900">
                <a:solidFill>
                  <a:srgbClr val="FFFFFF"/>
                </a:solidFill>
                <a:latin typeface="Avenir"/>
                <a:ea typeface="Avenir"/>
                <a:cs typeface="Avenir"/>
                <a:sym typeface="Avenir"/>
              </a:rPr>
              <a:t>Laboratoire d’analyse et d’architecture des systèmes du CNRS</a:t>
            </a:r>
            <a:endParaRPr sz="1100"/>
          </a:p>
        </p:txBody>
      </p:sp>
      <p:sp>
        <p:nvSpPr>
          <p:cNvPr id="37" name="Google Shape;37;p4"/>
          <p:cNvSpPr txBox="1"/>
          <p:nvPr>
            <p:ph idx="2" type="body"/>
          </p:nvPr>
        </p:nvSpPr>
        <p:spPr>
          <a:xfrm>
            <a:off x="1043494" y="1060744"/>
            <a:ext cx="7057200" cy="3145500"/>
          </a:xfrm>
          <a:prstGeom prst="rect">
            <a:avLst/>
          </a:prstGeom>
          <a:noFill/>
          <a:ln>
            <a:noFill/>
          </a:ln>
        </p:spPr>
        <p:txBody>
          <a:bodyPr anchorCtr="0" anchor="t" bIns="68575" lIns="68575" spcFirstLastPara="1" rIns="68575" wrap="square" tIns="68575">
            <a:noAutofit/>
          </a:bodyPr>
          <a:lstStyle>
            <a:lvl1pPr indent="-304800" lvl="0" marL="4572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1pPr>
            <a:lvl2pPr indent="-304800" lvl="1" marL="9144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2pPr>
            <a:lvl3pPr indent="-304800" lvl="2" marL="13716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3pPr>
            <a:lvl4pPr indent="-304800" lvl="3" marL="18288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4pPr>
            <a:lvl5pPr indent="-304800" lvl="4" marL="22860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5pPr>
            <a:lvl6pPr indent="-304800" lvl="5" marL="27432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6pPr>
            <a:lvl7pPr indent="-304800" lvl="6" marL="32004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7pPr>
            <a:lvl8pPr indent="-304800" lvl="7" marL="36576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8pPr>
            <a:lvl9pPr indent="-304800" lvl="8" marL="4114800">
              <a:spcBef>
                <a:spcPts val="0"/>
              </a:spcBef>
              <a:spcAft>
                <a:spcPts val="0"/>
              </a:spcAft>
              <a:buClr>
                <a:srgbClr val="001A3A"/>
              </a:buClr>
              <a:buSzPts val="1200"/>
              <a:buFont typeface="Roboto Light"/>
              <a:buChar char="■"/>
              <a:defRPr sz="1200">
                <a:solidFill>
                  <a:srgbClr val="001A3A"/>
                </a:solidFill>
                <a:latin typeface="Roboto Light"/>
                <a:ea typeface="Roboto Light"/>
                <a:cs typeface="Roboto Light"/>
                <a:sym typeface="Roboto Light"/>
              </a:defRPr>
            </a:lvl9pPr>
          </a:lstStyle>
          <a:p/>
        </p:txBody>
      </p:sp>
      <p:pic>
        <p:nvPicPr>
          <p:cNvPr descr="UT.png" id="38" name="Google Shape;38;p4"/>
          <p:cNvPicPr preferRelativeResize="0"/>
          <p:nvPr/>
        </p:nvPicPr>
        <p:blipFill rotWithShape="1">
          <a:blip r:embed="rId4">
            <a:alphaModFix/>
          </a:blip>
          <a:srcRect b="0" l="0" r="0" t="0"/>
          <a:stretch/>
        </p:blipFill>
        <p:spPr>
          <a:xfrm>
            <a:off x="8832811" y="4788789"/>
            <a:ext cx="286215" cy="340139"/>
          </a:xfrm>
          <a:prstGeom prst="rect">
            <a:avLst/>
          </a:prstGeom>
          <a:noFill/>
          <a:ln>
            <a:noFill/>
          </a:ln>
        </p:spPr>
      </p:pic>
      <p:sp>
        <p:nvSpPr>
          <p:cNvPr id="39" name="Google Shape;39;p4"/>
          <p:cNvSpPr txBox="1"/>
          <p:nvPr/>
        </p:nvSpPr>
        <p:spPr>
          <a:xfrm>
            <a:off x="7665749" y="4783487"/>
            <a:ext cx="1175100" cy="346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fr" sz="600" u="none" cap="none" strike="noStrike">
                <a:solidFill>
                  <a:srgbClr val="FFFFFF"/>
                </a:solidFill>
                <a:latin typeface="Avenir"/>
                <a:ea typeface="Avenir"/>
                <a:cs typeface="Avenir"/>
                <a:sym typeface="Avenir"/>
              </a:rPr>
              <a:t>Laboratoire conventionné</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avec l’Université Fédérale</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de Toulouse Midi-Pyrénées</a:t>
            </a:r>
            <a:endParaRPr b="0" i="0" sz="600" u="none" cap="none" strike="noStrike">
              <a:solidFill>
                <a:srgbClr val="FFFFFF"/>
              </a:solidFill>
              <a:latin typeface="Avenir"/>
              <a:ea typeface="Avenir"/>
              <a:cs typeface="Avenir"/>
              <a:sym typeface="Aveni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p:cSld name="CUSTOM_3">
    <p:spTree>
      <p:nvGrpSpPr>
        <p:cNvPr id="40" name="Shape 40"/>
        <p:cNvGrpSpPr/>
        <p:nvPr/>
      </p:nvGrpSpPr>
      <p:grpSpPr>
        <a:xfrm>
          <a:off x="0" y="0"/>
          <a:ext cx="0" cy="0"/>
          <a:chOff x="0" y="0"/>
          <a:chExt cx="0" cy="0"/>
        </a:xfrm>
      </p:grpSpPr>
      <p:sp>
        <p:nvSpPr>
          <p:cNvPr id="41" name="Google Shape;41;p5"/>
          <p:cNvSpPr/>
          <p:nvPr/>
        </p:nvSpPr>
        <p:spPr>
          <a:xfrm>
            <a:off x="0" y="1062892"/>
            <a:ext cx="9168900" cy="1217400"/>
          </a:xfrm>
          <a:prstGeom prst="rect">
            <a:avLst/>
          </a:prstGeom>
          <a:solidFill>
            <a:srgbClr val="001A3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42" name="Google Shape;42;p5"/>
          <p:cNvSpPr/>
          <p:nvPr/>
        </p:nvSpPr>
        <p:spPr>
          <a:xfrm>
            <a:off x="4022990" y="2227184"/>
            <a:ext cx="5154900" cy="130500"/>
          </a:xfrm>
          <a:prstGeom prst="rect">
            <a:avLst/>
          </a:prstGeom>
          <a:solidFill>
            <a:srgbClr val="FF2E4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43" name="Google Shape;43;p5"/>
          <p:cNvSpPr/>
          <p:nvPr/>
        </p:nvSpPr>
        <p:spPr>
          <a:xfrm>
            <a:off x="0" y="4770233"/>
            <a:ext cx="9144000" cy="373200"/>
          </a:xfrm>
          <a:prstGeom prst="rect">
            <a:avLst/>
          </a:prstGeom>
          <a:solidFill>
            <a:srgbClr val="001A3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pic>
        <p:nvPicPr>
          <p:cNvPr id="44" name="Google Shape;44;p5"/>
          <p:cNvPicPr preferRelativeResize="0"/>
          <p:nvPr/>
        </p:nvPicPr>
        <p:blipFill rotWithShape="1">
          <a:blip r:embed="rId2">
            <a:alphaModFix/>
          </a:blip>
          <a:srcRect b="0" l="0" r="0" t="0"/>
          <a:stretch/>
        </p:blipFill>
        <p:spPr>
          <a:xfrm>
            <a:off x="41718" y="92590"/>
            <a:ext cx="1502835" cy="735031"/>
          </a:xfrm>
          <a:prstGeom prst="rect">
            <a:avLst/>
          </a:prstGeom>
          <a:noFill/>
          <a:ln>
            <a:noFill/>
          </a:ln>
        </p:spPr>
      </p:pic>
      <p:pic>
        <p:nvPicPr>
          <p:cNvPr id="45" name="Google Shape;45;p5"/>
          <p:cNvPicPr preferRelativeResize="0"/>
          <p:nvPr/>
        </p:nvPicPr>
        <p:blipFill rotWithShape="1">
          <a:blip r:embed="rId3">
            <a:alphaModFix/>
          </a:blip>
          <a:srcRect b="0" l="0" r="0" t="0"/>
          <a:stretch/>
        </p:blipFill>
        <p:spPr>
          <a:xfrm>
            <a:off x="41715" y="4794610"/>
            <a:ext cx="324000" cy="324000"/>
          </a:xfrm>
          <a:prstGeom prst="rect">
            <a:avLst/>
          </a:prstGeom>
          <a:noFill/>
          <a:ln>
            <a:noFill/>
          </a:ln>
        </p:spPr>
      </p:pic>
      <p:sp>
        <p:nvSpPr>
          <p:cNvPr id="46" name="Google Shape;46;p5"/>
          <p:cNvSpPr txBox="1"/>
          <p:nvPr/>
        </p:nvSpPr>
        <p:spPr>
          <a:xfrm>
            <a:off x="361706" y="4770226"/>
            <a:ext cx="4572000" cy="373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fr" sz="900">
                <a:solidFill>
                  <a:srgbClr val="00BAD7"/>
                </a:solidFill>
                <a:latin typeface="Avenir"/>
                <a:ea typeface="Avenir"/>
                <a:cs typeface="Avenir"/>
                <a:sym typeface="Avenir"/>
              </a:rPr>
              <a:t>LAAS-CNRS</a:t>
            </a:r>
            <a:br>
              <a:rPr lang="fr" sz="900">
                <a:solidFill>
                  <a:srgbClr val="00BAD7"/>
                </a:solidFill>
                <a:latin typeface="Avenir"/>
                <a:ea typeface="Avenir"/>
                <a:cs typeface="Avenir"/>
                <a:sym typeface="Avenir"/>
              </a:rPr>
            </a:br>
            <a:r>
              <a:rPr lang="fr" sz="900">
                <a:solidFill>
                  <a:srgbClr val="FFFFFF"/>
                </a:solidFill>
                <a:latin typeface="Avenir"/>
                <a:ea typeface="Avenir"/>
                <a:cs typeface="Avenir"/>
                <a:sym typeface="Avenir"/>
              </a:rPr>
              <a:t>Laboratoire d’analyse et d’architecture des systèmes du CNRS</a:t>
            </a:r>
            <a:endParaRPr sz="1100"/>
          </a:p>
        </p:txBody>
      </p:sp>
      <p:sp>
        <p:nvSpPr>
          <p:cNvPr id="47" name="Google Shape;47;p5"/>
          <p:cNvSpPr txBox="1"/>
          <p:nvPr>
            <p:ph type="title"/>
          </p:nvPr>
        </p:nvSpPr>
        <p:spPr>
          <a:xfrm>
            <a:off x="577256" y="1062900"/>
            <a:ext cx="7989600" cy="1217400"/>
          </a:xfrm>
          <a:prstGeom prst="rect">
            <a:avLst/>
          </a:prstGeom>
          <a:noFill/>
          <a:ln>
            <a:noFill/>
          </a:ln>
        </p:spPr>
        <p:txBody>
          <a:bodyPr anchorCtr="0" anchor="ctr" bIns="68575" lIns="68575" spcFirstLastPara="1" rIns="68575" wrap="square" tIns="68575">
            <a:noAutofit/>
          </a:bodyPr>
          <a:lstStyle>
            <a:lvl1pPr lvl="0" algn="ctr">
              <a:spcBef>
                <a:spcPts val="0"/>
              </a:spcBef>
              <a:spcAft>
                <a:spcPts val="0"/>
              </a:spcAft>
              <a:buClr>
                <a:schemeClr val="lt1"/>
              </a:buClr>
              <a:buSzPts val="2600"/>
              <a:buFont typeface="Roboto"/>
              <a:buNone/>
              <a:defRPr b="0" i="1" sz="2600">
                <a:solidFill>
                  <a:schemeClr val="lt1"/>
                </a:solidFill>
                <a:latin typeface="Roboto"/>
                <a:ea typeface="Roboto"/>
                <a:cs typeface="Roboto"/>
                <a:sym typeface="Roboto"/>
              </a:defRPr>
            </a:lvl1pPr>
            <a:lvl2pPr lvl="1" algn="ctr">
              <a:spcBef>
                <a:spcPts val="0"/>
              </a:spcBef>
              <a:spcAft>
                <a:spcPts val="0"/>
              </a:spcAft>
              <a:buSzPts val="1800"/>
              <a:buFont typeface="Open Sans"/>
              <a:buNone/>
              <a:defRPr i="1" sz="1800">
                <a:latin typeface="Open Sans"/>
                <a:ea typeface="Open Sans"/>
                <a:cs typeface="Open Sans"/>
                <a:sym typeface="Open Sans"/>
              </a:defRPr>
            </a:lvl2pPr>
            <a:lvl3pPr lvl="2" algn="ctr">
              <a:spcBef>
                <a:spcPts val="0"/>
              </a:spcBef>
              <a:spcAft>
                <a:spcPts val="0"/>
              </a:spcAft>
              <a:buSzPts val="1800"/>
              <a:buFont typeface="Open Sans"/>
              <a:buNone/>
              <a:defRPr i="1" sz="1800">
                <a:latin typeface="Open Sans"/>
                <a:ea typeface="Open Sans"/>
                <a:cs typeface="Open Sans"/>
                <a:sym typeface="Open Sans"/>
              </a:defRPr>
            </a:lvl3pPr>
            <a:lvl4pPr lvl="3" algn="ctr">
              <a:spcBef>
                <a:spcPts val="0"/>
              </a:spcBef>
              <a:spcAft>
                <a:spcPts val="0"/>
              </a:spcAft>
              <a:buSzPts val="1800"/>
              <a:buFont typeface="Open Sans"/>
              <a:buNone/>
              <a:defRPr i="1" sz="1800">
                <a:latin typeface="Open Sans"/>
                <a:ea typeface="Open Sans"/>
                <a:cs typeface="Open Sans"/>
                <a:sym typeface="Open Sans"/>
              </a:defRPr>
            </a:lvl4pPr>
            <a:lvl5pPr lvl="4" algn="ctr">
              <a:spcBef>
                <a:spcPts val="0"/>
              </a:spcBef>
              <a:spcAft>
                <a:spcPts val="0"/>
              </a:spcAft>
              <a:buSzPts val="1800"/>
              <a:buFont typeface="Open Sans"/>
              <a:buNone/>
              <a:defRPr i="1" sz="1800">
                <a:latin typeface="Open Sans"/>
                <a:ea typeface="Open Sans"/>
                <a:cs typeface="Open Sans"/>
                <a:sym typeface="Open Sans"/>
              </a:defRPr>
            </a:lvl5pPr>
            <a:lvl6pPr lvl="5" algn="ctr">
              <a:spcBef>
                <a:spcPts val="0"/>
              </a:spcBef>
              <a:spcAft>
                <a:spcPts val="0"/>
              </a:spcAft>
              <a:buSzPts val="1800"/>
              <a:buFont typeface="Open Sans"/>
              <a:buNone/>
              <a:defRPr i="1" sz="1800">
                <a:latin typeface="Open Sans"/>
                <a:ea typeface="Open Sans"/>
                <a:cs typeface="Open Sans"/>
                <a:sym typeface="Open Sans"/>
              </a:defRPr>
            </a:lvl6pPr>
            <a:lvl7pPr lvl="6" algn="ctr">
              <a:spcBef>
                <a:spcPts val="0"/>
              </a:spcBef>
              <a:spcAft>
                <a:spcPts val="0"/>
              </a:spcAft>
              <a:buSzPts val="1800"/>
              <a:buFont typeface="Open Sans"/>
              <a:buNone/>
              <a:defRPr i="1" sz="1800">
                <a:latin typeface="Open Sans"/>
                <a:ea typeface="Open Sans"/>
                <a:cs typeface="Open Sans"/>
                <a:sym typeface="Open Sans"/>
              </a:defRPr>
            </a:lvl7pPr>
            <a:lvl8pPr lvl="7" algn="ctr">
              <a:spcBef>
                <a:spcPts val="0"/>
              </a:spcBef>
              <a:spcAft>
                <a:spcPts val="0"/>
              </a:spcAft>
              <a:buSzPts val="1800"/>
              <a:buFont typeface="Open Sans"/>
              <a:buNone/>
              <a:defRPr i="1" sz="1800">
                <a:latin typeface="Open Sans"/>
                <a:ea typeface="Open Sans"/>
                <a:cs typeface="Open Sans"/>
                <a:sym typeface="Open Sans"/>
              </a:defRPr>
            </a:lvl8pPr>
            <a:lvl9pPr lvl="8" algn="ctr">
              <a:spcBef>
                <a:spcPts val="0"/>
              </a:spcBef>
              <a:spcAft>
                <a:spcPts val="0"/>
              </a:spcAft>
              <a:buSzPts val="1800"/>
              <a:buFont typeface="Open Sans"/>
              <a:buNone/>
              <a:defRPr i="1" sz="1800">
                <a:latin typeface="Open Sans"/>
                <a:ea typeface="Open Sans"/>
                <a:cs typeface="Open Sans"/>
                <a:sym typeface="Open Sans"/>
              </a:defRPr>
            </a:lvl9pPr>
          </a:lstStyle>
          <a:p/>
        </p:txBody>
      </p:sp>
      <p:sp>
        <p:nvSpPr>
          <p:cNvPr id="48" name="Google Shape;48;p5"/>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lvl1pPr lvl="0">
              <a:buNone/>
              <a:defRPr b="1" sz="1000">
                <a:solidFill>
                  <a:srgbClr val="001A3A"/>
                </a:solidFill>
                <a:latin typeface="Roboto"/>
                <a:ea typeface="Roboto"/>
                <a:cs typeface="Roboto"/>
                <a:sym typeface="Roboto"/>
              </a:defRPr>
            </a:lvl1pPr>
            <a:lvl2pPr lvl="1">
              <a:buNone/>
              <a:defRPr b="1" sz="1000">
                <a:solidFill>
                  <a:srgbClr val="001A3A"/>
                </a:solidFill>
                <a:latin typeface="Roboto"/>
                <a:ea typeface="Roboto"/>
                <a:cs typeface="Roboto"/>
                <a:sym typeface="Roboto"/>
              </a:defRPr>
            </a:lvl2pPr>
            <a:lvl3pPr lvl="2">
              <a:buNone/>
              <a:defRPr b="1" sz="1000">
                <a:solidFill>
                  <a:srgbClr val="001A3A"/>
                </a:solidFill>
                <a:latin typeface="Roboto"/>
                <a:ea typeface="Roboto"/>
                <a:cs typeface="Roboto"/>
                <a:sym typeface="Roboto"/>
              </a:defRPr>
            </a:lvl3pPr>
            <a:lvl4pPr lvl="3">
              <a:buNone/>
              <a:defRPr b="1" sz="1000">
                <a:solidFill>
                  <a:srgbClr val="001A3A"/>
                </a:solidFill>
                <a:latin typeface="Roboto"/>
                <a:ea typeface="Roboto"/>
                <a:cs typeface="Roboto"/>
                <a:sym typeface="Roboto"/>
              </a:defRPr>
            </a:lvl4pPr>
            <a:lvl5pPr lvl="4">
              <a:buNone/>
              <a:defRPr b="1" sz="1000">
                <a:solidFill>
                  <a:srgbClr val="001A3A"/>
                </a:solidFill>
                <a:latin typeface="Roboto"/>
                <a:ea typeface="Roboto"/>
                <a:cs typeface="Roboto"/>
                <a:sym typeface="Roboto"/>
              </a:defRPr>
            </a:lvl5pPr>
            <a:lvl6pPr lvl="5">
              <a:buNone/>
              <a:defRPr b="1" sz="1000">
                <a:solidFill>
                  <a:srgbClr val="001A3A"/>
                </a:solidFill>
                <a:latin typeface="Roboto"/>
                <a:ea typeface="Roboto"/>
                <a:cs typeface="Roboto"/>
                <a:sym typeface="Roboto"/>
              </a:defRPr>
            </a:lvl6pPr>
            <a:lvl7pPr lvl="6">
              <a:buNone/>
              <a:defRPr b="1" sz="1000">
                <a:solidFill>
                  <a:srgbClr val="001A3A"/>
                </a:solidFill>
                <a:latin typeface="Roboto"/>
                <a:ea typeface="Roboto"/>
                <a:cs typeface="Roboto"/>
                <a:sym typeface="Roboto"/>
              </a:defRPr>
            </a:lvl7pPr>
            <a:lvl8pPr lvl="7">
              <a:buNone/>
              <a:defRPr b="1" sz="1000">
                <a:solidFill>
                  <a:srgbClr val="001A3A"/>
                </a:solidFill>
                <a:latin typeface="Roboto"/>
                <a:ea typeface="Roboto"/>
                <a:cs typeface="Roboto"/>
                <a:sym typeface="Roboto"/>
              </a:defRPr>
            </a:lvl8pPr>
            <a:lvl9pPr lvl="8">
              <a:buNone/>
              <a:defRPr b="1" sz="1000">
                <a:solidFill>
                  <a:srgbClr val="001A3A"/>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pic>
        <p:nvPicPr>
          <p:cNvPr id="49" name="Google Shape;49;p5"/>
          <p:cNvPicPr preferRelativeResize="0"/>
          <p:nvPr/>
        </p:nvPicPr>
        <p:blipFill>
          <a:blip r:embed="rId4">
            <a:alphaModFix/>
          </a:blip>
          <a:stretch>
            <a:fillRect/>
          </a:stretch>
        </p:blipFill>
        <p:spPr>
          <a:xfrm>
            <a:off x="8088304" y="4733231"/>
            <a:ext cx="1055698" cy="434026"/>
          </a:xfrm>
          <a:prstGeom prst="rect">
            <a:avLst/>
          </a:prstGeom>
          <a:noFill/>
          <a:ln>
            <a:noFill/>
          </a:ln>
        </p:spPr>
      </p:pic>
      <p:sp>
        <p:nvSpPr>
          <p:cNvPr id="50" name="Google Shape;50;p5"/>
          <p:cNvSpPr txBox="1"/>
          <p:nvPr/>
        </p:nvSpPr>
        <p:spPr>
          <a:xfrm>
            <a:off x="7003237" y="4783487"/>
            <a:ext cx="1175100" cy="346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fr" sz="600" u="none" cap="none" strike="noStrike">
                <a:solidFill>
                  <a:srgbClr val="FFFFFF"/>
                </a:solidFill>
                <a:latin typeface="Avenir"/>
                <a:ea typeface="Avenir"/>
                <a:cs typeface="Avenir"/>
                <a:sym typeface="Avenir"/>
              </a:rPr>
              <a:t>Laboratoire conventionné</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avec l’Université Fédérale</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de Toulouse Midi-Pyrénées</a:t>
            </a:r>
            <a:endParaRPr b="0" i="0" sz="600" u="none" cap="none" strike="noStrike">
              <a:solidFill>
                <a:srgbClr val="FFFFFF"/>
              </a:solidFill>
              <a:latin typeface="Avenir"/>
              <a:ea typeface="Avenir"/>
              <a:cs typeface="Avenir"/>
              <a:sym typeface="Aveni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p:cSld name="CUSTOM_3_1">
    <p:spTree>
      <p:nvGrpSpPr>
        <p:cNvPr id="51" name="Shape 51"/>
        <p:cNvGrpSpPr/>
        <p:nvPr/>
      </p:nvGrpSpPr>
      <p:grpSpPr>
        <a:xfrm>
          <a:off x="0" y="0"/>
          <a:ext cx="0" cy="0"/>
          <a:chOff x="0" y="0"/>
          <a:chExt cx="0" cy="0"/>
        </a:xfrm>
      </p:grpSpPr>
      <p:sp>
        <p:nvSpPr>
          <p:cNvPr id="52" name="Google Shape;52;p6"/>
          <p:cNvSpPr/>
          <p:nvPr/>
        </p:nvSpPr>
        <p:spPr>
          <a:xfrm>
            <a:off x="0" y="1062892"/>
            <a:ext cx="9168900" cy="1217400"/>
          </a:xfrm>
          <a:prstGeom prst="rect">
            <a:avLst/>
          </a:prstGeom>
          <a:solidFill>
            <a:srgbClr val="001A3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3" name="Google Shape;53;p6"/>
          <p:cNvSpPr/>
          <p:nvPr/>
        </p:nvSpPr>
        <p:spPr>
          <a:xfrm>
            <a:off x="4022990" y="2227184"/>
            <a:ext cx="5154900" cy="130500"/>
          </a:xfrm>
          <a:prstGeom prst="rect">
            <a:avLst/>
          </a:prstGeom>
          <a:solidFill>
            <a:srgbClr val="FF2E4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54" name="Google Shape;54;p6"/>
          <p:cNvSpPr/>
          <p:nvPr/>
        </p:nvSpPr>
        <p:spPr>
          <a:xfrm>
            <a:off x="0" y="4770233"/>
            <a:ext cx="9144000" cy="373200"/>
          </a:xfrm>
          <a:prstGeom prst="rect">
            <a:avLst/>
          </a:prstGeom>
          <a:solidFill>
            <a:srgbClr val="001A3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pic>
        <p:nvPicPr>
          <p:cNvPr id="55" name="Google Shape;55;p6"/>
          <p:cNvPicPr preferRelativeResize="0"/>
          <p:nvPr/>
        </p:nvPicPr>
        <p:blipFill rotWithShape="1">
          <a:blip r:embed="rId2">
            <a:alphaModFix/>
          </a:blip>
          <a:srcRect b="0" l="0" r="0" t="0"/>
          <a:stretch/>
        </p:blipFill>
        <p:spPr>
          <a:xfrm>
            <a:off x="41718" y="92590"/>
            <a:ext cx="1502835" cy="735031"/>
          </a:xfrm>
          <a:prstGeom prst="rect">
            <a:avLst/>
          </a:prstGeom>
          <a:noFill/>
          <a:ln>
            <a:noFill/>
          </a:ln>
        </p:spPr>
      </p:pic>
      <p:pic>
        <p:nvPicPr>
          <p:cNvPr id="56" name="Google Shape;56;p6"/>
          <p:cNvPicPr preferRelativeResize="0"/>
          <p:nvPr/>
        </p:nvPicPr>
        <p:blipFill rotWithShape="1">
          <a:blip r:embed="rId3">
            <a:alphaModFix/>
          </a:blip>
          <a:srcRect b="0" l="0" r="0" t="0"/>
          <a:stretch/>
        </p:blipFill>
        <p:spPr>
          <a:xfrm>
            <a:off x="41715" y="4794610"/>
            <a:ext cx="324000" cy="324000"/>
          </a:xfrm>
          <a:prstGeom prst="rect">
            <a:avLst/>
          </a:prstGeom>
          <a:noFill/>
          <a:ln>
            <a:noFill/>
          </a:ln>
        </p:spPr>
      </p:pic>
      <p:sp>
        <p:nvSpPr>
          <p:cNvPr id="57" name="Google Shape;57;p6"/>
          <p:cNvSpPr txBox="1"/>
          <p:nvPr/>
        </p:nvSpPr>
        <p:spPr>
          <a:xfrm>
            <a:off x="361706" y="4770226"/>
            <a:ext cx="4572000" cy="373200"/>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lang="fr" sz="900">
                <a:solidFill>
                  <a:srgbClr val="00BAD7"/>
                </a:solidFill>
                <a:latin typeface="Avenir"/>
                <a:ea typeface="Avenir"/>
                <a:cs typeface="Avenir"/>
                <a:sym typeface="Avenir"/>
              </a:rPr>
              <a:t>LAAS-CNRS</a:t>
            </a:r>
            <a:br>
              <a:rPr lang="fr" sz="900">
                <a:solidFill>
                  <a:srgbClr val="00BAD7"/>
                </a:solidFill>
                <a:latin typeface="Avenir"/>
                <a:ea typeface="Avenir"/>
                <a:cs typeface="Avenir"/>
                <a:sym typeface="Avenir"/>
              </a:rPr>
            </a:br>
            <a:r>
              <a:rPr lang="fr" sz="900">
                <a:solidFill>
                  <a:srgbClr val="FFFFFF"/>
                </a:solidFill>
                <a:latin typeface="Avenir"/>
                <a:ea typeface="Avenir"/>
                <a:cs typeface="Avenir"/>
                <a:sym typeface="Avenir"/>
              </a:rPr>
              <a:t>Laboratoire d’analyse et d’architecture des systèmes du CNRS</a:t>
            </a:r>
            <a:endParaRPr sz="1100"/>
          </a:p>
        </p:txBody>
      </p:sp>
      <p:sp>
        <p:nvSpPr>
          <p:cNvPr id="58" name="Google Shape;58;p6"/>
          <p:cNvSpPr txBox="1"/>
          <p:nvPr/>
        </p:nvSpPr>
        <p:spPr>
          <a:xfrm>
            <a:off x="577256" y="1062900"/>
            <a:ext cx="7979700" cy="12174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i="1" lang="fr" sz="3400">
                <a:solidFill>
                  <a:srgbClr val="FFFFFF"/>
                </a:solidFill>
                <a:latin typeface="Roboto"/>
                <a:ea typeface="Roboto"/>
                <a:cs typeface="Roboto"/>
                <a:sym typeface="Roboto"/>
              </a:rPr>
              <a:t>Questions?</a:t>
            </a:r>
            <a:endParaRPr i="1" sz="3400">
              <a:solidFill>
                <a:srgbClr val="FFFFFF"/>
              </a:solidFill>
              <a:latin typeface="Roboto"/>
              <a:ea typeface="Roboto"/>
              <a:cs typeface="Roboto"/>
              <a:sym typeface="Roboto"/>
            </a:endParaRPr>
          </a:p>
        </p:txBody>
      </p:sp>
      <p:sp>
        <p:nvSpPr>
          <p:cNvPr id="59" name="Google Shape;59;p6"/>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lvl1pPr lvl="0">
              <a:buNone/>
              <a:defRPr b="1" sz="1000">
                <a:solidFill>
                  <a:srgbClr val="001A3A"/>
                </a:solidFill>
                <a:latin typeface="Roboto"/>
                <a:ea typeface="Roboto"/>
                <a:cs typeface="Roboto"/>
                <a:sym typeface="Roboto"/>
              </a:defRPr>
            </a:lvl1pPr>
            <a:lvl2pPr lvl="1">
              <a:buNone/>
              <a:defRPr b="1" sz="1000">
                <a:solidFill>
                  <a:srgbClr val="001A3A"/>
                </a:solidFill>
                <a:latin typeface="Roboto"/>
                <a:ea typeface="Roboto"/>
                <a:cs typeface="Roboto"/>
                <a:sym typeface="Roboto"/>
              </a:defRPr>
            </a:lvl2pPr>
            <a:lvl3pPr lvl="2">
              <a:buNone/>
              <a:defRPr b="1" sz="1000">
                <a:solidFill>
                  <a:srgbClr val="001A3A"/>
                </a:solidFill>
                <a:latin typeface="Roboto"/>
                <a:ea typeface="Roboto"/>
                <a:cs typeface="Roboto"/>
                <a:sym typeface="Roboto"/>
              </a:defRPr>
            </a:lvl3pPr>
            <a:lvl4pPr lvl="3">
              <a:buNone/>
              <a:defRPr b="1" sz="1000">
                <a:solidFill>
                  <a:srgbClr val="001A3A"/>
                </a:solidFill>
                <a:latin typeface="Roboto"/>
                <a:ea typeface="Roboto"/>
                <a:cs typeface="Roboto"/>
                <a:sym typeface="Roboto"/>
              </a:defRPr>
            </a:lvl4pPr>
            <a:lvl5pPr lvl="4">
              <a:buNone/>
              <a:defRPr b="1" sz="1000">
                <a:solidFill>
                  <a:srgbClr val="001A3A"/>
                </a:solidFill>
                <a:latin typeface="Roboto"/>
                <a:ea typeface="Roboto"/>
                <a:cs typeface="Roboto"/>
                <a:sym typeface="Roboto"/>
              </a:defRPr>
            </a:lvl5pPr>
            <a:lvl6pPr lvl="5">
              <a:buNone/>
              <a:defRPr b="1" sz="1000">
                <a:solidFill>
                  <a:srgbClr val="001A3A"/>
                </a:solidFill>
                <a:latin typeface="Roboto"/>
                <a:ea typeface="Roboto"/>
                <a:cs typeface="Roboto"/>
                <a:sym typeface="Roboto"/>
              </a:defRPr>
            </a:lvl6pPr>
            <a:lvl7pPr lvl="6">
              <a:buNone/>
              <a:defRPr b="1" sz="1000">
                <a:solidFill>
                  <a:srgbClr val="001A3A"/>
                </a:solidFill>
                <a:latin typeface="Roboto"/>
                <a:ea typeface="Roboto"/>
                <a:cs typeface="Roboto"/>
                <a:sym typeface="Roboto"/>
              </a:defRPr>
            </a:lvl7pPr>
            <a:lvl8pPr lvl="7">
              <a:buNone/>
              <a:defRPr b="1" sz="1000">
                <a:solidFill>
                  <a:srgbClr val="001A3A"/>
                </a:solidFill>
                <a:latin typeface="Roboto"/>
                <a:ea typeface="Roboto"/>
                <a:cs typeface="Roboto"/>
                <a:sym typeface="Roboto"/>
              </a:defRPr>
            </a:lvl8pPr>
            <a:lvl9pPr lvl="8">
              <a:buNone/>
              <a:defRPr b="1" sz="1000">
                <a:solidFill>
                  <a:srgbClr val="001A3A"/>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pic>
        <p:nvPicPr>
          <p:cNvPr id="60" name="Google Shape;60;p6"/>
          <p:cNvPicPr preferRelativeResize="0"/>
          <p:nvPr/>
        </p:nvPicPr>
        <p:blipFill>
          <a:blip r:embed="rId4">
            <a:alphaModFix/>
          </a:blip>
          <a:stretch>
            <a:fillRect/>
          </a:stretch>
        </p:blipFill>
        <p:spPr>
          <a:xfrm>
            <a:off x="8088304" y="4733231"/>
            <a:ext cx="1055698" cy="434026"/>
          </a:xfrm>
          <a:prstGeom prst="rect">
            <a:avLst/>
          </a:prstGeom>
          <a:noFill/>
          <a:ln>
            <a:noFill/>
          </a:ln>
        </p:spPr>
      </p:pic>
      <p:sp>
        <p:nvSpPr>
          <p:cNvPr id="61" name="Google Shape;61;p6"/>
          <p:cNvSpPr txBox="1"/>
          <p:nvPr/>
        </p:nvSpPr>
        <p:spPr>
          <a:xfrm>
            <a:off x="7003237" y="4783487"/>
            <a:ext cx="1175100" cy="346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b="0" i="0" lang="fr" sz="600" u="none" cap="none" strike="noStrike">
                <a:solidFill>
                  <a:srgbClr val="FFFFFF"/>
                </a:solidFill>
                <a:latin typeface="Avenir"/>
                <a:ea typeface="Avenir"/>
                <a:cs typeface="Avenir"/>
                <a:sym typeface="Avenir"/>
              </a:rPr>
              <a:t>Laboratoire conventionné</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avec l’Université Fédérale</a:t>
            </a:r>
            <a:br>
              <a:rPr b="0" i="0" lang="fr" sz="600" u="none" cap="none" strike="noStrike">
                <a:solidFill>
                  <a:srgbClr val="FFFFFF"/>
                </a:solidFill>
                <a:latin typeface="Avenir"/>
                <a:ea typeface="Avenir"/>
                <a:cs typeface="Avenir"/>
                <a:sym typeface="Avenir"/>
              </a:rPr>
            </a:br>
            <a:r>
              <a:rPr b="0" i="0" lang="fr" sz="600" u="none" cap="none" strike="noStrike">
                <a:solidFill>
                  <a:srgbClr val="FFFFFF"/>
                </a:solidFill>
                <a:latin typeface="Avenir"/>
                <a:ea typeface="Avenir"/>
                <a:cs typeface="Avenir"/>
                <a:sym typeface="Avenir"/>
              </a:rPr>
              <a:t>de Toulouse Midi-Pyrénées</a:t>
            </a:r>
            <a:endParaRPr b="0" i="0" sz="600" u="none" cap="none" strike="noStrike">
              <a:solidFill>
                <a:srgbClr val="FFFFFF"/>
              </a:solidFill>
              <a:latin typeface="Avenir"/>
              <a:ea typeface="Avenir"/>
              <a:cs typeface="Avenir"/>
              <a:sym typeface="Aveni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64" name="Google Shape;64;p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5" name="Google Shape;65;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Open Sans Medium"/>
                <a:ea typeface="Open Sans Medium"/>
                <a:cs typeface="Open Sans Medium"/>
                <a:sym typeface="Open Sans Medium"/>
              </a:defRPr>
            </a:lvl1pPr>
            <a:lvl2pPr lvl="1" rtl="0" algn="r">
              <a:buNone/>
              <a:defRPr sz="1300">
                <a:solidFill>
                  <a:schemeClr val="dk1"/>
                </a:solidFill>
                <a:latin typeface="Open Sans Medium"/>
                <a:ea typeface="Open Sans Medium"/>
                <a:cs typeface="Open Sans Medium"/>
                <a:sym typeface="Open Sans Medium"/>
              </a:defRPr>
            </a:lvl2pPr>
            <a:lvl3pPr lvl="2" rtl="0" algn="r">
              <a:buNone/>
              <a:defRPr sz="1300">
                <a:solidFill>
                  <a:schemeClr val="dk1"/>
                </a:solidFill>
                <a:latin typeface="Open Sans Medium"/>
                <a:ea typeface="Open Sans Medium"/>
                <a:cs typeface="Open Sans Medium"/>
                <a:sym typeface="Open Sans Medium"/>
              </a:defRPr>
            </a:lvl3pPr>
            <a:lvl4pPr lvl="3" rtl="0" algn="r">
              <a:buNone/>
              <a:defRPr sz="1300">
                <a:solidFill>
                  <a:schemeClr val="dk1"/>
                </a:solidFill>
                <a:latin typeface="Open Sans Medium"/>
                <a:ea typeface="Open Sans Medium"/>
                <a:cs typeface="Open Sans Medium"/>
                <a:sym typeface="Open Sans Medium"/>
              </a:defRPr>
            </a:lvl4pPr>
            <a:lvl5pPr lvl="4" rtl="0" algn="r">
              <a:buNone/>
              <a:defRPr sz="1300">
                <a:solidFill>
                  <a:schemeClr val="dk1"/>
                </a:solidFill>
                <a:latin typeface="Open Sans Medium"/>
                <a:ea typeface="Open Sans Medium"/>
                <a:cs typeface="Open Sans Medium"/>
                <a:sym typeface="Open Sans Medium"/>
              </a:defRPr>
            </a:lvl5pPr>
            <a:lvl6pPr lvl="5" rtl="0" algn="r">
              <a:buNone/>
              <a:defRPr sz="1300">
                <a:solidFill>
                  <a:schemeClr val="dk1"/>
                </a:solidFill>
                <a:latin typeface="Open Sans Medium"/>
                <a:ea typeface="Open Sans Medium"/>
                <a:cs typeface="Open Sans Medium"/>
                <a:sym typeface="Open Sans Medium"/>
              </a:defRPr>
            </a:lvl6pPr>
            <a:lvl7pPr lvl="6" rtl="0" algn="r">
              <a:buNone/>
              <a:defRPr sz="1300">
                <a:solidFill>
                  <a:schemeClr val="dk1"/>
                </a:solidFill>
                <a:latin typeface="Open Sans Medium"/>
                <a:ea typeface="Open Sans Medium"/>
                <a:cs typeface="Open Sans Medium"/>
                <a:sym typeface="Open Sans Medium"/>
              </a:defRPr>
            </a:lvl7pPr>
            <a:lvl8pPr lvl="7" rtl="0" algn="r">
              <a:buNone/>
              <a:defRPr sz="1300">
                <a:solidFill>
                  <a:schemeClr val="dk1"/>
                </a:solidFill>
                <a:latin typeface="Open Sans Medium"/>
                <a:ea typeface="Open Sans Medium"/>
                <a:cs typeface="Open Sans Medium"/>
                <a:sym typeface="Open Sans Medium"/>
              </a:defRPr>
            </a:lvl8pPr>
            <a:lvl9pPr lvl="8" rtl="0" algn="r">
              <a:buNone/>
              <a:defRPr sz="13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hyperlink" Target="https://www.linkedin.com/in/lubingauthier/?locale=fr_FR" TargetMode="External"/><Relationship Id="rId4" Type="http://schemas.openxmlformats.org/officeDocument/2006/relationships/hyperlink" Target="https://github.com/Digilent/Nexys-A7-100T-DMA-Audio" TargetMode="External"/><Relationship Id="rId5" Type="http://schemas.openxmlformats.org/officeDocument/2006/relationships/hyperlink" Target="https://github.com/viktor-nikolov/MicroBlaze-DDR3-tutoria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ithub.com/Amine-bendaou/Accel-MAC-for-Deep-Lear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8"/>
          <p:cNvSpPr txBox="1"/>
          <p:nvPr>
            <p:ph type="title"/>
          </p:nvPr>
        </p:nvSpPr>
        <p:spPr>
          <a:xfrm>
            <a:off x="89925" y="1062900"/>
            <a:ext cx="9022200" cy="121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lang="fr"/>
              <a:t>MicroBlaze sur Vivado 2025.1 : intégration d’IP, communication RAM et calculs en </a:t>
            </a:r>
            <a:r>
              <a:rPr lang="fr"/>
              <a:t>Float 16</a:t>
            </a:r>
            <a:r>
              <a:rPr lang="fr"/>
              <a:t> via Flopoco</a:t>
            </a:r>
            <a:endParaRPr/>
          </a:p>
        </p:txBody>
      </p:sp>
      <p:sp>
        <p:nvSpPr>
          <p:cNvPr id="71" name="Google Shape;71;p8"/>
          <p:cNvSpPr txBox="1"/>
          <p:nvPr/>
        </p:nvSpPr>
        <p:spPr>
          <a:xfrm>
            <a:off x="1057350" y="2539550"/>
            <a:ext cx="7029300" cy="11523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rPr b="1" lang="fr" sz="1800">
                <a:solidFill>
                  <a:schemeClr val="dk1"/>
                </a:solidFill>
                <a:latin typeface="Roboto"/>
                <a:ea typeface="Roboto"/>
                <a:cs typeface="Roboto"/>
                <a:sym typeface="Roboto"/>
              </a:rPr>
              <a:t>Présentation </a:t>
            </a:r>
            <a:endParaRPr b="1" sz="1800">
              <a:solidFill>
                <a:schemeClr val="dk1"/>
              </a:solidFill>
              <a:latin typeface="Roboto"/>
              <a:ea typeface="Roboto"/>
              <a:cs typeface="Roboto"/>
              <a:sym typeface="Roboto"/>
            </a:endParaRPr>
          </a:p>
          <a:p>
            <a:pPr indent="0" lvl="0" marL="0" marR="0" rtl="0" algn="ctr">
              <a:lnSpc>
                <a:spcPct val="90000"/>
              </a:lnSpc>
              <a:spcBef>
                <a:spcPts val="0"/>
              </a:spcBef>
              <a:spcAft>
                <a:spcPts val="0"/>
              </a:spcAft>
              <a:buNone/>
            </a:pPr>
            <a:r>
              <a:rPr b="1" lang="fr" sz="1300">
                <a:solidFill>
                  <a:schemeClr val="dk1"/>
                </a:solidFill>
                <a:latin typeface="Roboto"/>
                <a:ea typeface="Roboto"/>
                <a:cs typeface="Roboto"/>
                <a:sym typeface="Roboto"/>
              </a:rPr>
              <a:t>-</a:t>
            </a:r>
            <a:endParaRPr b="1" sz="1300">
              <a:solidFill>
                <a:schemeClr val="dk1"/>
              </a:solidFill>
              <a:latin typeface="Roboto"/>
              <a:ea typeface="Roboto"/>
              <a:cs typeface="Roboto"/>
              <a:sym typeface="Roboto"/>
            </a:endParaRPr>
          </a:p>
          <a:p>
            <a:pPr indent="0" lvl="0" marL="0" marR="0" rtl="0" algn="ctr">
              <a:lnSpc>
                <a:spcPct val="90000"/>
              </a:lnSpc>
              <a:spcBef>
                <a:spcPts val="0"/>
              </a:spcBef>
              <a:spcAft>
                <a:spcPts val="0"/>
              </a:spcAft>
              <a:buNone/>
            </a:pPr>
            <a:r>
              <a:rPr b="1" lang="fr" sz="1300">
                <a:solidFill>
                  <a:schemeClr val="dk1"/>
                </a:solidFill>
                <a:latin typeface="Roboto"/>
                <a:ea typeface="Roboto"/>
                <a:cs typeface="Roboto"/>
                <a:sym typeface="Roboto"/>
              </a:rPr>
              <a:t>19/09/2025</a:t>
            </a:r>
            <a:endParaRPr b="1" sz="1300">
              <a:solidFill>
                <a:schemeClr val="dk1"/>
              </a:solidFill>
              <a:latin typeface="Roboto"/>
              <a:ea typeface="Roboto"/>
              <a:cs typeface="Roboto"/>
              <a:sym typeface="Roboto"/>
            </a:endParaRPr>
          </a:p>
        </p:txBody>
      </p:sp>
      <p:sp>
        <p:nvSpPr>
          <p:cNvPr id="72" name="Google Shape;72;p8"/>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fr" sz="1000">
                <a:solidFill>
                  <a:srgbClr val="001A3A"/>
                </a:solidFill>
              </a:rPr>
              <a:t>‹#›</a:t>
            </a:fld>
            <a:endParaRPr/>
          </a:p>
        </p:txBody>
      </p:sp>
      <p:sp>
        <p:nvSpPr>
          <p:cNvPr id="73" name="Google Shape;73;p8"/>
          <p:cNvSpPr txBox="1"/>
          <p:nvPr/>
        </p:nvSpPr>
        <p:spPr>
          <a:xfrm>
            <a:off x="4814725" y="3785771"/>
            <a:ext cx="39294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Réalisée par : </a:t>
            </a:r>
            <a:r>
              <a:rPr b="1" lang="fr"/>
              <a:t>Mohammed Amine Bendaou</a:t>
            </a:r>
            <a:endParaRPr b="1"/>
          </a:p>
        </p:txBody>
      </p:sp>
      <p:sp>
        <p:nvSpPr>
          <p:cNvPr id="74" name="Google Shape;74;p8"/>
          <p:cNvSpPr txBox="1"/>
          <p:nvPr/>
        </p:nvSpPr>
        <p:spPr>
          <a:xfrm>
            <a:off x="555050" y="3811375"/>
            <a:ext cx="31083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Tuteur de stage : </a:t>
            </a:r>
            <a:r>
              <a:rPr b="1" lang="fr"/>
              <a:t>Blaize Mulliez</a:t>
            </a:r>
            <a:endParaRPr b="1"/>
          </a:p>
          <a:p>
            <a:pPr indent="0" lvl="0" marL="0" rtl="0" algn="l">
              <a:spcBef>
                <a:spcPts val="0"/>
              </a:spcBef>
              <a:spcAft>
                <a:spcPts val="0"/>
              </a:spcAft>
              <a:buNone/>
            </a:pPr>
            <a:r>
              <a:rPr lang="fr"/>
              <a:t>Encadrant          : </a:t>
            </a:r>
            <a:r>
              <a:rPr b="1" lang="fr"/>
              <a:t>Lubin Gauthier</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7" name="Google Shape;147;p17"/>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3.	</a:t>
            </a:r>
            <a:r>
              <a:rPr lang="fr" sz="2000">
                <a:solidFill>
                  <a:srgbClr val="000000"/>
                </a:solidFill>
              </a:rPr>
              <a:t>Communication hardware ↔ RAM via MicroBlaze</a:t>
            </a:r>
            <a:endParaRPr sz="2000"/>
          </a:p>
        </p:txBody>
      </p:sp>
      <p:sp>
        <p:nvSpPr>
          <p:cNvPr id="148" name="Google Shape;148;p17"/>
          <p:cNvSpPr txBox="1"/>
          <p:nvPr/>
        </p:nvSpPr>
        <p:spPr>
          <a:xfrm>
            <a:off x="3219325" y="722825"/>
            <a:ext cx="1578600" cy="572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lang="fr" sz="1800"/>
              <a:t>Concept</a:t>
            </a:r>
            <a:r>
              <a:rPr lang="fr" sz="1800"/>
              <a:t>            </a:t>
            </a:r>
            <a:endParaRPr sz="1800"/>
          </a:p>
          <a:p>
            <a:pPr indent="0" lvl="0" marL="45720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a:p>
        </p:txBody>
      </p:sp>
      <p:sp>
        <p:nvSpPr>
          <p:cNvPr id="149" name="Google Shape;149;p17"/>
          <p:cNvSpPr/>
          <p:nvPr/>
        </p:nvSpPr>
        <p:spPr>
          <a:xfrm>
            <a:off x="579700" y="1763850"/>
            <a:ext cx="2319000" cy="86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MICROBLAZE</a:t>
            </a:r>
            <a:endParaRPr/>
          </a:p>
        </p:txBody>
      </p:sp>
      <p:sp>
        <p:nvSpPr>
          <p:cNvPr id="150" name="Google Shape;150;p17"/>
          <p:cNvSpPr/>
          <p:nvPr/>
        </p:nvSpPr>
        <p:spPr>
          <a:xfrm>
            <a:off x="5172550" y="1225525"/>
            <a:ext cx="2319000" cy="86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RAM</a:t>
            </a:r>
            <a:endParaRPr/>
          </a:p>
        </p:txBody>
      </p:sp>
      <p:sp>
        <p:nvSpPr>
          <p:cNvPr id="151" name="Google Shape;151;p17"/>
          <p:cNvSpPr/>
          <p:nvPr/>
        </p:nvSpPr>
        <p:spPr>
          <a:xfrm>
            <a:off x="5172550" y="2303025"/>
            <a:ext cx="2319000" cy="86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IP *</a:t>
            </a:r>
            <a:endParaRPr/>
          </a:p>
        </p:txBody>
      </p:sp>
      <p:sp>
        <p:nvSpPr>
          <p:cNvPr id="152" name="Google Shape;152;p17"/>
          <p:cNvSpPr/>
          <p:nvPr/>
        </p:nvSpPr>
        <p:spPr>
          <a:xfrm>
            <a:off x="5172550" y="3380525"/>
            <a:ext cx="2319000" cy="86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t>GPIO **</a:t>
            </a:r>
            <a:endParaRPr/>
          </a:p>
        </p:txBody>
      </p:sp>
      <p:sp>
        <p:nvSpPr>
          <p:cNvPr id="153" name="Google Shape;153;p17"/>
          <p:cNvSpPr txBox="1"/>
          <p:nvPr/>
        </p:nvSpPr>
        <p:spPr>
          <a:xfrm>
            <a:off x="357700" y="4156725"/>
            <a:ext cx="3687900" cy="57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   </a:t>
            </a:r>
            <a:r>
              <a:rPr lang="fr"/>
              <a:t>IP      = Intellectual Property</a:t>
            </a:r>
            <a:endParaRPr/>
          </a:p>
          <a:p>
            <a:pPr indent="0" lvl="0" marL="0" rtl="0" algn="l">
              <a:spcBef>
                <a:spcPts val="0"/>
              </a:spcBef>
              <a:spcAft>
                <a:spcPts val="0"/>
              </a:spcAft>
              <a:buNone/>
            </a:pPr>
            <a:r>
              <a:rPr lang="fr"/>
              <a:t>** GPIO = </a:t>
            </a:r>
            <a:r>
              <a:rPr lang="fr"/>
              <a:t>General</a:t>
            </a:r>
            <a:r>
              <a:rPr lang="fr"/>
              <a:t> Purpose Input / Output</a:t>
            </a:r>
            <a:endParaRPr/>
          </a:p>
        </p:txBody>
      </p:sp>
      <p:cxnSp>
        <p:nvCxnSpPr>
          <p:cNvPr id="154" name="Google Shape;154;p17"/>
          <p:cNvCxnSpPr/>
          <p:nvPr/>
        </p:nvCxnSpPr>
        <p:spPr>
          <a:xfrm flipH="1" rot="10800000">
            <a:off x="2898725" y="1535750"/>
            <a:ext cx="2273700" cy="538200"/>
          </a:xfrm>
          <a:prstGeom prst="straightConnector1">
            <a:avLst/>
          </a:prstGeom>
          <a:noFill/>
          <a:ln cap="flat" cmpd="sng" w="38100">
            <a:solidFill>
              <a:srgbClr val="000000"/>
            </a:solidFill>
            <a:prstDash val="solid"/>
            <a:round/>
            <a:headEnd len="med" w="med" type="triangle"/>
            <a:tailEnd len="med" w="med" type="triangle"/>
          </a:ln>
        </p:spPr>
      </p:cxnSp>
      <p:cxnSp>
        <p:nvCxnSpPr>
          <p:cNvPr id="155" name="Google Shape;155;p17"/>
          <p:cNvCxnSpPr>
            <a:stCxn id="149" idx="3"/>
            <a:endCxn id="151" idx="1"/>
          </p:cNvCxnSpPr>
          <p:nvPr/>
        </p:nvCxnSpPr>
        <p:spPr>
          <a:xfrm>
            <a:off x="2898700" y="2195550"/>
            <a:ext cx="2274000" cy="539100"/>
          </a:xfrm>
          <a:prstGeom prst="straightConnector1">
            <a:avLst/>
          </a:prstGeom>
          <a:noFill/>
          <a:ln cap="flat" cmpd="sng" w="38100">
            <a:solidFill>
              <a:srgbClr val="000000"/>
            </a:solidFill>
            <a:prstDash val="solid"/>
            <a:round/>
            <a:headEnd len="med" w="med" type="triangle"/>
            <a:tailEnd len="med" w="med" type="triangle"/>
          </a:ln>
        </p:spPr>
      </p:cxnSp>
      <p:cxnSp>
        <p:nvCxnSpPr>
          <p:cNvPr id="156" name="Google Shape;156;p17"/>
          <p:cNvCxnSpPr>
            <a:endCxn id="152" idx="1"/>
          </p:cNvCxnSpPr>
          <p:nvPr/>
        </p:nvCxnSpPr>
        <p:spPr>
          <a:xfrm>
            <a:off x="2898850" y="2306825"/>
            <a:ext cx="2273700" cy="1505400"/>
          </a:xfrm>
          <a:prstGeom prst="straightConnector1">
            <a:avLst/>
          </a:prstGeom>
          <a:noFill/>
          <a:ln cap="flat" cmpd="sng" w="38100">
            <a:solidFill>
              <a:srgbClr val="000000"/>
            </a:solidFill>
            <a:prstDash val="solid"/>
            <a:round/>
            <a:headEnd len="med" w="med" type="triangle"/>
            <a:tailEnd len="med" w="med" type="triangle"/>
          </a:ln>
        </p:spPr>
      </p:cxnSp>
      <p:sp>
        <p:nvSpPr>
          <p:cNvPr id="157" name="Google Shape;157;p17"/>
          <p:cNvSpPr txBox="1"/>
          <p:nvPr/>
        </p:nvSpPr>
        <p:spPr>
          <a:xfrm>
            <a:off x="3616225" y="1534439"/>
            <a:ext cx="8388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AXI</a:t>
            </a:r>
            <a:endParaRPr/>
          </a:p>
        </p:txBody>
      </p:sp>
      <p:sp>
        <p:nvSpPr>
          <p:cNvPr id="158" name="Google Shape;158;p17"/>
          <p:cNvSpPr txBox="1"/>
          <p:nvPr/>
        </p:nvSpPr>
        <p:spPr>
          <a:xfrm>
            <a:off x="3959125" y="2175551"/>
            <a:ext cx="8388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AXI</a:t>
            </a:r>
            <a:endParaRPr/>
          </a:p>
        </p:txBody>
      </p:sp>
      <p:sp>
        <p:nvSpPr>
          <p:cNvPr id="159" name="Google Shape;159;p17"/>
          <p:cNvSpPr txBox="1"/>
          <p:nvPr/>
        </p:nvSpPr>
        <p:spPr>
          <a:xfrm>
            <a:off x="3739650" y="3091326"/>
            <a:ext cx="8388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a:t>AXI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65" name="Google Shape;165;p18"/>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3.	</a:t>
            </a:r>
            <a:r>
              <a:rPr lang="fr" sz="2000">
                <a:solidFill>
                  <a:srgbClr val="000000"/>
                </a:solidFill>
              </a:rPr>
              <a:t>Communication hardware ↔ RAM via MicroBlaze</a:t>
            </a:r>
            <a:endParaRPr sz="2000"/>
          </a:p>
        </p:txBody>
      </p:sp>
      <p:sp>
        <p:nvSpPr>
          <p:cNvPr id="166" name="Google Shape;166;p18"/>
          <p:cNvSpPr txBox="1"/>
          <p:nvPr/>
        </p:nvSpPr>
        <p:spPr>
          <a:xfrm>
            <a:off x="518050" y="747500"/>
            <a:ext cx="8453100" cy="347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fr" sz="1800"/>
              <a:t>Création du </a:t>
            </a:r>
            <a:r>
              <a:rPr b="1" lang="fr" sz="1800"/>
              <a:t>design Vivado</a:t>
            </a:r>
            <a:r>
              <a:rPr lang="fr" sz="1800"/>
              <a:t> avec MicroBlaze et contrôleur mémoire</a:t>
            </a:r>
            <a:endParaRPr sz="1800"/>
          </a:p>
          <a:p>
            <a:pPr indent="0" lvl="0" marL="0" rtl="0" algn="l">
              <a:lnSpc>
                <a:spcPct val="115000"/>
              </a:lnSpc>
              <a:spcBef>
                <a:spcPts val="1200"/>
              </a:spcBef>
              <a:spcAft>
                <a:spcPts val="0"/>
              </a:spcAft>
              <a:buNone/>
            </a:pPr>
            <a:r>
              <a:t/>
            </a:r>
            <a:endParaRPr b="1" sz="2500"/>
          </a:p>
          <a:p>
            <a:pPr indent="0" lvl="0" marL="457200" rtl="0" algn="l">
              <a:lnSpc>
                <a:spcPct val="115000"/>
              </a:lnSpc>
              <a:spcBef>
                <a:spcPts val="120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a:p>
        </p:txBody>
      </p:sp>
      <p:pic>
        <p:nvPicPr>
          <p:cNvPr id="167" name="Google Shape;167;p18" title="Screenshot from 2025-09-19 10-22-23.png"/>
          <p:cNvPicPr preferRelativeResize="0"/>
          <p:nvPr/>
        </p:nvPicPr>
        <p:blipFill rotWithShape="1">
          <a:blip r:embed="rId3">
            <a:alphaModFix/>
          </a:blip>
          <a:srcRect b="0" l="0" r="338" t="0"/>
          <a:stretch/>
        </p:blipFill>
        <p:spPr>
          <a:xfrm>
            <a:off x="1001150" y="1539550"/>
            <a:ext cx="7163700" cy="275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73" name="Google Shape;173;p19"/>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3.	</a:t>
            </a:r>
            <a:r>
              <a:rPr lang="fr" sz="2000">
                <a:solidFill>
                  <a:srgbClr val="000000"/>
                </a:solidFill>
              </a:rPr>
              <a:t>Communication hardware ↔ RAM via MicroBlaze</a:t>
            </a:r>
            <a:endParaRPr sz="2000"/>
          </a:p>
        </p:txBody>
      </p:sp>
      <p:sp>
        <p:nvSpPr>
          <p:cNvPr id="174" name="Google Shape;174;p19"/>
          <p:cNvSpPr txBox="1"/>
          <p:nvPr/>
        </p:nvSpPr>
        <p:spPr>
          <a:xfrm>
            <a:off x="518050" y="747500"/>
            <a:ext cx="8453100" cy="347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fr" sz="1800"/>
              <a:t>Connexion de la </a:t>
            </a:r>
            <a:r>
              <a:rPr b="1" lang="fr" sz="1800"/>
              <a:t>RAM via AXI4</a:t>
            </a:r>
            <a:r>
              <a:rPr lang="fr" sz="1800"/>
              <a:t> au MicroBlaze via le mig</a:t>
            </a:r>
            <a:endParaRPr sz="1800"/>
          </a:p>
          <a:p>
            <a:pPr indent="0" lvl="0" marL="457200" rtl="0" algn="l">
              <a:lnSpc>
                <a:spcPct val="115000"/>
              </a:lnSpc>
              <a:spcBef>
                <a:spcPts val="1200"/>
              </a:spcBef>
              <a:spcAft>
                <a:spcPts val="0"/>
              </a:spcAft>
              <a:buNone/>
            </a:pPr>
            <a:r>
              <a:t/>
            </a:r>
            <a:endParaRPr b="1" sz="2500"/>
          </a:p>
          <a:p>
            <a:pPr indent="0" lvl="0" marL="0" rtl="0" algn="l">
              <a:lnSpc>
                <a:spcPct val="115000"/>
              </a:lnSpc>
              <a:spcBef>
                <a:spcPts val="1200"/>
              </a:spcBef>
              <a:spcAft>
                <a:spcPts val="0"/>
              </a:spcAft>
              <a:buNone/>
            </a:pPr>
            <a:r>
              <a:t/>
            </a:r>
            <a:endParaRPr sz="1800"/>
          </a:p>
          <a:p>
            <a:pPr indent="0" lvl="0" marL="0" rtl="0" algn="l">
              <a:spcBef>
                <a:spcPts val="0"/>
              </a:spcBef>
              <a:spcAft>
                <a:spcPts val="0"/>
              </a:spcAft>
              <a:buNone/>
            </a:pPr>
            <a:r>
              <a:t/>
            </a:r>
            <a:endParaRPr/>
          </a:p>
        </p:txBody>
      </p:sp>
      <p:pic>
        <p:nvPicPr>
          <p:cNvPr id="175" name="Google Shape;175;p19" title="Screenshot from 2025-09-19 10-26-35.png"/>
          <p:cNvPicPr preferRelativeResize="0"/>
          <p:nvPr/>
        </p:nvPicPr>
        <p:blipFill>
          <a:blip r:embed="rId3">
            <a:alphaModFix/>
          </a:blip>
          <a:stretch>
            <a:fillRect/>
          </a:stretch>
        </p:blipFill>
        <p:spPr>
          <a:xfrm>
            <a:off x="2391924" y="1172425"/>
            <a:ext cx="5071575" cy="294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81" name="Google Shape;181;p20"/>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3.	</a:t>
            </a:r>
            <a:r>
              <a:rPr lang="fr" sz="2000">
                <a:solidFill>
                  <a:srgbClr val="000000"/>
                </a:solidFill>
              </a:rPr>
              <a:t>Communication hardware ↔ RAM via MicroBlaze</a:t>
            </a:r>
            <a:endParaRPr sz="2000"/>
          </a:p>
        </p:txBody>
      </p:sp>
      <p:sp>
        <p:nvSpPr>
          <p:cNvPr id="182" name="Google Shape;182;p20"/>
          <p:cNvSpPr txBox="1"/>
          <p:nvPr/>
        </p:nvSpPr>
        <p:spPr>
          <a:xfrm>
            <a:off x="518050" y="747500"/>
            <a:ext cx="8453100" cy="347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fr" sz="1800"/>
              <a:t>Vérification des </a:t>
            </a:r>
            <a:r>
              <a:rPr b="1" lang="fr" sz="1800"/>
              <a:t>adresses et intervalles dans xparameters.h</a:t>
            </a:r>
            <a:r>
              <a:rPr lang="fr" sz="1800"/>
              <a:t> pour utilisation côté logiciel</a:t>
            </a:r>
            <a:endParaRPr b="1" sz="2500"/>
          </a:p>
          <a:p>
            <a:pPr indent="0" lvl="0" marL="457200" rtl="0" algn="l">
              <a:lnSpc>
                <a:spcPct val="115000"/>
              </a:lnSpc>
              <a:spcBef>
                <a:spcPts val="120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a:p>
        </p:txBody>
      </p:sp>
      <p:pic>
        <p:nvPicPr>
          <p:cNvPr id="183" name="Google Shape;183;p20" title="Screenshot from 2025-09-19 10-32-52.png"/>
          <p:cNvPicPr preferRelativeResize="0"/>
          <p:nvPr/>
        </p:nvPicPr>
        <p:blipFill>
          <a:blip r:embed="rId3">
            <a:alphaModFix/>
          </a:blip>
          <a:stretch>
            <a:fillRect/>
          </a:stretch>
        </p:blipFill>
        <p:spPr>
          <a:xfrm>
            <a:off x="296200" y="1612600"/>
            <a:ext cx="4618175" cy="2391900"/>
          </a:xfrm>
          <a:prstGeom prst="rect">
            <a:avLst/>
          </a:prstGeom>
          <a:noFill/>
          <a:ln>
            <a:noFill/>
          </a:ln>
        </p:spPr>
      </p:pic>
      <p:pic>
        <p:nvPicPr>
          <p:cNvPr id="184" name="Google Shape;184;p20" title="Screenshot from 2025-09-19 10-32-16.png"/>
          <p:cNvPicPr preferRelativeResize="0"/>
          <p:nvPr/>
        </p:nvPicPr>
        <p:blipFill rotWithShape="1">
          <a:blip r:embed="rId4">
            <a:alphaModFix/>
          </a:blip>
          <a:srcRect b="8366" l="0" r="0" t="0"/>
          <a:stretch/>
        </p:blipFill>
        <p:spPr>
          <a:xfrm>
            <a:off x="5565650" y="1354825"/>
            <a:ext cx="3193000" cy="691166"/>
          </a:xfrm>
          <a:prstGeom prst="rect">
            <a:avLst/>
          </a:prstGeom>
          <a:noFill/>
          <a:ln>
            <a:noFill/>
          </a:ln>
        </p:spPr>
      </p:pic>
      <p:pic>
        <p:nvPicPr>
          <p:cNvPr id="185" name="Google Shape;185;p20" title="Screenshot from 2025-09-19 10-40-29.png"/>
          <p:cNvPicPr preferRelativeResize="0"/>
          <p:nvPr/>
        </p:nvPicPr>
        <p:blipFill>
          <a:blip r:embed="rId5">
            <a:alphaModFix/>
          </a:blip>
          <a:stretch>
            <a:fillRect/>
          </a:stretch>
        </p:blipFill>
        <p:spPr>
          <a:xfrm>
            <a:off x="5539925" y="2198465"/>
            <a:ext cx="3218724" cy="215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1"/>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91" name="Google Shape;191;p21"/>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3.	</a:t>
            </a:r>
            <a:r>
              <a:rPr lang="fr" sz="2000">
                <a:solidFill>
                  <a:srgbClr val="000000"/>
                </a:solidFill>
              </a:rPr>
              <a:t>Communication hardware ↔ RAM via MicroBlaze</a:t>
            </a:r>
            <a:endParaRPr sz="2000"/>
          </a:p>
        </p:txBody>
      </p:sp>
      <p:sp>
        <p:nvSpPr>
          <p:cNvPr id="192" name="Google Shape;192;p21"/>
          <p:cNvSpPr txBox="1"/>
          <p:nvPr/>
        </p:nvSpPr>
        <p:spPr>
          <a:xfrm>
            <a:off x="457650" y="597625"/>
            <a:ext cx="9144000" cy="347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lang="fr" sz="1800"/>
              <a:t>Test initial : lecture/écriture dans la RAM via </a:t>
            </a:r>
            <a:r>
              <a:rPr b="1" lang="fr" sz="1800"/>
              <a:t>projets C simples</a:t>
            </a:r>
            <a:r>
              <a:rPr lang="fr" sz="1800"/>
              <a:t> (ex : test LED)</a:t>
            </a:r>
            <a:endParaRPr sz="1800"/>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t/>
            </a:r>
            <a:endParaRPr sz="1800"/>
          </a:p>
          <a:p>
            <a:pPr indent="0" lvl="0" marL="457200" rtl="0" algn="l">
              <a:lnSpc>
                <a:spcPct val="115000"/>
              </a:lnSpc>
              <a:spcBef>
                <a:spcPts val="120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a:p>
        </p:txBody>
      </p:sp>
      <p:pic>
        <p:nvPicPr>
          <p:cNvPr id="193" name="Google Shape;193;p21" title="Screenshot from 2025-09-19 10-42-34.png"/>
          <p:cNvPicPr preferRelativeResize="0"/>
          <p:nvPr/>
        </p:nvPicPr>
        <p:blipFill>
          <a:blip r:embed="rId3">
            <a:alphaModFix/>
          </a:blip>
          <a:stretch>
            <a:fillRect/>
          </a:stretch>
        </p:blipFill>
        <p:spPr>
          <a:xfrm>
            <a:off x="2593738" y="1005500"/>
            <a:ext cx="3764724" cy="3736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99" name="Google Shape;199;p22"/>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4</a:t>
            </a:r>
            <a:r>
              <a:rPr lang="fr" sz="2000"/>
              <a:t>.	</a:t>
            </a:r>
            <a:r>
              <a:rPr lang="fr" sz="1600">
                <a:solidFill>
                  <a:srgbClr val="000000"/>
                </a:solidFill>
                <a:latin typeface="Arial"/>
                <a:ea typeface="Arial"/>
                <a:cs typeface="Arial"/>
                <a:sym typeface="Arial"/>
              </a:rPr>
              <a:t>Création d’une IP personnalisée dans Vivado : interface d’une IP VHDL avec AXI</a:t>
            </a:r>
            <a:endParaRPr sz="1600"/>
          </a:p>
        </p:txBody>
      </p:sp>
      <p:sp>
        <p:nvSpPr>
          <p:cNvPr id="200" name="Google Shape;200;p22"/>
          <p:cNvSpPr txBox="1"/>
          <p:nvPr/>
        </p:nvSpPr>
        <p:spPr>
          <a:xfrm>
            <a:off x="583400" y="1639400"/>
            <a:ext cx="8310600" cy="1289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400"/>
              </a:spcBef>
              <a:spcAft>
                <a:spcPts val="0"/>
              </a:spcAft>
              <a:buNone/>
            </a:pPr>
            <a:r>
              <a:rPr b="1" lang="fr" sz="3400"/>
              <a:t>Pourquoi créer une IP personnalisée ?</a:t>
            </a:r>
            <a:endParaRPr sz="3200"/>
          </a:p>
          <a:p>
            <a:pPr indent="0" lvl="0" marL="0" rtl="0" algn="l">
              <a:lnSpc>
                <a:spcPct val="115000"/>
              </a:lnSpc>
              <a:spcBef>
                <a:spcPts val="400"/>
              </a:spcBef>
              <a:spcAft>
                <a:spcPts val="0"/>
              </a:spcAft>
              <a:buNone/>
            </a:pPr>
            <a:br>
              <a:rPr b="1" lang="fr" sz="1100"/>
            </a:b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201" name="Google Shape;201;p22" title="Think-Discuss-Decide.jpg"/>
          <p:cNvPicPr preferRelativeResize="0"/>
          <p:nvPr/>
        </p:nvPicPr>
        <p:blipFill>
          <a:blip r:embed="rId3">
            <a:alphaModFix/>
          </a:blip>
          <a:stretch>
            <a:fillRect/>
          </a:stretch>
        </p:blipFill>
        <p:spPr>
          <a:xfrm>
            <a:off x="3470400" y="2570975"/>
            <a:ext cx="1909901" cy="1909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07" name="Google Shape;207;p23"/>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4.	</a:t>
            </a:r>
            <a:r>
              <a:rPr lang="fr" sz="1600">
                <a:solidFill>
                  <a:srgbClr val="000000"/>
                </a:solidFill>
                <a:latin typeface="Arial"/>
                <a:ea typeface="Arial"/>
                <a:cs typeface="Arial"/>
                <a:sym typeface="Arial"/>
              </a:rPr>
              <a:t>Création d’une IP personnalisée dans Vivado : interface d’une IP VHDL avec AXI</a:t>
            </a:r>
            <a:endParaRPr sz="1600"/>
          </a:p>
        </p:txBody>
      </p:sp>
      <p:sp>
        <p:nvSpPr>
          <p:cNvPr id="208" name="Google Shape;208;p23"/>
          <p:cNvSpPr txBox="1"/>
          <p:nvPr/>
        </p:nvSpPr>
        <p:spPr>
          <a:xfrm>
            <a:off x="296025" y="838750"/>
            <a:ext cx="8634300" cy="3642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200"/>
              </a:spcBef>
              <a:spcAft>
                <a:spcPts val="0"/>
              </a:spcAft>
              <a:buSzPts val="1800"/>
              <a:buChar char="●"/>
            </a:pPr>
            <a:r>
              <a:rPr b="1" lang="fr" sz="1800"/>
              <a:t>Objectif :</a:t>
            </a:r>
            <a:r>
              <a:rPr lang="fr" sz="1800"/>
              <a:t> encapsuler du code VHDL pour qu’il soit réutilisable et contrôlable par MicroBlaze</a:t>
            </a:r>
            <a:endParaRPr sz="1800"/>
          </a:p>
          <a:p>
            <a:pPr indent="-342900" lvl="0" marL="457200" rtl="0" algn="l">
              <a:lnSpc>
                <a:spcPct val="115000"/>
              </a:lnSpc>
              <a:spcBef>
                <a:spcPts val="0"/>
              </a:spcBef>
              <a:spcAft>
                <a:spcPts val="0"/>
              </a:spcAft>
              <a:buSzPts val="1800"/>
              <a:buChar char="●"/>
            </a:pPr>
            <a:r>
              <a:rPr b="1" lang="fr" sz="1800"/>
              <a:t>Deux approches possibles :</a:t>
            </a:r>
            <a:endParaRPr b="1" sz="1800"/>
          </a:p>
          <a:p>
            <a:pPr indent="-342900" lvl="1" marL="914400" rtl="0" algn="l">
              <a:lnSpc>
                <a:spcPct val="115000"/>
              </a:lnSpc>
              <a:spcBef>
                <a:spcPts val="0"/>
              </a:spcBef>
              <a:spcAft>
                <a:spcPts val="0"/>
              </a:spcAft>
              <a:buSzPts val="1800"/>
              <a:buChar char="○"/>
            </a:pPr>
            <a:r>
              <a:rPr lang="fr" sz="1800"/>
              <a:t>Intégration directe d’un fichier VHDL → bloc IP simple</a:t>
            </a:r>
            <a:endParaRPr sz="1800"/>
          </a:p>
          <a:p>
            <a:pPr indent="-342900" lvl="1" marL="914400" rtl="0" algn="l">
              <a:lnSpc>
                <a:spcPct val="115000"/>
              </a:lnSpc>
              <a:spcBef>
                <a:spcPts val="0"/>
              </a:spcBef>
              <a:spcAft>
                <a:spcPts val="0"/>
              </a:spcAft>
              <a:buSzPts val="1800"/>
              <a:buChar char="○"/>
            </a:pPr>
            <a:r>
              <a:rPr lang="fr" sz="1800"/>
              <a:t>Création d’un périphérique AXI4 → IP standardisée et contrôlable par logiciel</a:t>
            </a:r>
            <a:endParaRPr sz="1800"/>
          </a:p>
          <a:p>
            <a:pPr indent="-342900" lvl="0" marL="457200" rtl="0" algn="l">
              <a:lnSpc>
                <a:spcPct val="115000"/>
              </a:lnSpc>
              <a:spcBef>
                <a:spcPts val="0"/>
              </a:spcBef>
              <a:spcAft>
                <a:spcPts val="0"/>
              </a:spcAft>
              <a:buSzPts val="1800"/>
              <a:buChar char="●"/>
            </a:pPr>
            <a:r>
              <a:rPr b="1" lang="fr" sz="1800"/>
              <a:t>Protocole AXI4 :</a:t>
            </a:r>
            <a:r>
              <a:rPr lang="fr" sz="1800"/>
              <a:t> utilisé pour connecter l’IP au MicroBlaze via un bus maître-esclave.</a:t>
            </a:r>
            <a:endParaRPr sz="1800"/>
          </a:p>
          <a:p>
            <a:pPr indent="-342900" lvl="0" marL="457200" rtl="0" algn="l">
              <a:lnSpc>
                <a:spcPct val="115000"/>
              </a:lnSpc>
              <a:spcBef>
                <a:spcPts val="0"/>
              </a:spcBef>
              <a:spcAft>
                <a:spcPts val="0"/>
              </a:spcAft>
              <a:buSzPts val="1800"/>
              <a:buChar char="●"/>
            </a:pPr>
            <a:r>
              <a:rPr b="1" lang="fr" sz="1800"/>
              <a:t>Avantage :</a:t>
            </a:r>
            <a:r>
              <a:rPr lang="fr" sz="1800"/>
              <a:t> chaque IP peut maintenant être manipulée depuis Vitis (code C) pour lire/écrire des données.</a:t>
            </a:r>
            <a:endParaRPr sz="1800"/>
          </a:p>
          <a:p>
            <a:pPr indent="0" lvl="0" marL="0" rtl="0" algn="l">
              <a:spcBef>
                <a:spcPts val="12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14" name="Google Shape;214;p24"/>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4.	</a:t>
            </a:r>
            <a:r>
              <a:rPr lang="fr" sz="1600">
                <a:solidFill>
                  <a:srgbClr val="000000"/>
                </a:solidFill>
                <a:latin typeface="Arial"/>
                <a:ea typeface="Arial"/>
                <a:cs typeface="Arial"/>
                <a:sym typeface="Arial"/>
              </a:rPr>
              <a:t>Création d’une IP personnalisée dans Vivado : interface d’une IP VHDL avec AXI</a:t>
            </a:r>
            <a:endParaRPr sz="1600"/>
          </a:p>
        </p:txBody>
      </p:sp>
      <p:sp>
        <p:nvSpPr>
          <p:cNvPr id="215" name="Google Shape;215;p24"/>
          <p:cNvSpPr txBox="1"/>
          <p:nvPr/>
        </p:nvSpPr>
        <p:spPr>
          <a:xfrm>
            <a:off x="1529475" y="1179300"/>
            <a:ext cx="6833400" cy="2656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b="1" lang="fr" sz="1700"/>
              <a:t>« IP VHDL direct = rapide mais non standard »</a:t>
            </a:r>
            <a:endParaRPr b="1" sz="1700"/>
          </a:p>
          <a:p>
            <a:pPr indent="0" lvl="0" marL="457200" rtl="0" algn="l">
              <a:lnSpc>
                <a:spcPct val="115000"/>
              </a:lnSpc>
              <a:spcBef>
                <a:spcPts val="1200"/>
              </a:spcBef>
              <a:spcAft>
                <a:spcPts val="0"/>
              </a:spcAft>
              <a:buNone/>
            </a:pPr>
            <a:r>
              <a:t/>
            </a:r>
            <a:endParaRPr b="1" sz="1700"/>
          </a:p>
          <a:p>
            <a:pPr indent="0" lvl="0" marL="457200" rtl="0" algn="l">
              <a:lnSpc>
                <a:spcPct val="115000"/>
              </a:lnSpc>
              <a:spcBef>
                <a:spcPts val="1200"/>
              </a:spcBef>
              <a:spcAft>
                <a:spcPts val="0"/>
              </a:spcAft>
              <a:buNone/>
            </a:pPr>
            <a:r>
              <a:rPr b="1" lang="fr" sz="1700"/>
              <a:t>                                     vs</a:t>
            </a:r>
            <a:endParaRPr b="1" sz="1700"/>
          </a:p>
          <a:p>
            <a:pPr indent="0" lvl="0" marL="457200" rtl="0" algn="l">
              <a:lnSpc>
                <a:spcPct val="115000"/>
              </a:lnSpc>
              <a:spcBef>
                <a:spcPts val="1200"/>
              </a:spcBef>
              <a:spcAft>
                <a:spcPts val="0"/>
              </a:spcAft>
              <a:buNone/>
            </a:pPr>
            <a:br>
              <a:rPr b="1" lang="fr" sz="1700"/>
            </a:br>
            <a:r>
              <a:rPr b="1" lang="fr" sz="1700"/>
              <a:t>« IP AXI4 = standardisée, contrôlable par logiciel »</a:t>
            </a:r>
            <a:endParaRPr b="1" sz="2400"/>
          </a:p>
          <a:p>
            <a:pPr indent="0" lvl="0" marL="0" rtl="0" algn="l">
              <a:spcBef>
                <a:spcPts val="120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5"/>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21" name="Google Shape;221;p25"/>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4.	</a:t>
            </a:r>
            <a:r>
              <a:rPr lang="fr" sz="1600">
                <a:solidFill>
                  <a:srgbClr val="000000"/>
                </a:solidFill>
                <a:latin typeface="Arial"/>
                <a:ea typeface="Arial"/>
                <a:cs typeface="Arial"/>
                <a:sym typeface="Arial"/>
              </a:rPr>
              <a:t>Création d’une IP personnalisée dans Vivado : interface d’une IP VHDL avec AXI</a:t>
            </a:r>
            <a:endParaRPr sz="1600"/>
          </a:p>
        </p:txBody>
      </p:sp>
      <p:sp>
        <p:nvSpPr>
          <p:cNvPr id="222" name="Google Shape;222;p25"/>
          <p:cNvSpPr txBox="1"/>
          <p:nvPr/>
        </p:nvSpPr>
        <p:spPr>
          <a:xfrm>
            <a:off x="1023775" y="838750"/>
            <a:ext cx="7338900" cy="3786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1200"/>
              </a:spcBef>
              <a:spcAft>
                <a:spcPts val="0"/>
              </a:spcAft>
              <a:buSzPts val="1800"/>
              <a:buChar char="●"/>
            </a:pPr>
            <a:r>
              <a:rPr b="1" lang="fr" sz="1800"/>
              <a:t>Méthode 1 : Import direct du VHDL                                                                                                           </a:t>
            </a:r>
            <a:endParaRPr sz="1800"/>
          </a:p>
          <a:p>
            <a:pPr indent="-342900" lvl="1" marL="914400" rtl="0" algn="l">
              <a:lnSpc>
                <a:spcPct val="200000"/>
              </a:lnSpc>
              <a:spcBef>
                <a:spcPts val="0"/>
              </a:spcBef>
              <a:spcAft>
                <a:spcPts val="0"/>
              </a:spcAft>
              <a:buSzPts val="1800"/>
              <a:buChar char="○"/>
            </a:pPr>
            <a:r>
              <a:rPr lang="fr" sz="1800"/>
              <a:t>Glisser le code VHDL dans le design → Vivado crée automatiquement un </a:t>
            </a:r>
            <a:r>
              <a:rPr b="1" lang="fr" sz="1800"/>
              <a:t>bloc IP</a:t>
            </a:r>
            <a:endParaRPr sz="1800"/>
          </a:p>
          <a:p>
            <a:pPr indent="-342900" lvl="1" marL="914400" rtl="0" algn="l">
              <a:lnSpc>
                <a:spcPct val="200000"/>
              </a:lnSpc>
              <a:spcBef>
                <a:spcPts val="0"/>
              </a:spcBef>
              <a:spcAft>
                <a:spcPts val="0"/>
              </a:spcAft>
              <a:buSzPts val="1800"/>
              <a:buChar char="○"/>
            </a:pPr>
            <a:r>
              <a:rPr lang="fr" sz="1800"/>
              <a:t>Simple et rapide, mais </a:t>
            </a:r>
            <a:r>
              <a:rPr b="1" lang="fr" sz="1800"/>
              <a:t>pas d’interface AXI standard</a:t>
            </a:r>
            <a:endParaRPr sz="1800"/>
          </a:p>
          <a:p>
            <a:pPr indent="-342900" lvl="1" marL="914400" rtl="0" algn="l">
              <a:lnSpc>
                <a:spcPct val="200000"/>
              </a:lnSpc>
              <a:spcBef>
                <a:spcPts val="0"/>
              </a:spcBef>
              <a:spcAft>
                <a:spcPts val="0"/>
              </a:spcAft>
              <a:buSzPts val="1800"/>
              <a:buChar char="○"/>
            </a:pPr>
            <a:r>
              <a:rPr lang="fr" sz="1800"/>
              <a:t>Obligation de passer par des GPIO pour communiquer avec le Microblaze ou les ports externes (leds, switchs, etc…)</a:t>
            </a:r>
            <a:endParaRPr sz="1800"/>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t/>
            </a:r>
            <a:endParaRPr sz="1800"/>
          </a:p>
          <a:p>
            <a:pPr indent="0" lvl="0" marL="0" rtl="0" algn="l">
              <a:spcBef>
                <a:spcPts val="12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6"/>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28" name="Google Shape;228;p26"/>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4.	</a:t>
            </a:r>
            <a:r>
              <a:rPr lang="fr" sz="1600">
                <a:solidFill>
                  <a:srgbClr val="000000"/>
                </a:solidFill>
                <a:latin typeface="Arial"/>
                <a:ea typeface="Arial"/>
                <a:cs typeface="Arial"/>
                <a:sym typeface="Arial"/>
              </a:rPr>
              <a:t>Création d’une IP personnalisée dans Vivado : interface d’une IP VHDL avec AXI</a:t>
            </a:r>
            <a:endParaRPr sz="1600"/>
          </a:p>
        </p:txBody>
      </p:sp>
      <p:pic>
        <p:nvPicPr>
          <p:cNvPr id="229" name="Google Shape;229;p26" title="Screenshot from 2025-09-19 10-45-43.png"/>
          <p:cNvPicPr preferRelativeResize="0"/>
          <p:nvPr/>
        </p:nvPicPr>
        <p:blipFill>
          <a:blip r:embed="rId3">
            <a:alphaModFix/>
          </a:blip>
          <a:stretch>
            <a:fillRect/>
          </a:stretch>
        </p:blipFill>
        <p:spPr>
          <a:xfrm>
            <a:off x="2476500" y="689950"/>
            <a:ext cx="4191000" cy="345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9"/>
          <p:cNvSpPr txBox="1"/>
          <p:nvPr>
            <p:ph idx="2" type="subTitle"/>
          </p:nvPr>
        </p:nvSpPr>
        <p:spPr>
          <a:xfrm>
            <a:off x="2116650" y="204125"/>
            <a:ext cx="4513500" cy="434100"/>
          </a:xfrm>
          <a:prstGeom prst="rect">
            <a:avLst/>
          </a:prstGeom>
        </p:spPr>
        <p:txBody>
          <a:bodyPr anchorCtr="0" anchor="t" bIns="68575" lIns="68575" spcFirstLastPara="1" rIns="68575" wrap="square" tIns="68575">
            <a:noAutofit/>
          </a:bodyPr>
          <a:lstStyle/>
          <a:p>
            <a:pPr indent="0" lvl="0" marL="0" rtl="0" algn="ctr">
              <a:spcBef>
                <a:spcPts val="0"/>
              </a:spcBef>
              <a:spcAft>
                <a:spcPts val="0"/>
              </a:spcAft>
              <a:buNone/>
            </a:pPr>
            <a:r>
              <a:rPr b="1" lang="fr" sz="2300">
                <a:solidFill>
                  <a:srgbClr val="000000"/>
                </a:solidFill>
                <a:latin typeface="Calibri"/>
                <a:ea typeface="Calibri"/>
                <a:cs typeface="Calibri"/>
                <a:sym typeface="Calibri"/>
              </a:rPr>
              <a:t>Plan de la Présentation</a:t>
            </a:r>
            <a:endParaRPr b="1" sz="2300">
              <a:solidFill>
                <a:srgbClr val="000000"/>
              </a:solidFill>
              <a:latin typeface="Calibri"/>
              <a:ea typeface="Calibri"/>
              <a:cs typeface="Calibri"/>
              <a:sym typeface="Calibri"/>
            </a:endParaRPr>
          </a:p>
        </p:txBody>
      </p:sp>
      <p:sp>
        <p:nvSpPr>
          <p:cNvPr id="80" name="Google Shape;80;p9"/>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1" name="Google Shape;81;p9"/>
          <p:cNvSpPr txBox="1"/>
          <p:nvPr/>
        </p:nvSpPr>
        <p:spPr>
          <a:xfrm>
            <a:off x="814375" y="710150"/>
            <a:ext cx="7455300" cy="3983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fr" sz="1800"/>
              <a:t>Objectifs du stage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fr" sz="1800"/>
              <a:t>Configuration du Vitis 2025 unified</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fr" sz="1800"/>
              <a:t>Communication hardware ↔ RAM via MicroBlaze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fr" sz="1800"/>
              <a:t>Création d’une IP personnalisée dans Vivado : interface d’une IP VHDL avec AXI</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fr" sz="1800"/>
              <a:t>Création du code C pour le MicroBlaze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fr" sz="1800"/>
              <a:t>Résultats et démonstration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AutoNum type="arabicPeriod"/>
            </a:pPr>
            <a:r>
              <a:rPr lang="fr" sz="1800"/>
              <a:t>Conclusion et perspectives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35" name="Google Shape;235;p27"/>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4.	</a:t>
            </a:r>
            <a:r>
              <a:rPr lang="fr" sz="1600">
                <a:solidFill>
                  <a:srgbClr val="000000"/>
                </a:solidFill>
                <a:latin typeface="Arial"/>
                <a:ea typeface="Arial"/>
                <a:cs typeface="Arial"/>
                <a:sym typeface="Arial"/>
              </a:rPr>
              <a:t>Création d’une IP personnalisée dans Vivado : interface d’une IP VHDL avec AXI</a:t>
            </a:r>
            <a:endParaRPr sz="1600"/>
          </a:p>
        </p:txBody>
      </p:sp>
      <p:sp>
        <p:nvSpPr>
          <p:cNvPr id="236" name="Google Shape;236;p27"/>
          <p:cNvSpPr txBox="1"/>
          <p:nvPr/>
        </p:nvSpPr>
        <p:spPr>
          <a:xfrm>
            <a:off x="1023775" y="838750"/>
            <a:ext cx="7338900" cy="3786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1200"/>
              </a:spcBef>
              <a:spcAft>
                <a:spcPts val="0"/>
              </a:spcAft>
              <a:buSzPts val="1800"/>
              <a:buChar char="●"/>
            </a:pPr>
            <a:r>
              <a:rPr b="1" lang="fr" sz="1800"/>
              <a:t>Méthode 2 : </a:t>
            </a:r>
            <a:r>
              <a:rPr b="1" lang="fr" sz="1800"/>
              <a:t>Create New AXI4 Peripheral</a:t>
            </a:r>
            <a:r>
              <a:rPr b="1" lang="fr" sz="1800"/>
              <a:t> (méthode adoptée)                                                                                                         </a:t>
            </a:r>
            <a:endParaRPr sz="1800"/>
          </a:p>
          <a:p>
            <a:pPr indent="-342900" lvl="1" marL="914400" rtl="0" algn="l">
              <a:lnSpc>
                <a:spcPct val="200000"/>
              </a:lnSpc>
              <a:spcBef>
                <a:spcPts val="0"/>
              </a:spcBef>
              <a:spcAft>
                <a:spcPts val="0"/>
              </a:spcAft>
              <a:buSzPts val="1800"/>
              <a:buChar char="○"/>
            </a:pPr>
            <a:r>
              <a:rPr lang="fr" sz="1800"/>
              <a:t>Génération d’un </a:t>
            </a:r>
            <a:r>
              <a:rPr b="1" lang="fr" sz="1800"/>
              <a:t>périphérique AXI4</a:t>
            </a:r>
            <a:r>
              <a:rPr lang="fr" sz="1800"/>
              <a:t> encapsulant ton code VHDL</a:t>
            </a:r>
            <a:endParaRPr sz="2500"/>
          </a:p>
          <a:p>
            <a:pPr indent="-342900" lvl="1" marL="914400" rtl="0" algn="l">
              <a:lnSpc>
                <a:spcPct val="200000"/>
              </a:lnSpc>
              <a:spcBef>
                <a:spcPts val="0"/>
              </a:spcBef>
              <a:spcAft>
                <a:spcPts val="0"/>
              </a:spcAft>
              <a:buSzPts val="1800"/>
              <a:buChar char="○"/>
            </a:pPr>
            <a:r>
              <a:rPr lang="fr" sz="1800"/>
              <a:t>Connectable au MicroBlaze via le bus AXI → accessible depuis Vitis directement</a:t>
            </a:r>
            <a:endParaRPr sz="1800"/>
          </a:p>
          <a:p>
            <a:pPr indent="-342900" lvl="1" marL="914400" rtl="0" algn="l">
              <a:lnSpc>
                <a:spcPct val="200000"/>
              </a:lnSpc>
              <a:spcBef>
                <a:spcPts val="0"/>
              </a:spcBef>
              <a:spcAft>
                <a:spcPts val="0"/>
              </a:spcAft>
              <a:buSzPts val="1800"/>
              <a:buChar char="○"/>
            </a:pPr>
            <a:r>
              <a:rPr lang="fr" sz="1800"/>
              <a:t>Plus propre et surtout plus efficace lors de la conception</a:t>
            </a:r>
            <a:endParaRPr sz="1800"/>
          </a:p>
          <a:p>
            <a:pPr indent="0" lvl="0" marL="0" rtl="0" algn="l">
              <a:lnSpc>
                <a:spcPct val="115000"/>
              </a:lnSpc>
              <a:spcBef>
                <a:spcPts val="1200"/>
              </a:spcBef>
              <a:spcAft>
                <a:spcPts val="0"/>
              </a:spcAft>
              <a:buNone/>
            </a:pPr>
            <a:r>
              <a:t/>
            </a:r>
            <a:endParaRPr sz="1800"/>
          </a:p>
          <a:p>
            <a:pPr indent="0" lvl="0" marL="0" rtl="0" algn="l">
              <a:lnSpc>
                <a:spcPct val="115000"/>
              </a:lnSpc>
              <a:spcBef>
                <a:spcPts val="1200"/>
              </a:spcBef>
              <a:spcAft>
                <a:spcPts val="0"/>
              </a:spcAft>
              <a:buNone/>
            </a:pPr>
            <a:r>
              <a:t/>
            </a:r>
            <a:endParaRPr sz="1800"/>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42" name="Google Shape;242;p28"/>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4.	</a:t>
            </a:r>
            <a:r>
              <a:rPr lang="fr" sz="1600">
                <a:solidFill>
                  <a:srgbClr val="000000"/>
                </a:solidFill>
                <a:latin typeface="Arial"/>
                <a:ea typeface="Arial"/>
                <a:cs typeface="Arial"/>
                <a:sym typeface="Arial"/>
              </a:rPr>
              <a:t>Création d’une IP personnalisée dans Vivado : interface d’une IP VHDL avec AXI</a:t>
            </a:r>
            <a:endParaRPr sz="1600"/>
          </a:p>
        </p:txBody>
      </p:sp>
      <p:pic>
        <p:nvPicPr>
          <p:cNvPr id="243" name="Google Shape;243;p28" title="Screenshot from 2025-09-19 10-46-38.png"/>
          <p:cNvPicPr preferRelativeResize="0"/>
          <p:nvPr/>
        </p:nvPicPr>
        <p:blipFill rotWithShape="1">
          <a:blip r:embed="rId3">
            <a:alphaModFix/>
          </a:blip>
          <a:srcRect b="2534" l="0" r="0" t="0"/>
          <a:stretch/>
        </p:blipFill>
        <p:spPr>
          <a:xfrm>
            <a:off x="2466375" y="953700"/>
            <a:ext cx="4143375" cy="2942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49" name="Google Shape;249;p29"/>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5.	</a:t>
            </a:r>
            <a:r>
              <a:rPr lang="fr">
                <a:solidFill>
                  <a:srgbClr val="000000"/>
                </a:solidFill>
                <a:latin typeface="Arial"/>
                <a:ea typeface="Arial"/>
                <a:cs typeface="Arial"/>
                <a:sym typeface="Arial"/>
              </a:rPr>
              <a:t>Création du code C pour le MicroBlaze</a:t>
            </a:r>
            <a:endParaRPr>
              <a:solidFill>
                <a:srgbClr val="000000"/>
              </a:solidFill>
              <a:latin typeface="Arial"/>
              <a:ea typeface="Arial"/>
              <a:cs typeface="Arial"/>
              <a:sym typeface="Arial"/>
            </a:endParaRPr>
          </a:p>
          <a:p>
            <a:pPr indent="0" lvl="0" marL="0" rtl="0" algn="l">
              <a:spcBef>
                <a:spcPts val="0"/>
              </a:spcBef>
              <a:spcAft>
                <a:spcPts val="0"/>
              </a:spcAft>
              <a:buNone/>
            </a:pPr>
            <a:r>
              <a:rPr lang="fr" sz="2000"/>
              <a:t>	</a:t>
            </a:r>
            <a:endParaRPr sz="2200"/>
          </a:p>
        </p:txBody>
      </p:sp>
      <p:sp>
        <p:nvSpPr>
          <p:cNvPr id="250" name="Google Shape;250;p29"/>
          <p:cNvSpPr txBox="1"/>
          <p:nvPr/>
        </p:nvSpPr>
        <p:spPr>
          <a:xfrm>
            <a:off x="959125" y="365650"/>
            <a:ext cx="8134800" cy="440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fr" sz="1100"/>
              <a:t>Initialisation : </a:t>
            </a:r>
            <a:endParaRPr b="1" sz="1100"/>
          </a:p>
          <a:p>
            <a:pPr indent="0" lvl="0" marL="0" rtl="0" algn="l">
              <a:lnSpc>
                <a:spcPct val="115000"/>
              </a:lnSpc>
              <a:spcBef>
                <a:spcPts val="1200"/>
              </a:spcBef>
              <a:spcAft>
                <a:spcPts val="0"/>
              </a:spcAft>
              <a:buNone/>
            </a:pPr>
            <a:r>
              <a:rPr b="1" lang="fr" sz="900"/>
              <a:t>1.	Includes</a:t>
            </a:r>
            <a:r>
              <a:rPr lang="fr" sz="900"/>
              <a:t> : ajout des bibliothèques Vitis (UART, printf, IO AXI, types).</a:t>
            </a:r>
            <a:endParaRPr sz="900"/>
          </a:p>
          <a:p>
            <a:pPr indent="0" lvl="0" marL="0" rtl="0" algn="l">
              <a:lnSpc>
                <a:spcPct val="115000"/>
              </a:lnSpc>
              <a:spcBef>
                <a:spcPts val="1200"/>
              </a:spcBef>
              <a:spcAft>
                <a:spcPts val="0"/>
              </a:spcAft>
              <a:buNone/>
            </a:pPr>
            <a:r>
              <a:rPr b="1" lang="fr" sz="900"/>
              <a:t>2.	Définitions</a:t>
            </a:r>
            <a:r>
              <a:rPr lang="fr" sz="900"/>
              <a:t> : adresse de base de l’IP + offsets des registres (status, control, input, result) : </a:t>
            </a:r>
            <a:endParaRPr sz="900"/>
          </a:p>
          <a:p>
            <a:pPr indent="-285750" lvl="0" marL="457200" rtl="0" algn="l">
              <a:lnSpc>
                <a:spcPct val="115000"/>
              </a:lnSpc>
              <a:spcBef>
                <a:spcPts val="1200"/>
              </a:spcBef>
              <a:spcAft>
                <a:spcPts val="0"/>
              </a:spcAft>
              <a:buSzPts val="900"/>
              <a:buChar char="●"/>
            </a:pPr>
            <a:r>
              <a:rPr lang="fr" sz="900"/>
              <a:t>XPAR_FP_MULT_0_BASEADDR vient du fichier auto-généré xparameters.h.</a:t>
            </a:r>
            <a:br>
              <a:rPr lang="fr" sz="900"/>
            </a:br>
            <a:endParaRPr sz="900"/>
          </a:p>
          <a:p>
            <a:pPr indent="-285750" lvl="0" marL="457200" rtl="0" algn="l">
              <a:lnSpc>
                <a:spcPct val="200000"/>
              </a:lnSpc>
              <a:spcBef>
                <a:spcPts val="0"/>
              </a:spcBef>
              <a:spcAft>
                <a:spcPts val="0"/>
              </a:spcAft>
              <a:buSzPts val="900"/>
              <a:buChar char="●"/>
            </a:pPr>
            <a:r>
              <a:rPr lang="fr" sz="900"/>
              <a:t>C’est le </a:t>
            </a:r>
            <a:r>
              <a:rPr b="1" lang="fr" sz="900"/>
              <a:t>point de départ</a:t>
            </a:r>
            <a:r>
              <a:rPr lang="fr" sz="900"/>
              <a:t> (base) dans l’espace mémoire AXI où est mappée l’IP multiplicateur.</a:t>
            </a:r>
            <a:br>
              <a:rPr lang="fr" sz="900"/>
            </a:br>
            <a:r>
              <a:rPr lang="fr" sz="900"/>
              <a:t>2.1	</a:t>
            </a:r>
            <a:r>
              <a:rPr b="1" lang="fr" sz="900"/>
              <a:t>Offsets des registres internes :</a:t>
            </a:r>
            <a:br>
              <a:rPr b="1" lang="fr" sz="900"/>
            </a:br>
            <a:r>
              <a:rPr lang="fr" sz="900"/>
              <a:t> Chaque registre de l’IP est placé à une position fixe (offset) par rapport à l’adresse de base :</a:t>
            </a:r>
            <a:endParaRPr sz="900"/>
          </a:p>
          <a:p>
            <a:pPr indent="-285750" lvl="0" marL="457200" rtl="0" algn="l">
              <a:lnSpc>
                <a:spcPct val="115000"/>
              </a:lnSpc>
              <a:spcBef>
                <a:spcPts val="0"/>
              </a:spcBef>
              <a:spcAft>
                <a:spcPts val="0"/>
              </a:spcAft>
              <a:buSzPts val="900"/>
              <a:buChar char="●"/>
            </a:pPr>
            <a:r>
              <a:rPr lang="fr" sz="900"/>
              <a:t>REG_STATUS (0x00) → indique si le calcul est terminé (done).</a:t>
            </a:r>
            <a:endParaRPr sz="900"/>
          </a:p>
          <a:p>
            <a:pPr indent="-285750" lvl="0" marL="457200" rtl="0" algn="l">
              <a:lnSpc>
                <a:spcPct val="115000"/>
              </a:lnSpc>
              <a:spcBef>
                <a:spcPts val="0"/>
              </a:spcBef>
              <a:spcAft>
                <a:spcPts val="0"/>
              </a:spcAft>
              <a:buSzPts val="900"/>
              <a:buChar char="●"/>
            </a:pPr>
            <a:r>
              <a:rPr lang="fr" sz="900"/>
              <a:t>REG_CONTROL (0x04) → permet de contrôler l’IP (reset / start).</a:t>
            </a:r>
            <a:endParaRPr sz="900"/>
          </a:p>
          <a:p>
            <a:pPr indent="-285750" lvl="0" marL="457200" rtl="0" algn="l">
              <a:lnSpc>
                <a:spcPct val="115000"/>
              </a:lnSpc>
              <a:spcBef>
                <a:spcPts val="0"/>
              </a:spcBef>
              <a:spcAft>
                <a:spcPts val="0"/>
              </a:spcAft>
              <a:buSzPts val="900"/>
              <a:buChar char="●"/>
            </a:pPr>
            <a:r>
              <a:rPr lang="fr" sz="900"/>
              <a:t>REG_INPUT (0x08) → contient les deux opérandes (X et Y, concaténés en 32 bits).</a:t>
            </a:r>
            <a:endParaRPr sz="900"/>
          </a:p>
          <a:p>
            <a:pPr indent="-285750" lvl="0" marL="457200" rtl="0" algn="l">
              <a:lnSpc>
                <a:spcPct val="200000"/>
              </a:lnSpc>
              <a:spcBef>
                <a:spcPts val="0"/>
              </a:spcBef>
              <a:spcAft>
                <a:spcPts val="0"/>
              </a:spcAft>
              <a:buSzPts val="900"/>
              <a:buChar char="●"/>
            </a:pPr>
            <a:r>
              <a:rPr lang="fr" sz="900"/>
              <a:t>REG_RESULT (0x0C) → stocke le résultat du calcul (float16 sur 16 bits utiles).</a:t>
            </a:r>
            <a:br>
              <a:rPr lang="fr" sz="900"/>
            </a:br>
            <a:r>
              <a:rPr lang="fr" sz="900"/>
              <a:t>2.2	</a:t>
            </a:r>
            <a:r>
              <a:rPr b="1" lang="fr" sz="900"/>
              <a:t>Principe d’utilisation</a:t>
            </a:r>
            <a:endParaRPr b="1" sz="900"/>
          </a:p>
          <a:p>
            <a:pPr indent="-285750" lvl="0" marL="457200" rtl="0" algn="l">
              <a:lnSpc>
                <a:spcPct val="115000"/>
              </a:lnSpc>
              <a:spcBef>
                <a:spcPts val="0"/>
              </a:spcBef>
              <a:spcAft>
                <a:spcPts val="0"/>
              </a:spcAft>
              <a:buSzPts val="900"/>
              <a:buChar char="●"/>
            </a:pPr>
            <a:r>
              <a:rPr lang="fr" sz="900"/>
              <a:t>Pour écrire → Xil_Out32(FP_MULT_BASE + REG_*, valeur);</a:t>
            </a:r>
            <a:br>
              <a:rPr lang="fr" sz="900"/>
            </a:br>
            <a:endParaRPr sz="900"/>
          </a:p>
          <a:p>
            <a:pPr indent="-285750" lvl="0" marL="457200" rtl="0" algn="l">
              <a:lnSpc>
                <a:spcPct val="115000"/>
              </a:lnSpc>
              <a:spcBef>
                <a:spcPts val="0"/>
              </a:spcBef>
              <a:spcAft>
                <a:spcPts val="0"/>
              </a:spcAft>
              <a:buSzPts val="900"/>
              <a:buChar char="●"/>
            </a:pPr>
            <a:r>
              <a:rPr lang="fr" sz="900"/>
              <a:t>Pour lire → Xil_In32(FP_MULT_BASE + REG_*);</a:t>
            </a:r>
            <a:endParaRPr sz="900"/>
          </a:p>
          <a:p>
            <a:pPr indent="0" lvl="0" marL="0" rtl="0" algn="l">
              <a:lnSpc>
                <a:spcPct val="115000"/>
              </a:lnSpc>
              <a:spcBef>
                <a:spcPts val="1200"/>
              </a:spcBef>
              <a:spcAft>
                <a:spcPts val="0"/>
              </a:spcAft>
              <a:buNone/>
            </a:pPr>
            <a:r>
              <a:rPr b="1" lang="fr" sz="900"/>
              <a:t>3.	Conversion float32 → float16</a:t>
            </a:r>
            <a:r>
              <a:rPr lang="fr" sz="900"/>
              <a:t> : Stocke en entrée un nombre décimal en format float 32 et le convertit en float 16 suivant la norme IEE754.</a:t>
            </a:r>
            <a:endParaRPr sz="900"/>
          </a:p>
          <a:p>
            <a:pPr indent="0" lvl="0" marL="0" rtl="0" algn="l">
              <a:lnSpc>
                <a:spcPct val="115000"/>
              </a:lnSpc>
              <a:spcBef>
                <a:spcPts val="1200"/>
              </a:spcBef>
              <a:spcAft>
                <a:spcPts val="0"/>
              </a:spcAft>
              <a:buNone/>
            </a:pPr>
            <a:r>
              <a:rPr b="1" lang="fr" sz="900"/>
              <a:t>4.	Lecture UART</a:t>
            </a:r>
            <a:r>
              <a:rPr lang="fr" sz="900"/>
              <a:t> : fonction qui lit des caractères au clavier via UART, gère l’écho/backspace et renvoie un entier.</a:t>
            </a:r>
            <a:endParaRPr sz="900"/>
          </a:p>
          <a:p>
            <a:pPr indent="0" lvl="0" marL="45720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56" name="Google Shape;256;p30"/>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5.	</a:t>
            </a:r>
            <a:r>
              <a:rPr lang="fr">
                <a:solidFill>
                  <a:srgbClr val="000000"/>
                </a:solidFill>
                <a:latin typeface="Arial"/>
                <a:ea typeface="Arial"/>
                <a:cs typeface="Arial"/>
                <a:sym typeface="Arial"/>
              </a:rPr>
              <a:t>Création du code C pour le MicroBlaze</a:t>
            </a:r>
            <a:endParaRPr>
              <a:solidFill>
                <a:srgbClr val="000000"/>
              </a:solidFill>
              <a:latin typeface="Arial"/>
              <a:ea typeface="Arial"/>
              <a:cs typeface="Arial"/>
              <a:sym typeface="Arial"/>
            </a:endParaRPr>
          </a:p>
          <a:p>
            <a:pPr indent="0" lvl="0" marL="0" rtl="0" algn="l">
              <a:spcBef>
                <a:spcPts val="0"/>
              </a:spcBef>
              <a:spcAft>
                <a:spcPts val="0"/>
              </a:spcAft>
              <a:buNone/>
            </a:pPr>
            <a:r>
              <a:rPr lang="fr" sz="2000"/>
              <a:t>	</a:t>
            </a:r>
            <a:endParaRPr sz="2200"/>
          </a:p>
        </p:txBody>
      </p:sp>
      <p:graphicFrame>
        <p:nvGraphicFramePr>
          <p:cNvPr id="257" name="Google Shape;257;p30"/>
          <p:cNvGraphicFramePr/>
          <p:nvPr/>
        </p:nvGraphicFramePr>
        <p:xfrm>
          <a:off x="718700" y="1009125"/>
          <a:ext cx="3000000" cy="3000000"/>
        </p:xfrm>
        <a:graphic>
          <a:graphicData uri="http://schemas.openxmlformats.org/drawingml/2006/table">
            <a:tbl>
              <a:tblPr>
                <a:noFill/>
                <a:tableStyleId>{BDBAA7CA-13CF-499A-869E-9CC6DC24EDB4}</a:tableStyleId>
              </a:tblPr>
              <a:tblGrid>
                <a:gridCol w="3619500"/>
                <a:gridCol w="3619500"/>
              </a:tblGrid>
              <a:tr h="381000">
                <a:tc>
                  <a:txBody>
                    <a:bodyPr/>
                    <a:lstStyle/>
                    <a:p>
                      <a:pPr indent="0" lvl="0" marL="0" rtl="0" algn="ctr">
                        <a:spcBef>
                          <a:spcPts val="0"/>
                        </a:spcBef>
                        <a:spcAft>
                          <a:spcPts val="0"/>
                        </a:spcAft>
                        <a:buNone/>
                      </a:pPr>
                      <a:r>
                        <a:rPr b="1" lang="fr" sz="1100"/>
                        <a:t>Élément du design</a:t>
                      </a:r>
                      <a:endParaRPr b="1" sz="1100"/>
                    </a:p>
                  </a:txBody>
                  <a:tcPr marT="91425" marB="91425" marR="91425" marL="91425"/>
                </a:tc>
                <a:tc>
                  <a:txBody>
                    <a:bodyPr/>
                    <a:lstStyle/>
                    <a:p>
                      <a:pPr indent="0" lvl="0" marL="0" rtl="0" algn="ctr">
                        <a:spcBef>
                          <a:spcPts val="0"/>
                        </a:spcBef>
                        <a:spcAft>
                          <a:spcPts val="0"/>
                        </a:spcAft>
                        <a:buNone/>
                      </a:pPr>
                      <a:r>
                        <a:rPr b="1" lang="fr" sz="1100"/>
                        <a:t>Explications</a:t>
                      </a:r>
                      <a:endParaRPr b="1" sz="1100"/>
                    </a:p>
                  </a:txBody>
                  <a:tcPr marT="91425" marB="91425" marR="91425" marL="91425"/>
                </a:tc>
              </a:tr>
              <a:tr h="381000">
                <a:tc>
                  <a:txBody>
                    <a:bodyPr/>
                    <a:lstStyle/>
                    <a:p>
                      <a:pPr indent="0" lvl="0" marL="0" rtl="0" algn="ctr">
                        <a:spcBef>
                          <a:spcPts val="0"/>
                        </a:spcBef>
                        <a:spcAft>
                          <a:spcPts val="0"/>
                        </a:spcAft>
                        <a:buNone/>
                      </a:pPr>
                      <a:r>
                        <a:rPr b="1" lang="fr" sz="1100"/>
                        <a:t>Largeur du bus AXI</a:t>
                      </a:r>
                      <a:r>
                        <a:rPr lang="fr" sz="1100"/>
                        <a:t> (C_S_AXI_DATA_WIDTH = 32)</a:t>
                      </a:r>
                      <a:endParaRPr sz="1100"/>
                    </a:p>
                  </a:txBody>
                  <a:tcPr marT="91425" marB="91425" marR="91425" marL="91425"/>
                </a:tc>
                <a:tc>
                  <a:txBody>
                    <a:bodyPr/>
                    <a:lstStyle/>
                    <a:p>
                      <a:pPr indent="0" lvl="0" marL="0" rtl="0" algn="ctr">
                        <a:spcBef>
                          <a:spcPts val="0"/>
                        </a:spcBef>
                        <a:spcAft>
                          <a:spcPts val="0"/>
                        </a:spcAft>
                        <a:buNone/>
                      </a:pPr>
                      <a:r>
                        <a:rPr lang="fr" sz="1100"/>
                        <a:t>Chaque registre AXI fait 32 bits, soit </a:t>
                      </a:r>
                      <a:r>
                        <a:rPr b="1" lang="fr" sz="1100"/>
                        <a:t>4 octets</a:t>
                      </a:r>
                      <a:r>
                        <a:rPr lang="fr" sz="1100"/>
                        <a:t> en mémoire.</a:t>
                      </a:r>
                      <a:endParaRPr sz="1100"/>
                    </a:p>
                  </a:txBody>
                  <a:tcPr marT="91425" marB="91425" marR="91425" marL="91425"/>
                </a:tc>
              </a:tr>
              <a:tr h="381000">
                <a:tc>
                  <a:txBody>
                    <a:bodyPr/>
                    <a:lstStyle/>
                    <a:p>
                      <a:pPr indent="0" lvl="0" marL="0" rtl="0" algn="ctr">
                        <a:spcBef>
                          <a:spcPts val="0"/>
                        </a:spcBef>
                        <a:spcAft>
                          <a:spcPts val="0"/>
                        </a:spcAft>
                        <a:buNone/>
                      </a:pPr>
                      <a:r>
                        <a:rPr b="1" lang="fr" sz="1100"/>
                        <a:t>Nombre de registres</a:t>
                      </a:r>
                      <a:r>
                        <a:rPr lang="fr" sz="1100"/>
                        <a:t> (slv_reg0 … slv_reg3)</a:t>
                      </a:r>
                      <a:endParaRPr sz="1100"/>
                    </a:p>
                  </a:txBody>
                  <a:tcPr marT="91425" marB="91425" marR="91425" marL="91425"/>
                </a:tc>
                <a:tc>
                  <a:txBody>
                    <a:bodyPr/>
                    <a:lstStyle/>
                    <a:p>
                      <a:pPr indent="0" lvl="0" marL="0" rtl="0" algn="ctr">
                        <a:spcBef>
                          <a:spcPts val="0"/>
                        </a:spcBef>
                        <a:spcAft>
                          <a:spcPts val="0"/>
                        </a:spcAft>
                        <a:buNone/>
                      </a:pPr>
                      <a:r>
                        <a:rPr lang="fr" sz="1100"/>
                        <a:t>Le design déclare </a:t>
                      </a:r>
                      <a:r>
                        <a:rPr b="1" lang="fr" sz="1100"/>
                        <a:t>4 registres</a:t>
                      </a:r>
                      <a:r>
                        <a:rPr lang="fr" sz="1100"/>
                        <a:t> de 32 bits accessibles.</a:t>
                      </a:r>
                      <a:endParaRPr sz="1100"/>
                    </a:p>
                  </a:txBody>
                  <a:tcPr marT="91425" marB="91425" marR="91425" marL="91425"/>
                </a:tc>
              </a:tr>
              <a:tr h="381000">
                <a:tc>
                  <a:txBody>
                    <a:bodyPr/>
                    <a:lstStyle/>
                    <a:p>
                      <a:pPr indent="0" lvl="0" marL="0" rtl="0" algn="ctr">
                        <a:spcBef>
                          <a:spcPts val="0"/>
                        </a:spcBef>
                        <a:spcAft>
                          <a:spcPts val="0"/>
                        </a:spcAft>
                        <a:buNone/>
                      </a:pPr>
                      <a:r>
                        <a:rPr b="1" lang="fr" sz="1100"/>
                        <a:t>Décodage d’adresse</a:t>
                      </a:r>
                      <a:r>
                        <a:rPr lang="fr" sz="1100"/>
                        <a:t> (addr = "00" … "11")</a:t>
                      </a:r>
                      <a:endParaRPr sz="1100"/>
                    </a:p>
                  </a:txBody>
                  <a:tcPr marT="91425" marB="91425" marR="91425" marL="91425"/>
                </a:tc>
                <a:tc>
                  <a:txBody>
                    <a:bodyPr/>
                    <a:lstStyle/>
                    <a:p>
                      <a:pPr indent="0" lvl="0" marL="0" rtl="0" algn="ctr">
                        <a:spcBef>
                          <a:spcPts val="0"/>
                        </a:spcBef>
                        <a:spcAft>
                          <a:spcPts val="0"/>
                        </a:spcAft>
                        <a:buNone/>
                      </a:pPr>
                      <a:r>
                        <a:rPr lang="fr" sz="1100"/>
                        <a:t>Chaque combinaison d’adresse pointe sur un registre différent, espacé de 4 octets.</a:t>
                      </a:r>
                      <a:endParaRPr sz="1100"/>
                    </a:p>
                  </a:txBody>
                  <a:tcPr marT="91425" marB="91425" marR="91425" marL="91425"/>
                </a:tc>
              </a:tr>
              <a:tr h="381000">
                <a:tc>
                  <a:txBody>
                    <a:bodyPr/>
                    <a:lstStyle/>
                    <a:p>
                      <a:pPr indent="0" lvl="0" marL="0" rtl="0" algn="ctr">
                        <a:spcBef>
                          <a:spcPts val="0"/>
                        </a:spcBef>
                        <a:spcAft>
                          <a:spcPts val="0"/>
                        </a:spcAft>
                        <a:buNone/>
                      </a:pPr>
                      <a:r>
                        <a:rPr lang="fr" sz="1100"/>
                        <a:t>Offsets en mémoire</a:t>
                      </a:r>
                      <a:endParaRPr sz="1100"/>
                    </a:p>
                  </a:txBody>
                  <a:tcPr marT="91425" marB="91425" marR="91425" marL="91425"/>
                </a:tc>
                <a:tc>
                  <a:txBody>
                    <a:bodyPr/>
                    <a:lstStyle/>
                    <a:p>
                      <a:pPr indent="0" lvl="0" marL="0" rtl="0" algn="ctr">
                        <a:spcBef>
                          <a:spcPts val="0"/>
                        </a:spcBef>
                        <a:spcAft>
                          <a:spcPts val="0"/>
                        </a:spcAft>
                        <a:buNone/>
                      </a:pPr>
                      <a:r>
                        <a:rPr lang="fr" sz="1100"/>
                        <a:t>slv_reg0 → 0x00, slv_reg1 → 0x04, slv_reg2 → 0x08, slv_reg3 → 0x0C.</a:t>
                      </a:r>
                      <a:endParaRPr sz="1100"/>
                    </a:p>
                  </a:txBody>
                  <a:tcPr marT="91425" marB="91425" marR="91425" marL="91425"/>
                </a:tc>
              </a:tr>
              <a:tr h="381000">
                <a:tc>
                  <a:txBody>
                    <a:bodyPr/>
                    <a:lstStyle/>
                    <a:p>
                      <a:pPr indent="0" lvl="0" marL="0" rtl="0" algn="ctr">
                        <a:spcBef>
                          <a:spcPts val="0"/>
                        </a:spcBef>
                        <a:spcAft>
                          <a:spcPts val="0"/>
                        </a:spcAft>
                        <a:buNone/>
                      </a:pPr>
                      <a:r>
                        <a:rPr lang="fr" sz="1100"/>
                        <a:t>Attribution des rôles</a:t>
                      </a:r>
                      <a:endParaRPr sz="1100"/>
                    </a:p>
                  </a:txBody>
                  <a:tcPr marT="91425" marB="91425" marR="91425" marL="91425"/>
                </a:tc>
                <a:tc>
                  <a:txBody>
                    <a:bodyPr/>
                    <a:lstStyle/>
                    <a:p>
                      <a:pPr indent="0" lvl="0" marL="0" rtl="0" algn="l">
                        <a:spcBef>
                          <a:spcPts val="0"/>
                        </a:spcBef>
                        <a:spcAft>
                          <a:spcPts val="0"/>
                        </a:spcAft>
                        <a:buNone/>
                      </a:pPr>
                      <a:r>
                        <a:rPr lang="fr" sz="1100"/>
                        <a:t>          - slv_reg0 → REG_STATUS (done)</a:t>
                      </a:r>
                      <a:endParaRPr sz="1100"/>
                    </a:p>
                    <a:p>
                      <a:pPr indent="0" lvl="0" marL="0" rtl="0" algn="ctr">
                        <a:spcBef>
                          <a:spcPts val="0"/>
                        </a:spcBef>
                        <a:spcAft>
                          <a:spcPts val="0"/>
                        </a:spcAft>
                        <a:buNone/>
                      </a:pPr>
                      <a:r>
                        <a:rPr lang="fr" sz="1100"/>
                        <a:t>- slv_reg1 → REG_CONTROL (start/reset)</a:t>
                      </a:r>
                      <a:endParaRPr sz="1100"/>
                    </a:p>
                    <a:p>
                      <a:pPr indent="0" lvl="0" marL="0" rtl="0" algn="l">
                        <a:spcBef>
                          <a:spcPts val="0"/>
                        </a:spcBef>
                        <a:spcAft>
                          <a:spcPts val="0"/>
                        </a:spcAft>
                        <a:buNone/>
                      </a:pPr>
                      <a:r>
                        <a:rPr lang="fr" sz="1100"/>
                        <a:t>          - slv_reg2 → REG_INPUT (X et Y)</a:t>
                      </a:r>
                      <a:endParaRPr sz="1100"/>
                    </a:p>
                    <a:p>
                      <a:pPr indent="0" lvl="0" marL="0" rtl="0" algn="l">
                        <a:spcBef>
                          <a:spcPts val="0"/>
                        </a:spcBef>
                        <a:spcAft>
                          <a:spcPts val="0"/>
                        </a:spcAft>
                        <a:buNone/>
                      </a:pPr>
                      <a:r>
                        <a:rPr lang="fr" sz="1100"/>
                        <a:t>          - slv_reg3 → REG_RESULT (R)</a:t>
                      </a:r>
                      <a:endParaRPr sz="1100"/>
                    </a:p>
                  </a:txBody>
                  <a:tcPr marT="91425" marB="91425" marR="91425" marL="91425"/>
                </a:tc>
              </a:tr>
            </a:tbl>
          </a:graphicData>
        </a:graphic>
      </p:graphicFrame>
      <p:sp>
        <p:nvSpPr>
          <p:cNvPr id="258" name="Google Shape;258;p30"/>
          <p:cNvSpPr txBox="1"/>
          <p:nvPr/>
        </p:nvSpPr>
        <p:spPr>
          <a:xfrm>
            <a:off x="1061075" y="503550"/>
            <a:ext cx="21642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Explication Registres :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64" name="Google Shape;264;p31"/>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5.	</a:t>
            </a:r>
            <a:r>
              <a:rPr lang="fr">
                <a:solidFill>
                  <a:srgbClr val="000000"/>
                </a:solidFill>
                <a:latin typeface="Arial"/>
                <a:ea typeface="Arial"/>
                <a:cs typeface="Arial"/>
                <a:sym typeface="Arial"/>
              </a:rPr>
              <a:t>Création du code C pour le MicroBlaze</a:t>
            </a:r>
            <a:endParaRPr>
              <a:solidFill>
                <a:srgbClr val="000000"/>
              </a:solidFill>
              <a:latin typeface="Arial"/>
              <a:ea typeface="Arial"/>
              <a:cs typeface="Arial"/>
              <a:sym typeface="Arial"/>
            </a:endParaRPr>
          </a:p>
          <a:p>
            <a:pPr indent="0" lvl="0" marL="0" rtl="0" algn="l">
              <a:spcBef>
                <a:spcPts val="0"/>
              </a:spcBef>
              <a:spcAft>
                <a:spcPts val="0"/>
              </a:spcAft>
              <a:buNone/>
            </a:pPr>
            <a:r>
              <a:rPr lang="fr" sz="2000"/>
              <a:t>	</a:t>
            </a:r>
            <a:endParaRPr sz="2200"/>
          </a:p>
        </p:txBody>
      </p:sp>
      <p:sp>
        <p:nvSpPr>
          <p:cNvPr id="265" name="Google Shape;265;p31"/>
          <p:cNvSpPr txBox="1"/>
          <p:nvPr/>
        </p:nvSpPr>
        <p:spPr>
          <a:xfrm>
            <a:off x="1680600" y="453625"/>
            <a:ext cx="7145700" cy="45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900"/>
              <a:t>Reset de l’IP</a:t>
            </a:r>
            <a:endParaRPr b="1" sz="900"/>
          </a:p>
          <a:p>
            <a:pPr indent="-285750" lvl="0" marL="457200" rtl="0" algn="l">
              <a:lnSpc>
                <a:spcPct val="115000"/>
              </a:lnSpc>
              <a:spcBef>
                <a:spcPts val="1200"/>
              </a:spcBef>
              <a:spcAft>
                <a:spcPts val="0"/>
              </a:spcAft>
              <a:buSzPts val="900"/>
              <a:buChar char="●"/>
            </a:pPr>
            <a:r>
              <a:rPr lang="fr" sz="900"/>
              <a:t>Mise à 0 puis à 1 du bit reset pour repartir d’un état stable (reset actif à l’état bas).</a:t>
            </a:r>
            <a:endParaRPr sz="900"/>
          </a:p>
          <a:p>
            <a:pPr indent="0" lvl="0" marL="0" rtl="0" algn="l">
              <a:lnSpc>
                <a:spcPct val="115000"/>
              </a:lnSpc>
              <a:spcBef>
                <a:spcPts val="1200"/>
              </a:spcBef>
              <a:spcAft>
                <a:spcPts val="0"/>
              </a:spcAft>
              <a:buNone/>
            </a:pPr>
            <a:r>
              <a:rPr b="1" lang="fr" sz="900"/>
              <a:t>Lecture des entrées</a:t>
            </a:r>
            <a:endParaRPr b="1" sz="900"/>
          </a:p>
          <a:p>
            <a:pPr indent="-285750" lvl="0" marL="457200" rtl="0" algn="l">
              <a:lnSpc>
                <a:spcPct val="115000"/>
              </a:lnSpc>
              <a:spcBef>
                <a:spcPts val="1200"/>
              </a:spcBef>
              <a:spcAft>
                <a:spcPts val="0"/>
              </a:spcAft>
              <a:buSzPts val="900"/>
              <a:buChar char="●"/>
            </a:pPr>
            <a:r>
              <a:rPr lang="fr" sz="900"/>
              <a:t>L’utilisateur entre deux nombres en décimales via UART.</a:t>
            </a:r>
            <a:br>
              <a:rPr lang="fr" sz="900"/>
            </a:br>
            <a:endParaRPr sz="900"/>
          </a:p>
          <a:p>
            <a:pPr indent="-285750" lvl="0" marL="457200" rtl="0" algn="l">
              <a:lnSpc>
                <a:spcPct val="115000"/>
              </a:lnSpc>
              <a:spcBef>
                <a:spcPts val="0"/>
              </a:spcBef>
              <a:spcAft>
                <a:spcPts val="0"/>
              </a:spcAft>
              <a:buSzPts val="900"/>
              <a:buChar char="●"/>
            </a:pPr>
            <a:r>
              <a:rPr lang="fr" sz="900"/>
              <a:t>Conversion en float 16 pour l’IP.</a:t>
            </a:r>
            <a:endParaRPr b="1" sz="900"/>
          </a:p>
          <a:p>
            <a:pPr indent="0" lvl="0" marL="0" rtl="0" algn="l">
              <a:lnSpc>
                <a:spcPct val="115000"/>
              </a:lnSpc>
              <a:spcBef>
                <a:spcPts val="1200"/>
              </a:spcBef>
              <a:spcAft>
                <a:spcPts val="0"/>
              </a:spcAft>
              <a:buNone/>
            </a:pPr>
            <a:r>
              <a:rPr b="1" lang="fr" sz="900"/>
              <a:t>Écriture et lancement du calcul</a:t>
            </a:r>
            <a:endParaRPr b="1" sz="900"/>
          </a:p>
          <a:p>
            <a:pPr indent="-285750" lvl="0" marL="457200" rtl="0" algn="l">
              <a:lnSpc>
                <a:spcPct val="115000"/>
              </a:lnSpc>
              <a:spcBef>
                <a:spcPts val="1200"/>
              </a:spcBef>
              <a:spcAft>
                <a:spcPts val="0"/>
              </a:spcAft>
              <a:buSzPts val="900"/>
              <a:buChar char="●"/>
            </a:pPr>
            <a:r>
              <a:rPr lang="fr" sz="900"/>
              <a:t>Les deux nombres sont concaténés en 32 bits et écrits dans REG_INPUT.</a:t>
            </a:r>
            <a:br>
              <a:rPr lang="fr" sz="900"/>
            </a:br>
            <a:endParaRPr sz="900"/>
          </a:p>
          <a:p>
            <a:pPr indent="-285750" lvl="0" marL="457200" rtl="0" algn="l">
              <a:lnSpc>
                <a:spcPct val="115000"/>
              </a:lnSpc>
              <a:spcBef>
                <a:spcPts val="0"/>
              </a:spcBef>
              <a:spcAft>
                <a:spcPts val="0"/>
              </a:spcAft>
              <a:buSzPts val="900"/>
              <a:buChar char="●"/>
            </a:pPr>
            <a:r>
              <a:rPr lang="fr" sz="900"/>
              <a:t>Le bit start est activé puis remis à 0 pour déclencher l’opération.</a:t>
            </a:r>
            <a:endParaRPr sz="900"/>
          </a:p>
          <a:p>
            <a:pPr indent="0" lvl="0" marL="0" rtl="0" algn="l">
              <a:lnSpc>
                <a:spcPct val="115000"/>
              </a:lnSpc>
              <a:spcBef>
                <a:spcPts val="1200"/>
              </a:spcBef>
              <a:spcAft>
                <a:spcPts val="0"/>
              </a:spcAft>
              <a:buNone/>
            </a:pPr>
            <a:r>
              <a:rPr b="1" lang="fr" sz="900"/>
              <a:t>Attente et résultat</a:t>
            </a:r>
            <a:endParaRPr b="1" sz="900"/>
          </a:p>
          <a:p>
            <a:pPr indent="-285750" lvl="0" marL="457200" rtl="0" algn="l">
              <a:lnSpc>
                <a:spcPct val="115000"/>
              </a:lnSpc>
              <a:spcBef>
                <a:spcPts val="1200"/>
              </a:spcBef>
              <a:spcAft>
                <a:spcPts val="0"/>
              </a:spcAft>
              <a:buSzPts val="900"/>
              <a:buChar char="●"/>
            </a:pPr>
            <a:r>
              <a:rPr lang="fr" sz="900"/>
              <a:t>Lecture de REG_STATUS (done) jusqu’à ce que le calcul soit terminé.</a:t>
            </a:r>
            <a:br>
              <a:rPr lang="fr" sz="900"/>
            </a:br>
            <a:endParaRPr sz="900"/>
          </a:p>
          <a:p>
            <a:pPr indent="-285750" lvl="0" marL="457200" rtl="0" algn="l">
              <a:lnSpc>
                <a:spcPct val="115000"/>
              </a:lnSpc>
              <a:spcBef>
                <a:spcPts val="0"/>
              </a:spcBef>
              <a:spcAft>
                <a:spcPts val="0"/>
              </a:spcAft>
              <a:buSzPts val="900"/>
              <a:buChar char="●"/>
            </a:pPr>
            <a:r>
              <a:rPr lang="fr" sz="900"/>
              <a:t>Récupération du résultat dans REG_RESULT (16 bits utiles).</a:t>
            </a:r>
            <a:br>
              <a:rPr lang="fr" sz="900"/>
            </a:br>
            <a:endParaRPr sz="900"/>
          </a:p>
          <a:p>
            <a:pPr indent="-285750" lvl="0" marL="457200" rtl="0" algn="l">
              <a:lnSpc>
                <a:spcPct val="115000"/>
              </a:lnSpc>
              <a:spcBef>
                <a:spcPts val="0"/>
              </a:spcBef>
              <a:spcAft>
                <a:spcPts val="0"/>
              </a:spcAft>
              <a:buSzPts val="900"/>
              <a:buChar char="●"/>
            </a:pPr>
            <a:r>
              <a:rPr lang="fr" sz="900"/>
              <a:t>Affichage du résultat en hexadécimal.</a:t>
            </a:r>
            <a:endParaRPr sz="900"/>
          </a:p>
          <a:p>
            <a:pPr indent="0" lvl="0" marL="0" rtl="0" algn="l">
              <a:lnSpc>
                <a:spcPct val="115000"/>
              </a:lnSpc>
              <a:spcBef>
                <a:spcPts val="1200"/>
              </a:spcBef>
              <a:spcAft>
                <a:spcPts val="0"/>
              </a:spcAft>
              <a:buNone/>
            </a:pPr>
            <a:r>
              <a:rPr b="1" lang="fr" sz="900"/>
              <a:t>Boucle infinie</a:t>
            </a:r>
            <a:endParaRPr b="1" sz="900"/>
          </a:p>
          <a:p>
            <a:pPr indent="-285750" lvl="0" marL="457200" rtl="0" algn="l">
              <a:lnSpc>
                <a:spcPct val="115000"/>
              </a:lnSpc>
              <a:spcBef>
                <a:spcPts val="1200"/>
              </a:spcBef>
              <a:spcAft>
                <a:spcPts val="0"/>
              </a:spcAft>
              <a:buSzPts val="900"/>
              <a:buChar char="●"/>
            </a:pPr>
            <a:r>
              <a:rPr lang="fr" sz="900"/>
              <a:t>Le processus recommence pour chaque nouvelle paire de nombres.</a:t>
            </a:r>
            <a:endParaRPr sz="900"/>
          </a:p>
          <a:p>
            <a:pPr indent="0" lvl="0" marL="0" rtl="0" algn="l">
              <a:lnSpc>
                <a:spcPct val="115000"/>
              </a:lnSpc>
              <a:spcBef>
                <a:spcPts val="1200"/>
              </a:spcBef>
              <a:spcAft>
                <a:spcPts val="0"/>
              </a:spcAft>
              <a:buNone/>
            </a:pPr>
            <a:r>
              <a:t/>
            </a:r>
            <a:endParaRPr b="1" sz="1100"/>
          </a:p>
          <a:p>
            <a:pPr indent="0" lvl="0" marL="0" rtl="0" algn="l">
              <a:spcBef>
                <a:spcPts val="1200"/>
              </a:spcBef>
              <a:spcAft>
                <a:spcPts val="0"/>
              </a:spcAft>
              <a:buNone/>
            </a:pPr>
            <a:r>
              <a:t/>
            </a:r>
            <a:endParaRPr/>
          </a:p>
        </p:txBody>
      </p:sp>
      <p:sp>
        <p:nvSpPr>
          <p:cNvPr id="266" name="Google Shape;266;p31"/>
          <p:cNvSpPr/>
          <p:nvPr/>
        </p:nvSpPr>
        <p:spPr>
          <a:xfrm>
            <a:off x="1001125" y="581500"/>
            <a:ext cx="679500" cy="4142400"/>
          </a:xfrm>
          <a:prstGeom prst="leftArrowCallout">
            <a:avLst>
              <a:gd fmla="val 25000" name="adj1"/>
              <a:gd fmla="val 25000" name="adj2"/>
              <a:gd fmla="val 25000" name="adj3"/>
              <a:gd fmla="val 64977"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31"/>
          <p:cNvSpPr txBox="1"/>
          <p:nvPr/>
        </p:nvSpPr>
        <p:spPr>
          <a:xfrm>
            <a:off x="203825" y="2439875"/>
            <a:ext cx="767400" cy="3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a:t>MAIN</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73" name="Google Shape;273;p32"/>
          <p:cNvSpPr txBox="1"/>
          <p:nvPr>
            <p:ph type="title"/>
          </p:nvPr>
        </p:nvSpPr>
        <p:spPr>
          <a:xfrm>
            <a:off x="1087125" y="25"/>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5.	</a:t>
            </a:r>
            <a:r>
              <a:rPr lang="fr">
                <a:solidFill>
                  <a:srgbClr val="000000"/>
                </a:solidFill>
                <a:latin typeface="Arial"/>
                <a:ea typeface="Arial"/>
                <a:cs typeface="Arial"/>
                <a:sym typeface="Arial"/>
              </a:rPr>
              <a:t>Création du code C pour le MicroBlaze</a:t>
            </a:r>
            <a:endParaRPr>
              <a:solidFill>
                <a:srgbClr val="000000"/>
              </a:solidFill>
              <a:latin typeface="Arial"/>
              <a:ea typeface="Arial"/>
              <a:cs typeface="Arial"/>
              <a:sym typeface="Arial"/>
            </a:endParaRPr>
          </a:p>
          <a:p>
            <a:pPr indent="0" lvl="0" marL="0" rtl="0" algn="l">
              <a:spcBef>
                <a:spcPts val="0"/>
              </a:spcBef>
              <a:spcAft>
                <a:spcPts val="0"/>
              </a:spcAft>
              <a:buNone/>
            </a:pPr>
            <a:r>
              <a:rPr lang="fr" sz="2000"/>
              <a:t>	</a:t>
            </a:r>
            <a:endParaRPr sz="2200"/>
          </a:p>
        </p:txBody>
      </p:sp>
      <p:pic>
        <p:nvPicPr>
          <p:cNvPr id="274" name="Google Shape;274;p32" title="Screenshot from 2025-09-25 11-10-04.png"/>
          <p:cNvPicPr preferRelativeResize="0"/>
          <p:nvPr/>
        </p:nvPicPr>
        <p:blipFill>
          <a:blip r:embed="rId3">
            <a:alphaModFix/>
          </a:blip>
          <a:stretch>
            <a:fillRect/>
          </a:stretch>
        </p:blipFill>
        <p:spPr>
          <a:xfrm>
            <a:off x="1558625" y="498099"/>
            <a:ext cx="2637700" cy="1858500"/>
          </a:xfrm>
          <a:prstGeom prst="rect">
            <a:avLst/>
          </a:prstGeom>
          <a:noFill/>
          <a:ln>
            <a:noFill/>
          </a:ln>
        </p:spPr>
      </p:pic>
      <p:pic>
        <p:nvPicPr>
          <p:cNvPr id="275" name="Google Shape;275;p32" title="Screenshot from 2025-09-25 11-10-22.png"/>
          <p:cNvPicPr preferRelativeResize="0"/>
          <p:nvPr/>
        </p:nvPicPr>
        <p:blipFill>
          <a:blip r:embed="rId4">
            <a:alphaModFix/>
          </a:blip>
          <a:stretch>
            <a:fillRect/>
          </a:stretch>
        </p:blipFill>
        <p:spPr>
          <a:xfrm>
            <a:off x="4874874" y="559188"/>
            <a:ext cx="3839774" cy="3846100"/>
          </a:xfrm>
          <a:prstGeom prst="rect">
            <a:avLst/>
          </a:prstGeom>
          <a:noFill/>
          <a:ln>
            <a:noFill/>
          </a:ln>
        </p:spPr>
      </p:pic>
      <p:pic>
        <p:nvPicPr>
          <p:cNvPr id="276" name="Google Shape;276;p32" title="Screenshot from 2025-09-25 11-10-41.png"/>
          <p:cNvPicPr preferRelativeResize="0"/>
          <p:nvPr/>
        </p:nvPicPr>
        <p:blipFill>
          <a:blip r:embed="rId5">
            <a:alphaModFix/>
          </a:blip>
          <a:stretch>
            <a:fillRect/>
          </a:stretch>
        </p:blipFill>
        <p:spPr>
          <a:xfrm>
            <a:off x="1558625" y="2557188"/>
            <a:ext cx="2637700" cy="2127663"/>
          </a:xfrm>
          <a:prstGeom prst="rect">
            <a:avLst/>
          </a:prstGeom>
          <a:noFill/>
          <a:ln>
            <a:noFill/>
          </a:ln>
        </p:spPr>
      </p:pic>
      <p:sp>
        <p:nvSpPr>
          <p:cNvPr id="277" name="Google Shape;277;p32"/>
          <p:cNvSpPr txBox="1"/>
          <p:nvPr/>
        </p:nvSpPr>
        <p:spPr>
          <a:xfrm>
            <a:off x="0" y="1061075"/>
            <a:ext cx="14388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Initialisation registres</a:t>
            </a:r>
            <a:endParaRPr sz="1000"/>
          </a:p>
        </p:txBody>
      </p:sp>
      <p:sp>
        <p:nvSpPr>
          <p:cNvPr id="278" name="Google Shape;278;p32"/>
          <p:cNvSpPr/>
          <p:nvPr/>
        </p:nvSpPr>
        <p:spPr>
          <a:xfrm>
            <a:off x="1330850" y="1180975"/>
            <a:ext cx="162000" cy="1080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32"/>
          <p:cNvSpPr txBox="1"/>
          <p:nvPr/>
        </p:nvSpPr>
        <p:spPr>
          <a:xfrm>
            <a:off x="185850" y="3371600"/>
            <a:ext cx="1438800" cy="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Fonction</a:t>
            </a:r>
            <a:r>
              <a:rPr lang="fr" sz="1000"/>
              <a:t> UART</a:t>
            </a:r>
            <a:endParaRPr sz="1000"/>
          </a:p>
        </p:txBody>
      </p:sp>
      <p:sp>
        <p:nvSpPr>
          <p:cNvPr id="280" name="Google Shape;280;p32"/>
          <p:cNvSpPr txBox="1"/>
          <p:nvPr/>
        </p:nvSpPr>
        <p:spPr>
          <a:xfrm>
            <a:off x="5946825" y="52025"/>
            <a:ext cx="21747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000"/>
              <a:t>Fonction float 32 to float 16</a:t>
            </a:r>
            <a:endParaRPr sz="1000"/>
          </a:p>
        </p:txBody>
      </p:sp>
      <p:sp>
        <p:nvSpPr>
          <p:cNvPr id="281" name="Google Shape;281;p32"/>
          <p:cNvSpPr/>
          <p:nvPr/>
        </p:nvSpPr>
        <p:spPr>
          <a:xfrm>
            <a:off x="1243450" y="3491500"/>
            <a:ext cx="162000" cy="1080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32"/>
          <p:cNvSpPr/>
          <p:nvPr/>
        </p:nvSpPr>
        <p:spPr>
          <a:xfrm rot="5400000">
            <a:off x="6653250" y="368225"/>
            <a:ext cx="162000" cy="108000"/>
          </a:xfrm>
          <a:prstGeom prst="rightArrow">
            <a:avLst>
              <a:gd fmla="val 50000" name="adj1"/>
              <a:gd fmla="val 50000" name="adj2"/>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88" name="Google Shape;288;p33"/>
          <p:cNvSpPr txBox="1"/>
          <p:nvPr>
            <p:ph type="title"/>
          </p:nvPr>
        </p:nvSpPr>
        <p:spPr>
          <a:xfrm>
            <a:off x="1087125" y="25"/>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5.	</a:t>
            </a:r>
            <a:r>
              <a:rPr lang="fr">
                <a:solidFill>
                  <a:srgbClr val="000000"/>
                </a:solidFill>
                <a:latin typeface="Arial"/>
                <a:ea typeface="Arial"/>
                <a:cs typeface="Arial"/>
                <a:sym typeface="Arial"/>
              </a:rPr>
              <a:t>Création du code C pour le MicroBlaze</a:t>
            </a:r>
            <a:endParaRPr>
              <a:solidFill>
                <a:srgbClr val="000000"/>
              </a:solidFill>
              <a:latin typeface="Arial"/>
              <a:ea typeface="Arial"/>
              <a:cs typeface="Arial"/>
              <a:sym typeface="Arial"/>
            </a:endParaRPr>
          </a:p>
          <a:p>
            <a:pPr indent="0" lvl="0" marL="0" rtl="0" algn="l">
              <a:spcBef>
                <a:spcPts val="0"/>
              </a:spcBef>
              <a:spcAft>
                <a:spcPts val="0"/>
              </a:spcAft>
              <a:buNone/>
            </a:pPr>
            <a:r>
              <a:rPr lang="fr" sz="2000"/>
              <a:t>	</a:t>
            </a:r>
            <a:endParaRPr sz="2200"/>
          </a:p>
        </p:txBody>
      </p:sp>
      <p:pic>
        <p:nvPicPr>
          <p:cNvPr id="289" name="Google Shape;289;p33" title="Screenshot from 2025-09-25 11-11-06.png"/>
          <p:cNvPicPr preferRelativeResize="0"/>
          <p:nvPr/>
        </p:nvPicPr>
        <p:blipFill>
          <a:blip r:embed="rId3">
            <a:alphaModFix/>
          </a:blip>
          <a:stretch>
            <a:fillRect/>
          </a:stretch>
        </p:blipFill>
        <p:spPr>
          <a:xfrm>
            <a:off x="2292550" y="443125"/>
            <a:ext cx="4907150" cy="4272201"/>
          </a:xfrm>
          <a:prstGeom prst="rect">
            <a:avLst/>
          </a:prstGeom>
          <a:noFill/>
          <a:ln>
            <a:noFill/>
          </a:ln>
        </p:spPr>
      </p:pic>
      <p:sp>
        <p:nvSpPr>
          <p:cNvPr id="290" name="Google Shape;290;p33"/>
          <p:cNvSpPr/>
          <p:nvPr/>
        </p:nvSpPr>
        <p:spPr>
          <a:xfrm>
            <a:off x="629450" y="2218075"/>
            <a:ext cx="1372800" cy="43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33"/>
          <p:cNvSpPr txBox="1"/>
          <p:nvPr/>
        </p:nvSpPr>
        <p:spPr>
          <a:xfrm>
            <a:off x="629450" y="1864375"/>
            <a:ext cx="1294800" cy="44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fr"/>
              <a:t>MAIN</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4"/>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97" name="Google Shape;297;p34"/>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6</a:t>
            </a:r>
            <a:r>
              <a:rPr lang="fr" sz="2000"/>
              <a:t>.	</a:t>
            </a:r>
            <a:r>
              <a:rPr lang="fr">
                <a:solidFill>
                  <a:srgbClr val="000000"/>
                </a:solidFill>
                <a:latin typeface="Arial"/>
                <a:ea typeface="Arial"/>
                <a:cs typeface="Arial"/>
                <a:sym typeface="Arial"/>
              </a:rPr>
              <a:t>Résultats et démonstration</a:t>
            </a:r>
            <a:endParaRPr>
              <a:solidFill>
                <a:srgbClr val="000000"/>
              </a:solidFill>
              <a:latin typeface="Arial"/>
              <a:ea typeface="Arial"/>
              <a:cs typeface="Arial"/>
              <a:sym typeface="Arial"/>
            </a:endParaRPr>
          </a:p>
          <a:p>
            <a:pPr indent="0" lvl="0" marL="0" rtl="0" algn="l">
              <a:spcBef>
                <a:spcPts val="0"/>
              </a:spcBef>
              <a:spcAft>
                <a:spcPts val="0"/>
              </a:spcAft>
              <a:buNone/>
            </a:pPr>
            <a:r>
              <a:rPr lang="fr" sz="2000"/>
              <a:t>	</a:t>
            </a:r>
            <a:endParaRPr sz="2200"/>
          </a:p>
        </p:txBody>
      </p:sp>
      <p:pic>
        <p:nvPicPr>
          <p:cNvPr id="298" name="Google Shape;298;p34" title="Screenshot from 2025-09-25 11-25-39.png"/>
          <p:cNvPicPr preferRelativeResize="0"/>
          <p:nvPr/>
        </p:nvPicPr>
        <p:blipFill rotWithShape="1">
          <a:blip r:embed="rId3">
            <a:alphaModFix/>
          </a:blip>
          <a:srcRect b="0" l="0" r="14922" t="0"/>
          <a:stretch/>
        </p:blipFill>
        <p:spPr>
          <a:xfrm>
            <a:off x="5078850" y="286300"/>
            <a:ext cx="3516375" cy="4355100"/>
          </a:xfrm>
          <a:prstGeom prst="rect">
            <a:avLst/>
          </a:prstGeom>
          <a:noFill/>
          <a:ln>
            <a:noFill/>
          </a:ln>
        </p:spPr>
      </p:pic>
      <p:sp>
        <p:nvSpPr>
          <p:cNvPr id="299" name="Google Shape;299;p34"/>
          <p:cNvSpPr txBox="1"/>
          <p:nvPr/>
        </p:nvSpPr>
        <p:spPr>
          <a:xfrm>
            <a:off x="455625" y="635450"/>
            <a:ext cx="4376100" cy="39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100"/>
              <a:t>Pour communiquer avec le </a:t>
            </a:r>
            <a:r>
              <a:rPr b="1" lang="fr" sz="1100"/>
              <a:t>MicroBlaze</a:t>
            </a:r>
            <a:r>
              <a:rPr lang="fr" sz="1100"/>
              <a:t> via le terminal, l’utilisateur doit ouvrir son terminal et exécuter la commande suivante :</a:t>
            </a:r>
            <a:endParaRPr sz="1100"/>
          </a:p>
          <a:p>
            <a:pPr indent="0" lvl="0" marL="0" rtl="0" algn="l">
              <a:spcBef>
                <a:spcPts val="0"/>
              </a:spcBef>
              <a:spcAft>
                <a:spcPts val="0"/>
              </a:spcAft>
              <a:buNone/>
            </a:pPr>
            <a:r>
              <a:rPr b="1" lang="fr" sz="1100"/>
              <a:t>“sudo tio -b 230400 /dev/ttyUSB1”</a:t>
            </a:r>
            <a:endParaRPr b="1" sz="1100"/>
          </a:p>
          <a:p>
            <a:pPr indent="0" lvl="0" marL="0" rtl="0" algn="l">
              <a:lnSpc>
                <a:spcPct val="115000"/>
              </a:lnSpc>
              <a:spcBef>
                <a:spcPts val="1200"/>
              </a:spcBef>
              <a:spcAft>
                <a:spcPts val="0"/>
              </a:spcAft>
              <a:buNone/>
            </a:pPr>
            <a:r>
              <a:rPr lang="fr" sz="1100"/>
              <a:t>Cette commande établit une </a:t>
            </a:r>
            <a:r>
              <a:rPr b="1" lang="fr" sz="1100"/>
              <a:t>liaison série</a:t>
            </a:r>
            <a:r>
              <a:rPr lang="fr" sz="1100"/>
              <a:t> entre le PC et le MicroBlaze. L’outil tio permet d’afficher le menu interactif envoyé par le programme et de transmettre au MicroBlaze tout ce que l’utilisateur tape au clavier, via l’IP UART de la carte.</a:t>
            </a:r>
            <a:endParaRPr sz="1100"/>
          </a:p>
          <a:p>
            <a:pPr indent="0" lvl="0" marL="0" rtl="0" algn="l">
              <a:lnSpc>
                <a:spcPct val="115000"/>
              </a:lnSpc>
              <a:spcBef>
                <a:spcPts val="1200"/>
              </a:spcBef>
              <a:spcAft>
                <a:spcPts val="0"/>
              </a:spcAft>
              <a:buNone/>
            </a:pPr>
            <a:r>
              <a:rPr lang="fr" sz="1100"/>
              <a:t>Le MicroBlaze utilise </a:t>
            </a:r>
            <a:r>
              <a:rPr b="1" lang="fr" sz="1100"/>
              <a:t>UART Lite</a:t>
            </a:r>
            <a:r>
              <a:rPr lang="fr" sz="1100"/>
              <a:t> pour envoyer et recevoir les données. Sur le PC, l’interface UART apparaît comme un périphérique /dev/ttyUSBx.</a:t>
            </a:r>
            <a:endParaRPr sz="1100"/>
          </a:p>
          <a:p>
            <a:pPr indent="0" lvl="0" marL="0" rtl="0" algn="l">
              <a:lnSpc>
                <a:spcPct val="115000"/>
              </a:lnSpc>
              <a:spcBef>
                <a:spcPts val="1200"/>
              </a:spcBef>
              <a:spcAft>
                <a:spcPts val="0"/>
              </a:spcAft>
              <a:buNone/>
            </a:pPr>
            <a:r>
              <a:rPr lang="fr" sz="1100"/>
              <a:t>En ouvrant ce port avec tio au </a:t>
            </a:r>
            <a:r>
              <a:rPr b="1" lang="fr" sz="1100"/>
              <a:t>bon débit (230400 bauds)</a:t>
            </a:r>
            <a:r>
              <a:rPr lang="fr" sz="1100"/>
              <a:t>, l’utilisateur peut :</a:t>
            </a:r>
            <a:endParaRPr sz="1100"/>
          </a:p>
          <a:p>
            <a:pPr indent="-298450" lvl="0" marL="457200" rtl="0" algn="l">
              <a:lnSpc>
                <a:spcPct val="115000"/>
              </a:lnSpc>
              <a:spcBef>
                <a:spcPts val="1200"/>
              </a:spcBef>
              <a:spcAft>
                <a:spcPts val="0"/>
              </a:spcAft>
              <a:buSzPts val="1100"/>
              <a:buChar char="●"/>
            </a:pPr>
            <a:r>
              <a:rPr lang="fr" sz="1100"/>
              <a:t>Lire les messages envoyés par xil_printf (affichage du menu interactif).</a:t>
            </a:r>
            <a:br>
              <a:rPr lang="fr" sz="1100"/>
            </a:br>
            <a:endParaRPr sz="1100"/>
          </a:p>
          <a:p>
            <a:pPr indent="-298450" lvl="0" marL="457200" rtl="0" algn="l">
              <a:lnSpc>
                <a:spcPct val="115000"/>
              </a:lnSpc>
              <a:spcBef>
                <a:spcPts val="0"/>
              </a:spcBef>
              <a:spcAft>
                <a:spcPts val="0"/>
              </a:spcAft>
              <a:buSzPts val="1100"/>
              <a:buChar char="●"/>
            </a:pPr>
            <a:r>
              <a:rPr lang="fr" sz="1100"/>
              <a:t>Envoyer des nombres au MicroBlaze (saisie utilisateur).</a:t>
            </a:r>
            <a:endParaRPr sz="1100"/>
          </a:p>
          <a:p>
            <a:pPr indent="0" lvl="0" marL="0" rtl="0" algn="l">
              <a:spcBef>
                <a:spcPts val="12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05" name="Google Shape;305;p35"/>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6.	</a:t>
            </a:r>
            <a:r>
              <a:rPr lang="fr">
                <a:solidFill>
                  <a:srgbClr val="000000"/>
                </a:solidFill>
                <a:latin typeface="Arial"/>
                <a:ea typeface="Arial"/>
                <a:cs typeface="Arial"/>
                <a:sym typeface="Arial"/>
              </a:rPr>
              <a:t>Résultats et démonstration</a:t>
            </a:r>
            <a:endParaRPr>
              <a:solidFill>
                <a:srgbClr val="000000"/>
              </a:solidFill>
              <a:latin typeface="Arial"/>
              <a:ea typeface="Arial"/>
              <a:cs typeface="Arial"/>
              <a:sym typeface="Arial"/>
            </a:endParaRPr>
          </a:p>
          <a:p>
            <a:pPr indent="0" lvl="0" marL="0" rtl="0" algn="l">
              <a:spcBef>
                <a:spcPts val="0"/>
              </a:spcBef>
              <a:spcAft>
                <a:spcPts val="0"/>
              </a:spcAft>
              <a:buNone/>
            </a:pPr>
            <a:r>
              <a:rPr lang="fr" sz="2000"/>
              <a:t>	</a:t>
            </a:r>
            <a:endParaRPr sz="2200"/>
          </a:p>
        </p:txBody>
      </p:sp>
      <p:sp>
        <p:nvSpPr>
          <p:cNvPr id="306" name="Google Shape;306;p35"/>
          <p:cNvSpPr txBox="1"/>
          <p:nvPr/>
        </p:nvSpPr>
        <p:spPr>
          <a:xfrm>
            <a:off x="743375" y="677375"/>
            <a:ext cx="6882000" cy="370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fr"/>
              <a:t>On peut présenter ce que l’on obtient sous forme de </a:t>
            </a:r>
            <a:r>
              <a:rPr b="1" lang="fr"/>
              <a:t>flux étape par étape</a:t>
            </a:r>
            <a:r>
              <a:rPr lang="fr"/>
              <a:t> :</a:t>
            </a:r>
            <a:endParaRPr/>
          </a:p>
          <a:p>
            <a:pPr indent="-317500" lvl="0" marL="457200" rtl="0" algn="l">
              <a:lnSpc>
                <a:spcPct val="115000"/>
              </a:lnSpc>
              <a:spcBef>
                <a:spcPts val="1200"/>
              </a:spcBef>
              <a:spcAft>
                <a:spcPts val="0"/>
              </a:spcAft>
              <a:buSzPts val="1400"/>
              <a:buAutoNum type="arabicPeriod"/>
            </a:pPr>
            <a:r>
              <a:rPr lang="fr"/>
              <a:t>Affichage du menu interactif via UART.</a:t>
            </a:r>
            <a:br>
              <a:rPr lang="fr"/>
            </a:br>
            <a:endParaRPr/>
          </a:p>
          <a:p>
            <a:pPr indent="-317500" lvl="0" marL="457200" rtl="0" algn="l">
              <a:lnSpc>
                <a:spcPct val="115000"/>
              </a:lnSpc>
              <a:spcBef>
                <a:spcPts val="0"/>
              </a:spcBef>
              <a:spcAft>
                <a:spcPts val="0"/>
              </a:spcAft>
              <a:buSzPts val="1400"/>
              <a:buAutoNum type="arabicPeriod"/>
            </a:pPr>
            <a:r>
              <a:rPr lang="fr"/>
              <a:t>Reset de l’IP multiplicateur FLOPOCO pour un état initial propre.</a:t>
            </a:r>
            <a:br>
              <a:rPr lang="fr"/>
            </a:br>
            <a:endParaRPr/>
          </a:p>
          <a:p>
            <a:pPr indent="-317500" lvl="0" marL="457200" rtl="0" algn="l">
              <a:lnSpc>
                <a:spcPct val="115000"/>
              </a:lnSpc>
              <a:spcBef>
                <a:spcPts val="0"/>
              </a:spcBef>
              <a:spcAft>
                <a:spcPts val="0"/>
              </a:spcAft>
              <a:buSzPts val="1400"/>
              <a:buAutoNum type="arabicPeriod"/>
            </a:pPr>
            <a:r>
              <a:rPr lang="fr"/>
              <a:t>Saisie des opérandes X et Y depuis le terminal.</a:t>
            </a:r>
            <a:br>
              <a:rPr lang="fr"/>
            </a:br>
            <a:endParaRPr/>
          </a:p>
          <a:p>
            <a:pPr indent="-317500" lvl="0" marL="457200" rtl="0" algn="l">
              <a:lnSpc>
                <a:spcPct val="115000"/>
              </a:lnSpc>
              <a:spcBef>
                <a:spcPts val="0"/>
              </a:spcBef>
              <a:spcAft>
                <a:spcPts val="0"/>
              </a:spcAft>
              <a:buSzPts val="1400"/>
              <a:buAutoNum type="arabicPeriod"/>
            </a:pPr>
            <a:r>
              <a:rPr lang="fr"/>
              <a:t>Conversion des nombres en </a:t>
            </a:r>
            <a:r>
              <a:rPr b="1" lang="fr"/>
              <a:t>float16</a:t>
            </a:r>
            <a:r>
              <a:rPr lang="fr"/>
              <a:t> pour le module matériel.</a:t>
            </a:r>
            <a:br>
              <a:rPr lang="fr"/>
            </a:br>
            <a:endParaRPr/>
          </a:p>
          <a:p>
            <a:pPr indent="-317500" lvl="0" marL="457200" rtl="0" algn="l">
              <a:lnSpc>
                <a:spcPct val="115000"/>
              </a:lnSpc>
              <a:spcBef>
                <a:spcPts val="0"/>
              </a:spcBef>
              <a:spcAft>
                <a:spcPts val="0"/>
              </a:spcAft>
              <a:buSzPts val="1400"/>
              <a:buAutoNum type="arabicPeriod"/>
            </a:pPr>
            <a:r>
              <a:rPr lang="fr"/>
              <a:t>Écriture des données dans le registre d’entrée et lancement du calcul.</a:t>
            </a:r>
            <a:br>
              <a:rPr lang="fr"/>
            </a:br>
            <a:endParaRPr/>
          </a:p>
          <a:p>
            <a:pPr indent="-317500" lvl="0" marL="457200" rtl="0" algn="l">
              <a:lnSpc>
                <a:spcPct val="115000"/>
              </a:lnSpc>
              <a:spcBef>
                <a:spcPts val="0"/>
              </a:spcBef>
              <a:spcAft>
                <a:spcPts val="0"/>
              </a:spcAft>
              <a:buSzPts val="1400"/>
              <a:buAutoNum type="arabicPeriod"/>
            </a:pPr>
            <a:r>
              <a:rPr lang="fr"/>
              <a:t>Attente du signal done pour confirmer la fin du calcul.</a:t>
            </a:r>
            <a:br>
              <a:rPr lang="fr"/>
            </a:br>
            <a:endParaRPr/>
          </a:p>
          <a:p>
            <a:pPr indent="-317500" lvl="0" marL="457200" rtl="0" algn="l">
              <a:lnSpc>
                <a:spcPct val="115000"/>
              </a:lnSpc>
              <a:spcBef>
                <a:spcPts val="0"/>
              </a:spcBef>
              <a:spcAft>
                <a:spcPts val="0"/>
              </a:spcAft>
              <a:buSzPts val="1400"/>
              <a:buAutoNum type="arabicPeriod"/>
            </a:pPr>
            <a:r>
              <a:rPr lang="fr"/>
              <a:t>Lecture du résultat depuis le registre de sortie et affichage sur le terminal.</a:t>
            </a:r>
            <a:endParaRPr/>
          </a:p>
          <a:p>
            <a:pPr indent="0" lvl="0" marL="0" rtl="0" algn="l">
              <a:spcBef>
                <a:spcPts val="12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12" name="Google Shape;312;p36"/>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7</a:t>
            </a:r>
            <a:r>
              <a:rPr lang="fr" sz="2000"/>
              <a:t>.	</a:t>
            </a:r>
            <a:r>
              <a:rPr lang="fr">
                <a:solidFill>
                  <a:srgbClr val="000000"/>
                </a:solidFill>
                <a:latin typeface="Arial"/>
                <a:ea typeface="Arial"/>
                <a:cs typeface="Arial"/>
                <a:sym typeface="Arial"/>
              </a:rPr>
              <a:t>Conclusion et perspectives</a:t>
            </a:r>
            <a:endParaRPr>
              <a:solidFill>
                <a:srgbClr val="000000"/>
              </a:solidFill>
              <a:latin typeface="Arial"/>
              <a:ea typeface="Arial"/>
              <a:cs typeface="Arial"/>
              <a:sym typeface="Arial"/>
            </a:endParaRPr>
          </a:p>
          <a:p>
            <a:pPr indent="0" lvl="0" marL="0" rtl="0" algn="l">
              <a:spcBef>
                <a:spcPts val="0"/>
              </a:spcBef>
              <a:spcAft>
                <a:spcPts val="0"/>
              </a:spcAft>
              <a:buNone/>
            </a:pPr>
            <a:r>
              <a:rPr lang="fr" sz="2000"/>
              <a:t>	</a:t>
            </a:r>
            <a:endParaRPr sz="2200"/>
          </a:p>
        </p:txBody>
      </p:sp>
      <p:sp>
        <p:nvSpPr>
          <p:cNvPr id="313" name="Google Shape;313;p36"/>
          <p:cNvSpPr txBox="1"/>
          <p:nvPr/>
        </p:nvSpPr>
        <p:spPr>
          <a:xfrm>
            <a:off x="875625" y="493950"/>
            <a:ext cx="7949400" cy="415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fr"/>
              <a:t>Ce que j’ai appris :</a:t>
            </a:r>
            <a:endParaRPr b="1"/>
          </a:p>
          <a:p>
            <a:pPr indent="-311150" lvl="0" marL="457200" rtl="0" algn="l">
              <a:lnSpc>
                <a:spcPct val="200000"/>
              </a:lnSpc>
              <a:spcBef>
                <a:spcPts val="1200"/>
              </a:spcBef>
              <a:spcAft>
                <a:spcPts val="0"/>
              </a:spcAft>
              <a:buSzPts val="1300"/>
              <a:buChar char="●"/>
            </a:pPr>
            <a:r>
              <a:rPr lang="fr" sz="1300"/>
              <a:t>Création et intégration d’</a:t>
            </a:r>
            <a:r>
              <a:rPr b="1" lang="fr" sz="1300"/>
              <a:t>IP personnalisées VHDL</a:t>
            </a:r>
            <a:r>
              <a:rPr lang="fr" sz="1300"/>
              <a:t> avec interface AXI pour MicroBlaze.</a:t>
            </a:r>
            <a:endParaRPr sz="1300"/>
          </a:p>
          <a:p>
            <a:pPr indent="-311150" lvl="0" marL="457200" rtl="0" algn="l">
              <a:lnSpc>
                <a:spcPct val="200000"/>
              </a:lnSpc>
              <a:spcBef>
                <a:spcPts val="0"/>
              </a:spcBef>
              <a:spcAft>
                <a:spcPts val="0"/>
              </a:spcAft>
              <a:buSzPts val="1300"/>
              <a:buChar char="●"/>
            </a:pPr>
            <a:r>
              <a:rPr lang="fr" sz="1300"/>
              <a:t>Gestion des </a:t>
            </a:r>
            <a:r>
              <a:rPr b="1" lang="fr" sz="1300"/>
              <a:t>interfaces hardware ↔ logiciel</a:t>
            </a:r>
            <a:r>
              <a:rPr lang="fr" sz="1300"/>
              <a:t>, communication RAM ↔ MicroBlaze, contrôle GPIO et LEDs</a:t>
            </a:r>
            <a:endParaRPr sz="1300"/>
          </a:p>
          <a:p>
            <a:pPr indent="-311150" lvl="0" marL="457200" rtl="0" algn="l">
              <a:lnSpc>
                <a:spcPct val="115000"/>
              </a:lnSpc>
              <a:spcBef>
                <a:spcPts val="0"/>
              </a:spcBef>
              <a:spcAft>
                <a:spcPts val="0"/>
              </a:spcAft>
              <a:buSzPts val="1300"/>
              <a:buChar char="●"/>
            </a:pPr>
            <a:r>
              <a:rPr lang="fr" sz="1300"/>
              <a:t>Approfondissement de l’environnement </a:t>
            </a:r>
            <a:r>
              <a:rPr b="1" lang="fr" sz="1300"/>
              <a:t>Vitis 2025</a:t>
            </a:r>
            <a:r>
              <a:rPr lang="fr" sz="1300"/>
              <a:t> : configuration de la plateforme hardware (XSA) et développement logiciel</a:t>
            </a:r>
            <a:endParaRPr sz="1300"/>
          </a:p>
          <a:p>
            <a:pPr indent="0" lvl="0" marL="0" rtl="0" algn="l">
              <a:lnSpc>
                <a:spcPct val="115000"/>
              </a:lnSpc>
              <a:spcBef>
                <a:spcPts val="1400"/>
              </a:spcBef>
              <a:spcAft>
                <a:spcPts val="0"/>
              </a:spcAft>
              <a:buNone/>
            </a:pPr>
            <a:r>
              <a:rPr b="1" lang="fr"/>
              <a:t> Ce que j’ai apprécié :</a:t>
            </a:r>
            <a:endParaRPr b="1"/>
          </a:p>
          <a:p>
            <a:pPr indent="-311150" lvl="0" marL="457200" rtl="0" algn="l">
              <a:lnSpc>
                <a:spcPct val="200000"/>
              </a:lnSpc>
              <a:spcBef>
                <a:spcPts val="1200"/>
              </a:spcBef>
              <a:spcAft>
                <a:spcPts val="0"/>
              </a:spcAft>
              <a:buSzPts val="1300"/>
              <a:buChar char="●"/>
            </a:pPr>
            <a:r>
              <a:rPr lang="fr" sz="1300"/>
              <a:t>Un stage structuré et bien encadré du début à la fin.</a:t>
            </a:r>
            <a:endParaRPr sz="1300"/>
          </a:p>
          <a:p>
            <a:pPr indent="-311150" lvl="0" marL="457200" rtl="0" algn="l">
              <a:lnSpc>
                <a:spcPct val="200000"/>
              </a:lnSpc>
              <a:spcBef>
                <a:spcPts val="0"/>
              </a:spcBef>
              <a:spcAft>
                <a:spcPts val="0"/>
              </a:spcAft>
              <a:buSzPts val="1300"/>
              <a:buChar char="●"/>
            </a:pPr>
            <a:r>
              <a:rPr lang="fr" sz="1300"/>
              <a:t>Des objectifs clairs, définis dès le départ.</a:t>
            </a:r>
            <a:endParaRPr sz="1300"/>
          </a:p>
          <a:p>
            <a:pPr indent="-311150" lvl="0" marL="457200" rtl="0" algn="l">
              <a:lnSpc>
                <a:spcPct val="200000"/>
              </a:lnSpc>
              <a:spcBef>
                <a:spcPts val="0"/>
              </a:spcBef>
              <a:spcAft>
                <a:spcPts val="0"/>
              </a:spcAft>
              <a:buSzPts val="1300"/>
              <a:buChar char="●"/>
            </a:pPr>
            <a:r>
              <a:rPr lang="fr" sz="1300"/>
              <a:t>Une réelle flexibilité dans la gestion du projet et des tâches.</a:t>
            </a:r>
            <a:endParaRPr sz="1300"/>
          </a:p>
          <a:p>
            <a:pPr indent="-311150" lvl="0" marL="457200" rtl="0" algn="l">
              <a:lnSpc>
                <a:spcPct val="200000"/>
              </a:lnSpc>
              <a:spcBef>
                <a:spcPts val="0"/>
              </a:spcBef>
              <a:spcAft>
                <a:spcPts val="0"/>
              </a:spcAft>
              <a:buSzPts val="1300"/>
              <a:buChar char="●"/>
            </a:pPr>
            <a:r>
              <a:rPr lang="fr" sz="1300"/>
              <a:t>Une ambiance détendue et agréable au laboratoire.</a:t>
            </a:r>
            <a:endParaRPr sz="1600"/>
          </a:p>
          <a:p>
            <a:pPr indent="0" lvl="0" marL="45720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a:p>
          <a:p>
            <a:pPr indent="0" lvl="0" marL="0" rtl="0" algn="l">
              <a:spcBef>
                <a:spcPts val="0"/>
              </a:spcBef>
              <a:spcAft>
                <a:spcPts val="0"/>
              </a:spcAft>
              <a:buNone/>
            </a:pPr>
            <a:r>
              <a:rPr lang="fr"/>
              <a:t> </a:t>
            </a:r>
            <a:endParaRPr/>
          </a:p>
          <a:p>
            <a:pPr indent="0" lvl="0" marL="0" rtl="0" algn="l">
              <a:spcBef>
                <a:spcPts val="0"/>
              </a:spcBef>
              <a:spcAft>
                <a:spcPts val="0"/>
              </a:spcAft>
              <a:buNone/>
            </a:pPr>
            <a:r>
              <a:t/>
            </a:r>
            <a:endParaRPr/>
          </a:p>
          <a:p>
            <a:pPr indent="0" lvl="0" marL="0" rtl="0" algn="l">
              <a:spcBef>
                <a:spcPts val="0"/>
              </a:spcBef>
              <a:spcAft>
                <a:spcPts val="0"/>
              </a:spcAft>
              <a:buNone/>
            </a:pPr>
            <a:r>
              <a:rPr lang="fr"/>
              <a:t>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0"/>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355600" lvl="0" marL="457200" rtl="0" algn="l">
              <a:spcBef>
                <a:spcPts val="0"/>
              </a:spcBef>
              <a:spcAft>
                <a:spcPts val="0"/>
              </a:spcAft>
              <a:buSzPts val="2000"/>
              <a:buAutoNum type="arabicPeriod"/>
            </a:pPr>
            <a:r>
              <a:rPr lang="fr" sz="2000"/>
              <a:t>Objectifs du stage</a:t>
            </a:r>
            <a:endParaRPr sz="2000"/>
          </a:p>
        </p:txBody>
      </p:sp>
      <p:sp>
        <p:nvSpPr>
          <p:cNvPr id="87" name="Google Shape;87;p10"/>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8" name="Google Shape;88;p10"/>
          <p:cNvSpPr txBox="1"/>
          <p:nvPr/>
        </p:nvSpPr>
        <p:spPr>
          <a:xfrm>
            <a:off x="751275" y="699300"/>
            <a:ext cx="7722600" cy="37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342900" lvl="0" marL="457200" rtl="0" algn="l">
              <a:spcBef>
                <a:spcPts val="0"/>
              </a:spcBef>
              <a:spcAft>
                <a:spcPts val="0"/>
              </a:spcAft>
              <a:buClr>
                <a:srgbClr val="000000"/>
              </a:buClr>
              <a:buSzPts val="1800"/>
              <a:buFont typeface="Arial"/>
              <a:buChar char="●"/>
            </a:pPr>
            <a:r>
              <a:rPr lang="fr" sz="1800"/>
              <a:t>Création d’un projet sur Vitis 2025 unified adapté au Vivado 2025</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rgbClr val="000000"/>
              </a:buClr>
              <a:buSzPts val="1800"/>
              <a:buFont typeface="Arial"/>
              <a:buChar char="●"/>
            </a:pPr>
            <a:r>
              <a:rPr lang="fr" sz="1800"/>
              <a:t>Tester </a:t>
            </a:r>
            <a:r>
              <a:rPr b="1" lang="fr" sz="1800"/>
              <a:t>deux approches</a:t>
            </a:r>
            <a:r>
              <a:rPr lang="fr" sz="1800"/>
              <a:t> : IP à partir de code VHDL direct vs IP personnalisée via périphérique AXI4</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rgbClr val="001A3A"/>
              </a:buClr>
              <a:buSzPts val="1800"/>
              <a:buFont typeface="Roboto Light"/>
              <a:buChar char="●"/>
            </a:pPr>
            <a:r>
              <a:rPr lang="fr" sz="1800"/>
              <a:t>Explorer le Microblaze et ses propriétés (Design - Adressage - protocole de communication)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rgbClr val="000000"/>
              </a:buClr>
              <a:buSzPts val="1800"/>
              <a:buFont typeface="Arial"/>
              <a:buChar char="●"/>
            </a:pPr>
            <a:r>
              <a:rPr lang="fr" sz="1800"/>
              <a:t>Découvrir les différents paramètres de configuration sur VITIS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Clr>
                <a:srgbClr val="001A3A"/>
              </a:buClr>
              <a:buSzPts val="1800"/>
              <a:buFont typeface="Roboto Light"/>
              <a:buChar char="●"/>
            </a:pPr>
            <a:r>
              <a:rPr lang="fr" sz="1800"/>
              <a:t>Développer un Code </a:t>
            </a:r>
            <a:r>
              <a:rPr b="1" lang="fr" sz="1800"/>
              <a:t>C </a:t>
            </a:r>
            <a:r>
              <a:rPr lang="fr" sz="1800"/>
              <a:t>adapté à l’application souhaitée (Gestion de la multiplication par Microblaze)</a:t>
            </a:r>
            <a:endParaRPr sz="1800"/>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ph type="title"/>
          </p:nvPr>
        </p:nvSpPr>
        <p:spPr>
          <a:xfrm>
            <a:off x="577256" y="1062900"/>
            <a:ext cx="7989600" cy="121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fr"/>
              <a:t>Je vous remercie pour votre attention</a:t>
            </a:r>
            <a:endParaRPr b="1"/>
          </a:p>
        </p:txBody>
      </p:sp>
      <p:sp>
        <p:nvSpPr>
          <p:cNvPr id="319" name="Google Shape;319;p37"/>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fr" sz="1000">
                <a:solidFill>
                  <a:srgbClr val="001A3A"/>
                </a:solidFil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577256" y="1062900"/>
            <a:ext cx="7989600" cy="1217400"/>
          </a:xfrm>
          <a:prstGeom prst="rect">
            <a:avLst/>
          </a:prstGeom>
        </p:spPr>
        <p:txBody>
          <a:bodyPr anchorCtr="0" anchor="ctr" bIns="68575" lIns="68575" spcFirstLastPara="1" rIns="68575" wrap="square" tIns="68575">
            <a:noAutofit/>
          </a:bodyPr>
          <a:lstStyle/>
          <a:p>
            <a:pPr indent="0" lvl="0" marL="0" rtl="0" algn="ctr">
              <a:spcBef>
                <a:spcPts val="0"/>
              </a:spcBef>
              <a:spcAft>
                <a:spcPts val="0"/>
              </a:spcAft>
              <a:buNone/>
            </a:pPr>
            <a:r>
              <a:rPr b="1" lang="fr"/>
              <a:t>Sources </a:t>
            </a:r>
            <a:endParaRPr b="1"/>
          </a:p>
        </p:txBody>
      </p:sp>
      <p:sp>
        <p:nvSpPr>
          <p:cNvPr id="330" name="Google Shape;330;p39"/>
          <p:cNvSpPr txBox="1"/>
          <p:nvPr>
            <p:ph idx="4294967295"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fr" sz="1000">
                <a:latin typeface="Roboto"/>
                <a:ea typeface="Roboto"/>
                <a:cs typeface="Roboto"/>
                <a:sym typeface="Roboto"/>
              </a:rPr>
              <a:t>‹#›</a:t>
            </a:fld>
            <a:endParaRPr b="1" sz="1000">
              <a:latin typeface="Roboto"/>
              <a:ea typeface="Roboto"/>
              <a:cs typeface="Roboto"/>
              <a:sym typeface="Roboto"/>
            </a:endParaRPr>
          </a:p>
        </p:txBody>
      </p:sp>
      <p:sp>
        <p:nvSpPr>
          <p:cNvPr id="331" name="Google Shape;331;p39"/>
          <p:cNvSpPr txBox="1"/>
          <p:nvPr/>
        </p:nvSpPr>
        <p:spPr>
          <a:xfrm>
            <a:off x="1514100" y="2493825"/>
            <a:ext cx="6114300" cy="20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 sz="1800" u="sng">
                <a:solidFill>
                  <a:schemeClr val="hlink"/>
                </a:solidFill>
                <a:hlinkClick r:id="rId3"/>
              </a:rPr>
              <a:t>https://www.linkedin.com/in/lubingauthier/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fr" sz="1800" u="sng">
                <a:solidFill>
                  <a:schemeClr val="hlink"/>
                </a:solidFill>
                <a:hlinkClick r:id="rId4"/>
              </a:rPr>
              <a:t>https://github.com/Digilent/Nexys-A7-100T-DMA-Audio</a:t>
            </a:r>
            <a:endParaRPr sz="2500"/>
          </a:p>
          <a:p>
            <a:pPr indent="0" lvl="0" marL="0" rtl="0" algn="l">
              <a:spcBef>
                <a:spcPts val="0"/>
              </a:spcBef>
              <a:spcAft>
                <a:spcPts val="0"/>
              </a:spcAft>
              <a:buNone/>
            </a:pPr>
            <a:r>
              <a:t/>
            </a:r>
            <a:endParaRPr sz="1800"/>
          </a:p>
          <a:p>
            <a:pPr indent="0" lvl="0" marL="0" rtl="0" algn="l">
              <a:spcBef>
                <a:spcPts val="0"/>
              </a:spcBef>
              <a:spcAft>
                <a:spcPts val="0"/>
              </a:spcAft>
              <a:buNone/>
            </a:pPr>
            <a:r>
              <a:rPr lang="fr" sz="1800" u="sng"/>
              <a:t>https://youtu.be/a-jD66901-I?si=ReUsOYUm6rgofIT4</a:t>
            </a:r>
            <a:endParaRPr sz="1800" u="sng"/>
          </a:p>
          <a:p>
            <a:pPr indent="0" lvl="0" marL="0" rtl="0" algn="l">
              <a:spcBef>
                <a:spcPts val="0"/>
              </a:spcBef>
              <a:spcAft>
                <a:spcPts val="0"/>
              </a:spcAft>
              <a:buNone/>
            </a:pPr>
            <a:r>
              <a:t/>
            </a:r>
            <a:endParaRPr sz="1800"/>
          </a:p>
          <a:p>
            <a:pPr indent="0" lvl="0" marL="0" rtl="0" algn="l">
              <a:spcBef>
                <a:spcPts val="0"/>
              </a:spcBef>
              <a:spcAft>
                <a:spcPts val="0"/>
              </a:spcAft>
              <a:buNone/>
            </a:pPr>
            <a:r>
              <a:rPr lang="fr" sz="1800" u="sng">
                <a:solidFill>
                  <a:schemeClr val="hlink"/>
                </a:solidFill>
                <a:hlinkClick r:id="rId5"/>
              </a:rPr>
              <a:t>https://github.com/viktor-nikolov/MicroBlaze-DDR3-tutorial</a:t>
            </a:r>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1"/>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94" name="Google Shape;94;p11"/>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2.	</a:t>
            </a:r>
            <a:r>
              <a:rPr lang="fr" sz="2000">
                <a:solidFill>
                  <a:srgbClr val="000000"/>
                </a:solidFill>
              </a:rPr>
              <a:t>Configuration du Vitis 2025 unified</a:t>
            </a:r>
            <a:endParaRPr sz="2000"/>
          </a:p>
        </p:txBody>
      </p:sp>
      <p:sp>
        <p:nvSpPr>
          <p:cNvPr id="95" name="Google Shape;95;p11"/>
          <p:cNvSpPr txBox="1"/>
          <p:nvPr/>
        </p:nvSpPr>
        <p:spPr>
          <a:xfrm>
            <a:off x="200525" y="931388"/>
            <a:ext cx="8585100" cy="350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fr" sz="1800"/>
              <a:t>Création d’un projet de base</a:t>
            </a:r>
            <a:r>
              <a:rPr lang="fr" sz="1800"/>
              <a:t> : mise en place d’un design simple avec MicroBlaze </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a:p>
        </p:txBody>
      </p:sp>
      <p:pic>
        <p:nvPicPr>
          <p:cNvPr id="96" name="Google Shape;96;p11" title="Screenshot from 2025-09-19 09-58-45.png"/>
          <p:cNvPicPr preferRelativeResize="0"/>
          <p:nvPr/>
        </p:nvPicPr>
        <p:blipFill>
          <a:blip r:embed="rId3">
            <a:alphaModFix/>
          </a:blip>
          <a:stretch>
            <a:fillRect/>
          </a:stretch>
        </p:blipFill>
        <p:spPr>
          <a:xfrm>
            <a:off x="344800" y="1703909"/>
            <a:ext cx="8296550" cy="2830216"/>
          </a:xfrm>
          <a:prstGeom prst="rect">
            <a:avLst/>
          </a:prstGeom>
          <a:noFill/>
          <a:ln>
            <a:noFill/>
          </a:ln>
        </p:spPr>
      </p:pic>
      <p:sp>
        <p:nvSpPr>
          <p:cNvPr id="97" name="Google Shape;97;p11"/>
          <p:cNvSpPr txBox="1"/>
          <p:nvPr/>
        </p:nvSpPr>
        <p:spPr>
          <a:xfrm>
            <a:off x="959250" y="483600"/>
            <a:ext cx="33711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u="sng"/>
              <a:t>Etape 1</a:t>
            </a:r>
            <a:r>
              <a:rPr b="1" lang="fr" sz="1800"/>
              <a:t> : Design sur Vivado</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2"/>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03" name="Google Shape;103;p12"/>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2.	</a:t>
            </a:r>
            <a:r>
              <a:rPr lang="fr" sz="2000">
                <a:solidFill>
                  <a:srgbClr val="000000"/>
                </a:solidFill>
              </a:rPr>
              <a:t>Configuration du Vitis 2025 unified</a:t>
            </a:r>
            <a:endParaRPr sz="2000"/>
          </a:p>
        </p:txBody>
      </p:sp>
      <p:sp>
        <p:nvSpPr>
          <p:cNvPr id="104" name="Google Shape;104;p12"/>
          <p:cNvSpPr txBox="1"/>
          <p:nvPr/>
        </p:nvSpPr>
        <p:spPr>
          <a:xfrm>
            <a:off x="88800" y="929850"/>
            <a:ext cx="8400000" cy="3503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fr" sz="1800"/>
              <a:t>Projet “Hello World”</a:t>
            </a:r>
            <a:r>
              <a:rPr lang="fr" sz="1800"/>
              <a:t> : première application logicielle minimale pour tester la configuration de la plateforme.</a:t>
            </a:r>
            <a:endParaRPr sz="1800"/>
          </a:p>
          <a:p>
            <a:pPr indent="0" lvl="0" marL="457200" rtl="0" algn="l">
              <a:lnSpc>
                <a:spcPct val="115000"/>
              </a:lnSpc>
              <a:spcBef>
                <a:spcPts val="0"/>
              </a:spcBef>
              <a:spcAft>
                <a:spcPts val="0"/>
              </a:spcAft>
              <a:buNone/>
            </a:pPr>
            <a:r>
              <a:t/>
            </a:r>
            <a:endParaRPr sz="1800"/>
          </a:p>
          <a:p>
            <a:pPr indent="0" lvl="0" marL="0" rtl="0" algn="l">
              <a:spcBef>
                <a:spcPts val="0"/>
              </a:spcBef>
              <a:spcAft>
                <a:spcPts val="0"/>
              </a:spcAft>
              <a:buNone/>
            </a:pPr>
            <a:r>
              <a:t/>
            </a:r>
            <a:endParaRPr sz="1800"/>
          </a:p>
        </p:txBody>
      </p:sp>
      <p:pic>
        <p:nvPicPr>
          <p:cNvPr id="105" name="Google Shape;105;p12" title="Screenshot from 2025-09-19 10-01-01.png"/>
          <p:cNvPicPr preferRelativeResize="0"/>
          <p:nvPr/>
        </p:nvPicPr>
        <p:blipFill>
          <a:blip r:embed="rId3">
            <a:alphaModFix/>
          </a:blip>
          <a:stretch>
            <a:fillRect/>
          </a:stretch>
        </p:blipFill>
        <p:spPr>
          <a:xfrm>
            <a:off x="4401050" y="1426425"/>
            <a:ext cx="4194176" cy="3178100"/>
          </a:xfrm>
          <a:prstGeom prst="rect">
            <a:avLst/>
          </a:prstGeom>
          <a:noFill/>
          <a:ln>
            <a:noFill/>
          </a:ln>
        </p:spPr>
      </p:pic>
      <p:sp>
        <p:nvSpPr>
          <p:cNvPr id="106" name="Google Shape;106;p12"/>
          <p:cNvSpPr txBox="1"/>
          <p:nvPr/>
        </p:nvSpPr>
        <p:spPr>
          <a:xfrm>
            <a:off x="959250" y="483600"/>
            <a:ext cx="35814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 sz="1800" u="sng"/>
              <a:t>Etape 2</a:t>
            </a:r>
            <a:r>
              <a:rPr b="1" lang="fr" sz="1800"/>
              <a:t> : Configuration Vitis</a:t>
            </a:r>
            <a:endParaRPr b="1" sz="1800"/>
          </a:p>
        </p:txBody>
      </p:sp>
      <p:sp>
        <p:nvSpPr>
          <p:cNvPr id="107" name="Google Shape;107;p12"/>
          <p:cNvSpPr/>
          <p:nvPr/>
        </p:nvSpPr>
        <p:spPr>
          <a:xfrm>
            <a:off x="1196825" y="2274825"/>
            <a:ext cx="2439300" cy="584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2"/>
          <p:cNvSpPr txBox="1"/>
          <p:nvPr/>
        </p:nvSpPr>
        <p:spPr>
          <a:xfrm>
            <a:off x="1069150" y="3160950"/>
            <a:ext cx="2384400" cy="1071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fr" sz="1800"/>
              <a:t>Build platform</a:t>
            </a:r>
            <a:endParaRPr sz="1800"/>
          </a:p>
          <a:p>
            <a:pPr indent="-342900" lvl="0" marL="457200" rtl="0" algn="l">
              <a:spcBef>
                <a:spcPts val="0"/>
              </a:spcBef>
              <a:spcAft>
                <a:spcPts val="0"/>
              </a:spcAft>
              <a:buSzPts val="1800"/>
              <a:buAutoNum type="arabicPeriod"/>
            </a:pPr>
            <a:r>
              <a:rPr lang="fr" sz="1800"/>
              <a:t>Build Application</a:t>
            </a:r>
            <a:endParaRPr sz="1800"/>
          </a:p>
          <a:p>
            <a:pPr indent="-342900" lvl="0" marL="457200" rtl="0" algn="l">
              <a:spcBef>
                <a:spcPts val="0"/>
              </a:spcBef>
              <a:spcAft>
                <a:spcPts val="0"/>
              </a:spcAft>
              <a:buSzPts val="1800"/>
              <a:buAutoNum type="arabicPeriod"/>
            </a:pPr>
            <a:r>
              <a:rPr lang="fr" sz="1800"/>
              <a:t>Run Application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3"/>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14" name="Google Shape;114;p13"/>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2.	</a:t>
            </a:r>
            <a:r>
              <a:rPr lang="fr" sz="2000">
                <a:solidFill>
                  <a:srgbClr val="000000"/>
                </a:solidFill>
              </a:rPr>
              <a:t>Configuration du Vitis 2025 unified</a:t>
            </a:r>
            <a:endParaRPr sz="2000"/>
          </a:p>
        </p:txBody>
      </p:sp>
      <p:sp>
        <p:nvSpPr>
          <p:cNvPr id="115" name="Google Shape;115;p13"/>
          <p:cNvSpPr txBox="1"/>
          <p:nvPr/>
        </p:nvSpPr>
        <p:spPr>
          <a:xfrm>
            <a:off x="743925" y="641375"/>
            <a:ext cx="8400000" cy="350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800"/>
              <a:t>Tests basiques de périphériques</a:t>
            </a:r>
            <a:r>
              <a:rPr lang="fr" sz="1800"/>
              <a:t> :</a:t>
            </a:r>
            <a:endParaRPr sz="1800"/>
          </a:p>
          <a:p>
            <a:pPr indent="-342900" lvl="0" marL="457200" rtl="0" algn="l">
              <a:lnSpc>
                <a:spcPct val="115000"/>
              </a:lnSpc>
              <a:spcBef>
                <a:spcPts val="1200"/>
              </a:spcBef>
              <a:spcAft>
                <a:spcPts val="0"/>
              </a:spcAft>
              <a:buSzPts val="1800"/>
              <a:buChar char="●"/>
            </a:pPr>
            <a:r>
              <a:rPr lang="fr" sz="1800"/>
              <a:t>Allumage et contrôle des </a:t>
            </a:r>
            <a:r>
              <a:rPr b="1" lang="fr" sz="1800"/>
              <a:t>LEDs</a:t>
            </a:r>
            <a:endParaRPr b="1" sz="1800"/>
          </a:p>
          <a:p>
            <a:pPr indent="-342900" lvl="0" marL="457200" rtl="0" algn="l">
              <a:lnSpc>
                <a:spcPct val="115000"/>
              </a:lnSpc>
              <a:spcBef>
                <a:spcPts val="0"/>
              </a:spcBef>
              <a:spcAft>
                <a:spcPts val="0"/>
              </a:spcAft>
              <a:buSzPts val="1800"/>
              <a:buChar char="●"/>
            </a:pPr>
            <a:r>
              <a:rPr lang="fr" sz="1800"/>
              <a:t>Lecture de l’état des </a:t>
            </a:r>
            <a:r>
              <a:rPr b="1" lang="fr" sz="1800"/>
              <a:t>switchs</a:t>
            </a:r>
            <a:endParaRPr b="1" sz="1800"/>
          </a:p>
          <a:p>
            <a:pPr indent="0" lvl="0" marL="0" rtl="0" algn="l">
              <a:lnSpc>
                <a:spcPct val="115000"/>
              </a:lnSpc>
              <a:spcBef>
                <a:spcPts val="1200"/>
              </a:spcBef>
              <a:spcAft>
                <a:spcPts val="0"/>
              </a:spcAft>
              <a:buNone/>
            </a:pPr>
            <a:r>
              <a:t/>
            </a:r>
            <a:endParaRPr b="1" sz="1800"/>
          </a:p>
          <a:p>
            <a:pPr indent="0" lvl="0" marL="0" rtl="0" algn="l">
              <a:lnSpc>
                <a:spcPct val="115000"/>
              </a:lnSpc>
              <a:spcBef>
                <a:spcPts val="1200"/>
              </a:spcBef>
              <a:spcAft>
                <a:spcPts val="0"/>
              </a:spcAft>
              <a:buNone/>
            </a:pPr>
            <a:r>
              <a:rPr b="1" lang="fr" sz="1800"/>
              <a:t>Configuration de la plateforme via le XSA</a:t>
            </a:r>
            <a:r>
              <a:rPr lang="fr" sz="1800"/>
              <a:t> : adaptation et intégration des adresses matérielles dans Vitis.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fr" sz="1800"/>
              <a:t>Développement du code C adapté</a:t>
            </a:r>
            <a:r>
              <a:rPr lang="fr" sz="1800"/>
              <a:t> : utilisation des définitions fournies dans </a:t>
            </a:r>
            <a:r>
              <a:rPr b="1" lang="fr" sz="1800"/>
              <a:t>x</a:t>
            </a:r>
            <a:r>
              <a:rPr b="1" lang="fr" sz="1800"/>
              <a:t>parameters</a:t>
            </a:r>
            <a:r>
              <a:rPr b="1" lang="fr" sz="1800"/>
              <a:t>.h</a:t>
            </a:r>
            <a:r>
              <a:rPr lang="fr" sz="1800"/>
              <a:t> pour accéder correctement aux GPIO et autres ressources.</a:t>
            </a:r>
            <a:endParaRPr sz="1800"/>
          </a:p>
          <a:p>
            <a:pPr indent="0" lvl="0" marL="0" rtl="0" algn="l">
              <a:spcBef>
                <a:spcPts val="0"/>
              </a:spcBef>
              <a:spcAft>
                <a:spcPts val="0"/>
              </a:spcAft>
              <a:buNone/>
            </a:pPr>
            <a:r>
              <a:t/>
            </a:r>
            <a:endParaRPr/>
          </a:p>
        </p:txBody>
      </p:sp>
      <p:sp>
        <p:nvSpPr>
          <p:cNvPr id="116" name="Google Shape;116;p13"/>
          <p:cNvSpPr/>
          <p:nvPr/>
        </p:nvSpPr>
        <p:spPr>
          <a:xfrm flipH="1" rot="10800000">
            <a:off x="188925" y="727775"/>
            <a:ext cx="555000" cy="333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3"/>
          <p:cNvSpPr/>
          <p:nvPr/>
        </p:nvSpPr>
        <p:spPr>
          <a:xfrm flipH="1" rot="10800000">
            <a:off x="188925" y="2454600"/>
            <a:ext cx="555000" cy="333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3"/>
          <p:cNvSpPr/>
          <p:nvPr/>
        </p:nvSpPr>
        <p:spPr>
          <a:xfrm flipH="1" rot="10800000">
            <a:off x="188925" y="3413150"/>
            <a:ext cx="555000" cy="333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4"/>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24" name="Google Shape;124;p14"/>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2.	</a:t>
            </a:r>
            <a:r>
              <a:rPr lang="fr" sz="2000">
                <a:solidFill>
                  <a:srgbClr val="000000"/>
                </a:solidFill>
              </a:rPr>
              <a:t>Configuration du Vitis 2025 unified</a:t>
            </a:r>
            <a:endParaRPr sz="2000"/>
          </a:p>
        </p:txBody>
      </p:sp>
      <p:sp>
        <p:nvSpPr>
          <p:cNvPr id="125" name="Google Shape;125;p14"/>
          <p:cNvSpPr txBox="1"/>
          <p:nvPr/>
        </p:nvSpPr>
        <p:spPr>
          <a:xfrm>
            <a:off x="665700" y="1046550"/>
            <a:ext cx="8400000" cy="60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800"/>
              <a:t>Configuration de Vitis 2025</a:t>
            </a:r>
            <a:r>
              <a:rPr lang="fr" sz="1800"/>
              <a:t> : TUTO disponible sur mon Github</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                     </a:t>
            </a:r>
            <a:endParaRPr b="1" sz="1900"/>
          </a:p>
          <a:p>
            <a:pPr indent="0" lvl="0" marL="0" rtl="0" algn="l">
              <a:spcBef>
                <a:spcPts val="0"/>
              </a:spcBef>
              <a:spcAft>
                <a:spcPts val="0"/>
              </a:spcAft>
              <a:buNone/>
            </a:pPr>
            <a:r>
              <a:t/>
            </a:r>
            <a:endParaRPr/>
          </a:p>
        </p:txBody>
      </p:sp>
      <p:sp>
        <p:nvSpPr>
          <p:cNvPr id="126" name="Google Shape;126;p14"/>
          <p:cNvSpPr/>
          <p:nvPr/>
        </p:nvSpPr>
        <p:spPr>
          <a:xfrm>
            <a:off x="114875" y="2214000"/>
            <a:ext cx="1007700" cy="7155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4"/>
          <p:cNvSpPr txBox="1"/>
          <p:nvPr/>
        </p:nvSpPr>
        <p:spPr>
          <a:xfrm>
            <a:off x="1282800" y="2294250"/>
            <a:ext cx="7782900" cy="71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fr" sz="1900" u="sng">
                <a:solidFill>
                  <a:schemeClr val="dk1"/>
                </a:solidFill>
                <a:hlinkClick r:id="rId3">
                  <a:extLst>
                    <a:ext uri="{A12FA001-AC4F-418D-AE19-62706E023703}">
                      <ahyp:hlinkClr val="tx"/>
                    </a:ext>
                  </a:extLst>
                </a:hlinkClick>
              </a:rPr>
              <a:t>https://github.com/Amine-bendaou/Accel-MAC-for-Deep-Learning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33" name="Google Shape;133;p15"/>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3</a:t>
            </a:r>
            <a:r>
              <a:rPr lang="fr" sz="2000"/>
              <a:t>.	</a:t>
            </a:r>
            <a:r>
              <a:rPr lang="fr" sz="2000">
                <a:solidFill>
                  <a:srgbClr val="000000"/>
                </a:solidFill>
              </a:rPr>
              <a:t>Communication hardware ↔ RAM via MicroBlaze</a:t>
            </a:r>
            <a:endParaRPr sz="2000"/>
          </a:p>
        </p:txBody>
      </p:sp>
      <p:sp>
        <p:nvSpPr>
          <p:cNvPr id="134" name="Google Shape;134;p15"/>
          <p:cNvSpPr txBox="1"/>
          <p:nvPr/>
        </p:nvSpPr>
        <p:spPr>
          <a:xfrm>
            <a:off x="518050" y="747500"/>
            <a:ext cx="8453100" cy="3470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fr" sz="1800"/>
              <a:t>Objectif :</a:t>
            </a:r>
            <a:r>
              <a:rPr lang="fr" sz="1800"/>
              <a:t> permettre au MicroBlaze d’accéder à la mémoire et aux périphériques pour lire/écrire des données.</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b="1" lang="fr" sz="1800"/>
              <a:t>MicroBlaze :</a:t>
            </a:r>
            <a:r>
              <a:rPr lang="fr" sz="1800"/>
              <a:t> processeur soft-core Xilinx utilisé pour piloter le hardware.</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b="1" lang="fr" sz="1800"/>
              <a:t>RAM :</a:t>
            </a:r>
            <a:r>
              <a:rPr lang="fr" sz="1800"/>
              <a:t> mémoire DDR3 connectée via le contrôleur intégré.</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b="1" lang="fr" sz="1800"/>
              <a:t>Protocole utilisé :</a:t>
            </a:r>
            <a:r>
              <a:rPr lang="fr" sz="1800"/>
              <a:t> AXI4, standard pour la communication maître-esclave dans les FPGA.</a:t>
            </a:r>
            <a:endParaRPr sz="1800"/>
          </a:p>
          <a:p>
            <a:pPr indent="0" lvl="0" marL="45720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idx="12" type="sldNum"/>
          </p:nvPr>
        </p:nvSpPr>
        <p:spPr>
          <a:xfrm>
            <a:off x="8595225" y="4480877"/>
            <a:ext cx="548700" cy="289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0" name="Google Shape;140;p16"/>
          <p:cNvSpPr txBox="1"/>
          <p:nvPr>
            <p:ph type="title"/>
          </p:nvPr>
        </p:nvSpPr>
        <p:spPr>
          <a:xfrm>
            <a:off x="1069150" y="0"/>
            <a:ext cx="8453100" cy="483600"/>
          </a:xfrm>
          <a:prstGeom prst="rect">
            <a:avLst/>
          </a:prstGeom>
        </p:spPr>
        <p:txBody>
          <a:bodyPr anchorCtr="0" anchor="t" bIns="68575" lIns="68575" spcFirstLastPara="1" rIns="68575" wrap="square" tIns="68575">
            <a:noAutofit/>
          </a:bodyPr>
          <a:lstStyle/>
          <a:p>
            <a:pPr indent="0" lvl="0" marL="0" rtl="0" algn="l">
              <a:spcBef>
                <a:spcPts val="0"/>
              </a:spcBef>
              <a:spcAft>
                <a:spcPts val="0"/>
              </a:spcAft>
              <a:buNone/>
            </a:pPr>
            <a:r>
              <a:rPr lang="fr" sz="2000"/>
              <a:t>3.	</a:t>
            </a:r>
            <a:r>
              <a:rPr lang="fr" sz="2000">
                <a:solidFill>
                  <a:srgbClr val="000000"/>
                </a:solidFill>
              </a:rPr>
              <a:t>Communication hardware ↔ RAM via MicroBlaze</a:t>
            </a:r>
            <a:endParaRPr sz="2000"/>
          </a:p>
        </p:txBody>
      </p:sp>
      <p:sp>
        <p:nvSpPr>
          <p:cNvPr id="141" name="Google Shape;141;p16"/>
          <p:cNvSpPr txBox="1"/>
          <p:nvPr/>
        </p:nvSpPr>
        <p:spPr>
          <a:xfrm>
            <a:off x="616725" y="636475"/>
            <a:ext cx="8453100" cy="402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fr" sz="1600"/>
              <a:t>Comment fonctionne le protocole AXI4 ?</a:t>
            </a:r>
            <a:endParaRPr b="1" sz="1600"/>
          </a:p>
          <a:p>
            <a:pPr indent="-330200" lvl="0" marL="457200" rtl="0" algn="l">
              <a:lnSpc>
                <a:spcPct val="115000"/>
              </a:lnSpc>
              <a:spcBef>
                <a:spcPts val="1200"/>
              </a:spcBef>
              <a:spcAft>
                <a:spcPts val="0"/>
              </a:spcAft>
              <a:buSzPts val="1600"/>
              <a:buChar char="●"/>
            </a:pPr>
            <a:r>
              <a:rPr b="1" lang="fr" sz="1600"/>
              <a:t>Protocole standardisé</a:t>
            </a:r>
            <a:r>
              <a:rPr lang="fr" sz="1600"/>
              <a:t> développé par ARM, très utilisé dans les FPGA (Xilinx/AMD).</a:t>
            </a:r>
            <a:endParaRPr sz="1600"/>
          </a:p>
          <a:p>
            <a:pPr indent="-330200" lvl="0" marL="457200" rtl="0" algn="l">
              <a:lnSpc>
                <a:spcPct val="115000"/>
              </a:lnSpc>
              <a:spcBef>
                <a:spcPts val="0"/>
              </a:spcBef>
              <a:spcAft>
                <a:spcPts val="0"/>
              </a:spcAft>
              <a:buSzPts val="1600"/>
              <a:buChar char="●"/>
            </a:pPr>
            <a:r>
              <a:rPr b="1" lang="fr" sz="1600"/>
              <a:t>Architecture maître-esclave</a:t>
            </a:r>
            <a:r>
              <a:rPr lang="fr" sz="1600"/>
              <a:t> :</a:t>
            </a:r>
            <a:endParaRPr sz="1600"/>
          </a:p>
          <a:p>
            <a:pPr indent="-330200" lvl="1" marL="914400" rtl="0" algn="l">
              <a:lnSpc>
                <a:spcPct val="115000"/>
              </a:lnSpc>
              <a:spcBef>
                <a:spcPts val="0"/>
              </a:spcBef>
              <a:spcAft>
                <a:spcPts val="0"/>
              </a:spcAft>
              <a:buSzPts val="1600"/>
              <a:buChar char="○"/>
            </a:pPr>
            <a:r>
              <a:rPr b="1" lang="fr" sz="1600"/>
              <a:t>Maître</a:t>
            </a:r>
            <a:r>
              <a:rPr lang="fr" sz="1600"/>
              <a:t> : MicroBlaze (initie les transactions)</a:t>
            </a:r>
            <a:endParaRPr sz="1600"/>
          </a:p>
          <a:p>
            <a:pPr indent="-330200" lvl="1" marL="914400" rtl="0" algn="l">
              <a:lnSpc>
                <a:spcPct val="115000"/>
              </a:lnSpc>
              <a:spcBef>
                <a:spcPts val="0"/>
              </a:spcBef>
              <a:spcAft>
                <a:spcPts val="0"/>
              </a:spcAft>
              <a:buSzPts val="1600"/>
              <a:buChar char="○"/>
            </a:pPr>
            <a:r>
              <a:rPr b="1" lang="fr" sz="1600"/>
              <a:t>Esclave</a:t>
            </a:r>
            <a:r>
              <a:rPr lang="fr" sz="1600"/>
              <a:t> : RAM, GPIO, IP personnalisées (répond aux requêtes)</a:t>
            </a:r>
            <a:endParaRPr sz="1600"/>
          </a:p>
          <a:p>
            <a:pPr indent="-330200" lvl="0" marL="457200" rtl="0" algn="l">
              <a:lnSpc>
                <a:spcPct val="115000"/>
              </a:lnSpc>
              <a:spcBef>
                <a:spcPts val="0"/>
              </a:spcBef>
              <a:spcAft>
                <a:spcPts val="0"/>
              </a:spcAft>
              <a:buSzPts val="1600"/>
              <a:buChar char="●"/>
            </a:pPr>
            <a:r>
              <a:rPr b="1" lang="fr" sz="1600"/>
              <a:t>Bus interconnecté</a:t>
            </a:r>
            <a:r>
              <a:rPr lang="fr" sz="1600"/>
              <a:t> : permet de transférer des données et commandes entre composants (généralement des bus sur 32 bits).</a:t>
            </a:r>
            <a:endParaRPr sz="1600"/>
          </a:p>
          <a:p>
            <a:pPr indent="-330200" lvl="0" marL="457200" rtl="0" algn="l">
              <a:lnSpc>
                <a:spcPct val="115000"/>
              </a:lnSpc>
              <a:spcBef>
                <a:spcPts val="0"/>
              </a:spcBef>
              <a:spcAft>
                <a:spcPts val="0"/>
              </a:spcAft>
              <a:buSzPts val="1600"/>
              <a:buChar char="●"/>
            </a:pPr>
            <a:r>
              <a:rPr b="1" lang="fr" sz="1600"/>
              <a:t>Utilisation côté MicroBlaze</a:t>
            </a:r>
            <a:r>
              <a:rPr lang="fr" sz="1600"/>
              <a:t> :</a:t>
            </a:r>
            <a:endParaRPr sz="1600"/>
          </a:p>
          <a:p>
            <a:pPr indent="-330200" lvl="1" marL="914400" rtl="0" algn="l">
              <a:lnSpc>
                <a:spcPct val="115000"/>
              </a:lnSpc>
              <a:spcBef>
                <a:spcPts val="0"/>
              </a:spcBef>
              <a:spcAft>
                <a:spcPts val="0"/>
              </a:spcAft>
              <a:buSzPts val="1600"/>
              <a:buChar char="○"/>
            </a:pPr>
            <a:r>
              <a:rPr lang="fr" sz="1600"/>
              <a:t>Lecture/écriture mémoire</a:t>
            </a:r>
            <a:endParaRPr sz="1600"/>
          </a:p>
          <a:p>
            <a:pPr indent="-330200" lvl="1" marL="914400" rtl="0" algn="l">
              <a:lnSpc>
                <a:spcPct val="115000"/>
              </a:lnSpc>
              <a:spcBef>
                <a:spcPts val="0"/>
              </a:spcBef>
              <a:spcAft>
                <a:spcPts val="0"/>
              </a:spcAft>
              <a:buSzPts val="1600"/>
              <a:buChar char="○"/>
            </a:pPr>
            <a:r>
              <a:rPr lang="fr" sz="1600"/>
              <a:t>Contrôle de périphériques standards (UART, LEDs, timers…)</a:t>
            </a:r>
            <a:endParaRPr sz="1600"/>
          </a:p>
          <a:p>
            <a:pPr indent="-330200" lvl="1" marL="914400" rtl="0" algn="l">
              <a:lnSpc>
                <a:spcPct val="115000"/>
              </a:lnSpc>
              <a:spcBef>
                <a:spcPts val="0"/>
              </a:spcBef>
              <a:spcAft>
                <a:spcPts val="0"/>
              </a:spcAft>
              <a:buSzPts val="1600"/>
              <a:buChar char="○"/>
            </a:pPr>
            <a:r>
              <a:rPr lang="fr" sz="1600"/>
              <a:t>Communication avec les IP personnalisées encapsulées dans une interface AXI</a:t>
            </a:r>
            <a:endParaRPr sz="1600"/>
          </a:p>
          <a:p>
            <a:pPr indent="0" lvl="0" marL="0" rtl="0" algn="l">
              <a:lnSpc>
                <a:spcPct val="115000"/>
              </a:lnSpc>
              <a:spcBef>
                <a:spcPts val="1200"/>
              </a:spcBef>
              <a:spcAft>
                <a:spcPts val="0"/>
              </a:spcAft>
              <a:buNone/>
            </a:pPr>
            <a:r>
              <a:rPr lang="fr" sz="1600"/>
              <a:t>💡 </a:t>
            </a:r>
            <a:r>
              <a:rPr b="1" lang="fr" sz="1600"/>
              <a:t>Résumé visuel :</a:t>
            </a:r>
            <a:r>
              <a:rPr lang="fr" sz="1600"/>
              <a:t> MicroBlaze → AXI bus → RAM / GPIO / IP personnalisées</a:t>
            </a:r>
            <a:endParaRPr sz="1600"/>
          </a:p>
          <a:p>
            <a:pPr indent="0" lvl="0" marL="457200" rtl="0" algn="l">
              <a:lnSpc>
                <a:spcPct val="115000"/>
              </a:lnSpc>
              <a:spcBef>
                <a:spcPts val="120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AS-CNRS">
  <a:themeElements>
    <a:clrScheme name="Simple Light">
      <a:dk1>
        <a:srgbClr val="333333"/>
      </a:dk1>
      <a:lt1>
        <a:srgbClr val="FFFFFF"/>
      </a:lt1>
      <a:dk2>
        <a:srgbClr val="00CDFC"/>
      </a:dk2>
      <a:lt2>
        <a:srgbClr val="00AFFE"/>
      </a:lt2>
      <a:accent1>
        <a:srgbClr val="0083FD"/>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