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Roboto"/>
      <p:regular r:id="rId44"/>
      <p:bold r:id="rId45"/>
      <p:italic r:id="rId46"/>
      <p:boldItalic r:id="rId47"/>
    </p:embeddedFont>
    <p:embeddedFont>
      <p:font typeface="Roboto Light"/>
      <p:regular r:id="rId48"/>
      <p:bold r:id="rId49"/>
      <p:italic r:id="rId50"/>
      <p:boldItalic r:id="rId51"/>
    </p:embeddedFont>
    <p:embeddedFont>
      <p:font typeface="Open Sans Medium"/>
      <p:regular r:id="rId52"/>
      <p:bold r:id="rId53"/>
      <p:italic r:id="rId54"/>
      <p:boldItalic r:id="rId55"/>
    </p:embeddedFont>
    <p:embeddedFont>
      <p:font typeface="Roboto Mono"/>
      <p:regular r:id="rId56"/>
      <p:bold r:id="rId57"/>
      <p:italic r:id="rId58"/>
      <p:boldItalic r:id="rId59"/>
    </p:embeddedFont>
    <p:embeddedFont>
      <p:font typeface="Open Sans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B4C3C8-4C12-4A06-A706-8F1851B701EC}">
  <a:tblStyle styleId="{C8B4C3C8-4C12-4A06-A706-8F1851B701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Roboto-regular.fntdata"/><Relationship Id="rId43" Type="http://schemas.openxmlformats.org/officeDocument/2006/relationships/slide" Target="slides/slide37.xml"/><Relationship Id="rId46" Type="http://schemas.openxmlformats.org/officeDocument/2006/relationships/font" Target="fonts/Roboto-italic.fntdata"/><Relationship Id="rId45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Light-regular.fntdata"/><Relationship Id="rId47" Type="http://schemas.openxmlformats.org/officeDocument/2006/relationships/font" Target="fonts/Roboto-boldItalic.fntdata"/><Relationship Id="rId49" Type="http://schemas.openxmlformats.org/officeDocument/2006/relationships/font" Target="fonts/RobotoLigh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OpenSans-italic.fntdata"/><Relationship Id="rId61" Type="http://schemas.openxmlformats.org/officeDocument/2006/relationships/font" Target="fonts/OpenSans-bold.fntdata"/><Relationship Id="rId20" Type="http://schemas.openxmlformats.org/officeDocument/2006/relationships/slide" Target="slides/slide14.xml"/><Relationship Id="rId63" Type="http://schemas.openxmlformats.org/officeDocument/2006/relationships/font" Target="fonts/OpenSans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OpenSans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Light-boldItalic.fntdata"/><Relationship Id="rId50" Type="http://schemas.openxmlformats.org/officeDocument/2006/relationships/font" Target="fonts/RobotoLight-italic.fntdata"/><Relationship Id="rId53" Type="http://schemas.openxmlformats.org/officeDocument/2006/relationships/font" Target="fonts/OpenSansMedium-bold.fntdata"/><Relationship Id="rId52" Type="http://schemas.openxmlformats.org/officeDocument/2006/relationships/font" Target="fonts/OpenSansMedium-regular.fntdata"/><Relationship Id="rId11" Type="http://schemas.openxmlformats.org/officeDocument/2006/relationships/slide" Target="slides/slide5.xml"/><Relationship Id="rId55" Type="http://schemas.openxmlformats.org/officeDocument/2006/relationships/font" Target="fonts/OpenSansMedium-boldItalic.fntdata"/><Relationship Id="rId10" Type="http://schemas.openxmlformats.org/officeDocument/2006/relationships/slide" Target="slides/slide4.xml"/><Relationship Id="rId54" Type="http://schemas.openxmlformats.org/officeDocument/2006/relationships/font" Target="fonts/OpenSansMedium-italic.fntdata"/><Relationship Id="rId13" Type="http://schemas.openxmlformats.org/officeDocument/2006/relationships/slide" Target="slides/slide7.xml"/><Relationship Id="rId57" Type="http://schemas.openxmlformats.org/officeDocument/2006/relationships/font" Target="fonts/RobotoMono-bold.fntdata"/><Relationship Id="rId12" Type="http://schemas.openxmlformats.org/officeDocument/2006/relationships/slide" Target="slides/slide6.xml"/><Relationship Id="rId56" Type="http://schemas.openxmlformats.org/officeDocument/2006/relationships/font" Target="fonts/RobotoMono-regular.fntdata"/><Relationship Id="rId15" Type="http://schemas.openxmlformats.org/officeDocument/2006/relationships/slide" Target="slides/slide9.xml"/><Relationship Id="rId59" Type="http://schemas.openxmlformats.org/officeDocument/2006/relationships/font" Target="fonts/RobotoMono-boldItalic.fntdata"/><Relationship Id="rId14" Type="http://schemas.openxmlformats.org/officeDocument/2006/relationships/slide" Target="slides/slide8.xml"/><Relationship Id="rId58" Type="http://schemas.openxmlformats.org/officeDocument/2006/relationships/font" Target="fonts/RobotoMon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a2843e10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7a2843e10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12a76acd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612a76acd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7a2843e10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7a2843e10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7a2843e10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7a2843e10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12a76acd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612a76acd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7157944622_3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7157944622_3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7157944622_3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7157944622_3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7a2843e10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7a2843e10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7a2843e10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7a2843e10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7157944622_3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7157944622_3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878798f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878798f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7a2843e10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7a2843e10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7a2843e10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7a2843e10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7157944622_3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7157944622_3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7a2843e10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7a2843e10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7a2843e10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7a2843e10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7157944622_3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7157944622_3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7157944622_3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7157944622_3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7157944622_3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7157944622_3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7157944622_3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7157944622_3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7157944622_3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7157944622_3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878798f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878798f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7a2843e1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7a2843e1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7a2843e10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7a2843e10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7157944622_3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7157944622_3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7157944622_32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7157944622_3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7157944622_32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7157944622_3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612a76acd7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612a76acd7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612a76acd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612a76acd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612a76acd7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612a76acd7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12a76acd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12a76acd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1507c62f0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1507c62f0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a2843e10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7a2843e10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a2843e10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7a2843e10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71507c62f0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71507c62f0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7a2843e10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7a2843e10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gif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gif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gif"/><Relationship Id="rId4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gif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gif"/><Relationship Id="rId4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CUSTOM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/>
          <p:nvPr/>
        </p:nvSpPr>
        <p:spPr>
          <a:xfrm>
            <a:off x="0" y="1062892"/>
            <a:ext cx="9168900" cy="1217400"/>
          </a:xfrm>
          <a:prstGeom prst="rect">
            <a:avLst/>
          </a:prstGeom>
          <a:solidFill>
            <a:srgbClr val="001A3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2"/>
          <p:cNvSpPr/>
          <p:nvPr/>
        </p:nvSpPr>
        <p:spPr>
          <a:xfrm>
            <a:off x="4022990" y="2227184"/>
            <a:ext cx="5154900" cy="130500"/>
          </a:xfrm>
          <a:prstGeom prst="rect">
            <a:avLst/>
          </a:prstGeom>
          <a:solidFill>
            <a:srgbClr val="FF2E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"/>
          <p:cNvSpPr txBox="1"/>
          <p:nvPr>
            <p:ph type="title"/>
          </p:nvPr>
        </p:nvSpPr>
        <p:spPr>
          <a:xfrm>
            <a:off x="577256" y="1062900"/>
            <a:ext cx="7989600" cy="12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boto"/>
              <a:buNone/>
              <a:defRPr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4770233"/>
            <a:ext cx="9144000" cy="373200"/>
          </a:xfrm>
          <a:prstGeom prst="rect">
            <a:avLst/>
          </a:prstGeom>
          <a:solidFill>
            <a:srgbClr val="001A3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718" y="92590"/>
            <a:ext cx="1502835" cy="735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15" y="4794610"/>
            <a:ext cx="324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/>
        </p:nvSpPr>
        <p:spPr>
          <a:xfrm>
            <a:off x="361706" y="4770226"/>
            <a:ext cx="4572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00BAD7"/>
                </a:solidFill>
                <a:latin typeface="Avenir"/>
                <a:ea typeface="Avenir"/>
                <a:cs typeface="Avenir"/>
                <a:sym typeface="Avenir"/>
              </a:rPr>
              <a:t>LAAS-CNRS</a:t>
            </a:r>
            <a:br>
              <a:rPr lang="fr" sz="900">
                <a:solidFill>
                  <a:srgbClr val="00BAD7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fr" sz="9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Laboratoire d’analyse et d’architecture des systèmes du CNRS</a:t>
            </a:r>
            <a:endParaRPr sz="1100"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8304" y="4733231"/>
            <a:ext cx="1055698" cy="43402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/>
        </p:nvSpPr>
        <p:spPr>
          <a:xfrm>
            <a:off x="7003237" y="4783487"/>
            <a:ext cx="1175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6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Laboratoire conventionné</a:t>
            </a:r>
            <a:br>
              <a:rPr b="0" i="0" lang="fr" sz="6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0" i="0" lang="fr" sz="6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avec l’Université Fédérale</a:t>
            </a:r>
            <a:br>
              <a:rPr b="0" i="0" lang="fr" sz="6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0" i="0" lang="fr" sz="6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de Toulouse Midi-Pyrénées</a:t>
            </a:r>
            <a:endParaRPr b="0" i="0" sz="6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USTOM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043494" y="1060744"/>
            <a:ext cx="70572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001A3A"/>
              </a:buClr>
              <a:buSzPts val="1200"/>
              <a:buFont typeface="Roboto Light"/>
              <a:buChar char="●"/>
              <a:defRPr sz="1200">
                <a:solidFill>
                  <a:srgbClr val="001A3A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001A3A"/>
              </a:buClr>
              <a:buSzPts val="1200"/>
              <a:buFont typeface="Roboto Light"/>
              <a:buChar char="○"/>
              <a:defRPr sz="1200">
                <a:solidFill>
                  <a:srgbClr val="001A3A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001A3A"/>
              </a:buClr>
              <a:buSzPts val="1200"/>
              <a:buFont typeface="Roboto Light"/>
              <a:buChar char="■"/>
              <a:defRPr sz="1200">
                <a:solidFill>
                  <a:srgbClr val="001A3A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001A3A"/>
              </a:buClr>
              <a:buSzPts val="1200"/>
              <a:buFont typeface="Roboto Light"/>
              <a:buChar char="●"/>
              <a:defRPr sz="1200">
                <a:solidFill>
                  <a:srgbClr val="001A3A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001A3A"/>
              </a:buClr>
              <a:buSzPts val="1200"/>
              <a:buFont typeface="Roboto Light"/>
              <a:buChar char="○"/>
              <a:defRPr sz="1200">
                <a:solidFill>
                  <a:srgbClr val="001A3A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001A3A"/>
              </a:buClr>
              <a:buSzPts val="1200"/>
              <a:buFont typeface="Roboto Light"/>
              <a:buChar char="■"/>
              <a:defRPr sz="1200">
                <a:solidFill>
                  <a:srgbClr val="001A3A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001A3A"/>
              </a:buClr>
              <a:buSzPts val="1200"/>
              <a:buFont typeface="Roboto Light"/>
              <a:buChar char="●"/>
              <a:defRPr sz="1200">
                <a:solidFill>
                  <a:srgbClr val="001A3A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001A3A"/>
              </a:buClr>
              <a:buSzPts val="1200"/>
              <a:buFont typeface="Roboto Light"/>
              <a:buChar char="○"/>
              <a:defRPr sz="1200">
                <a:solidFill>
                  <a:srgbClr val="001A3A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001A3A"/>
              </a:buClr>
              <a:buSzPts val="1200"/>
              <a:buFont typeface="Roboto Light"/>
              <a:buChar char="■"/>
              <a:defRPr sz="1200">
                <a:solidFill>
                  <a:srgbClr val="001A3A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675" y="144725"/>
            <a:ext cx="988825" cy="48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title"/>
          </p:nvPr>
        </p:nvSpPr>
        <p:spPr>
          <a:xfrm>
            <a:off x="1043500" y="0"/>
            <a:ext cx="78447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1A3A"/>
              </a:buClr>
              <a:buSzPts val="1800"/>
              <a:buFont typeface="Roboto"/>
              <a:buNone/>
              <a:defRPr sz="1800">
                <a:solidFill>
                  <a:srgbClr val="001A3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2" type="subTitle"/>
          </p:nvPr>
        </p:nvSpPr>
        <p:spPr>
          <a:xfrm>
            <a:off x="1043500" y="298675"/>
            <a:ext cx="78447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1A3A"/>
              </a:buClr>
              <a:buSzPts val="1100"/>
              <a:buFont typeface="Roboto Light"/>
              <a:buNone/>
              <a:defRPr sz="1100">
                <a:solidFill>
                  <a:srgbClr val="001A3A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" name="Google Shape;23;p3"/>
          <p:cNvSpPr/>
          <p:nvPr/>
        </p:nvSpPr>
        <p:spPr>
          <a:xfrm>
            <a:off x="0" y="4770233"/>
            <a:ext cx="9144000" cy="373200"/>
          </a:xfrm>
          <a:prstGeom prst="rect">
            <a:avLst/>
          </a:prstGeom>
          <a:solidFill>
            <a:srgbClr val="001A3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15" y="4794610"/>
            <a:ext cx="324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/>
        </p:nvSpPr>
        <p:spPr>
          <a:xfrm>
            <a:off x="361706" y="4770226"/>
            <a:ext cx="4572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00BAD7"/>
                </a:solidFill>
                <a:latin typeface="Avenir"/>
                <a:ea typeface="Avenir"/>
                <a:cs typeface="Avenir"/>
                <a:sym typeface="Avenir"/>
              </a:rPr>
              <a:t>LAAS-CNRS</a:t>
            </a:r>
            <a:br>
              <a:rPr lang="fr" sz="900">
                <a:solidFill>
                  <a:srgbClr val="00BAD7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fr" sz="9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Laboratoire d’analyse et d’architecture des systèmes du CNRS</a:t>
            </a:r>
            <a:endParaRPr sz="1100"/>
          </a:p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595225" y="4480877"/>
            <a:ext cx="5487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b="1" sz="1000">
                <a:solidFill>
                  <a:srgbClr val="001A3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 b="1" sz="1000">
                <a:solidFill>
                  <a:srgbClr val="001A3A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 b="1" sz="1000">
                <a:solidFill>
                  <a:srgbClr val="001A3A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 b="1" sz="1000">
                <a:solidFill>
                  <a:srgbClr val="001A3A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 b="1" sz="1000">
                <a:solidFill>
                  <a:srgbClr val="001A3A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 b="1" sz="1000">
                <a:solidFill>
                  <a:srgbClr val="001A3A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 b="1" sz="1000">
                <a:solidFill>
                  <a:srgbClr val="001A3A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 b="1" sz="1000">
                <a:solidFill>
                  <a:srgbClr val="001A3A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 b="1" sz="1000">
                <a:solidFill>
                  <a:srgbClr val="001A3A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8304" y="4733231"/>
            <a:ext cx="1055698" cy="43402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/>
          <p:nvPr/>
        </p:nvSpPr>
        <p:spPr>
          <a:xfrm>
            <a:off x="7003237" y="4783487"/>
            <a:ext cx="1175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6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Laboratoire conventionné</a:t>
            </a:r>
            <a:br>
              <a:rPr b="0" i="0" lang="fr" sz="6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0" i="0" lang="fr" sz="6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avec l’Université Fédérale</a:t>
            </a:r>
            <a:br>
              <a:rPr b="0" i="0" lang="fr" sz="6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0" i="0" lang="fr" sz="6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de Toulouse Midi-Pyrénées</a:t>
            </a:r>
            <a:endParaRPr b="0" i="0" sz="6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pdated Content">
  <p:cSld name="CUSTOM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675" y="144725"/>
            <a:ext cx="988825" cy="48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type="title"/>
          </p:nvPr>
        </p:nvSpPr>
        <p:spPr>
          <a:xfrm>
            <a:off x="1043500" y="0"/>
            <a:ext cx="78447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1A3A"/>
              </a:buClr>
              <a:buSzPts val="1800"/>
              <a:buFont typeface="Roboto"/>
              <a:buNone/>
              <a:defRPr sz="1800">
                <a:solidFill>
                  <a:srgbClr val="001A3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" type="subTitle"/>
          </p:nvPr>
        </p:nvSpPr>
        <p:spPr>
          <a:xfrm>
            <a:off x="1043500" y="298675"/>
            <a:ext cx="78447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1A3A"/>
              </a:buClr>
              <a:buSzPts val="1100"/>
              <a:buFont typeface="Roboto Light"/>
              <a:buNone/>
              <a:defRPr sz="1100">
                <a:solidFill>
                  <a:srgbClr val="001A3A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3" name="Google Shape;33;p4"/>
          <p:cNvSpPr/>
          <p:nvPr/>
        </p:nvSpPr>
        <p:spPr>
          <a:xfrm>
            <a:off x="0" y="4770233"/>
            <a:ext cx="9144000" cy="373200"/>
          </a:xfrm>
          <a:prstGeom prst="rect">
            <a:avLst/>
          </a:prstGeom>
          <a:solidFill>
            <a:srgbClr val="001A3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595225" y="4480877"/>
            <a:ext cx="5487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b="1" sz="1000">
                <a:solidFill>
                  <a:srgbClr val="001A3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 b="1" sz="1000">
                <a:solidFill>
                  <a:srgbClr val="001A3A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 b="1" sz="1000">
                <a:solidFill>
                  <a:srgbClr val="001A3A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 b="1" sz="1000">
                <a:solidFill>
                  <a:srgbClr val="001A3A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 b="1" sz="1000">
                <a:solidFill>
                  <a:srgbClr val="001A3A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 b="1" sz="1000">
                <a:solidFill>
                  <a:srgbClr val="001A3A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 b="1" sz="1000">
                <a:solidFill>
                  <a:srgbClr val="001A3A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 b="1" sz="1000">
                <a:solidFill>
                  <a:srgbClr val="001A3A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 b="1" sz="1000">
                <a:solidFill>
                  <a:srgbClr val="001A3A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15" y="4794610"/>
            <a:ext cx="324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 txBox="1"/>
          <p:nvPr/>
        </p:nvSpPr>
        <p:spPr>
          <a:xfrm>
            <a:off x="361706" y="4770226"/>
            <a:ext cx="4572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00BAD7"/>
                </a:solidFill>
                <a:latin typeface="Avenir"/>
                <a:ea typeface="Avenir"/>
                <a:cs typeface="Avenir"/>
                <a:sym typeface="Avenir"/>
              </a:rPr>
              <a:t>LAAS-CNRS</a:t>
            </a:r>
            <a:br>
              <a:rPr lang="fr" sz="900">
                <a:solidFill>
                  <a:srgbClr val="00BAD7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fr" sz="9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Laboratoire d’analyse et d’architecture des systèmes du CNRS</a:t>
            </a:r>
            <a:endParaRPr sz="1100"/>
          </a:p>
        </p:txBody>
      </p:sp>
      <p:sp>
        <p:nvSpPr>
          <p:cNvPr id="37" name="Google Shape;37;p4"/>
          <p:cNvSpPr txBox="1"/>
          <p:nvPr>
            <p:ph idx="2" type="body"/>
          </p:nvPr>
        </p:nvSpPr>
        <p:spPr>
          <a:xfrm>
            <a:off x="1043494" y="1060744"/>
            <a:ext cx="70572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001A3A"/>
              </a:buClr>
              <a:buSzPts val="1200"/>
              <a:buFont typeface="Roboto Light"/>
              <a:buChar char="●"/>
              <a:defRPr sz="1200">
                <a:solidFill>
                  <a:srgbClr val="001A3A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001A3A"/>
              </a:buClr>
              <a:buSzPts val="1200"/>
              <a:buFont typeface="Roboto Light"/>
              <a:buChar char="○"/>
              <a:defRPr sz="1200">
                <a:solidFill>
                  <a:srgbClr val="001A3A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001A3A"/>
              </a:buClr>
              <a:buSzPts val="1200"/>
              <a:buFont typeface="Roboto Light"/>
              <a:buChar char="■"/>
              <a:defRPr sz="1200">
                <a:solidFill>
                  <a:srgbClr val="001A3A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001A3A"/>
              </a:buClr>
              <a:buSzPts val="1200"/>
              <a:buFont typeface="Roboto Light"/>
              <a:buChar char="●"/>
              <a:defRPr sz="1200">
                <a:solidFill>
                  <a:srgbClr val="001A3A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001A3A"/>
              </a:buClr>
              <a:buSzPts val="1200"/>
              <a:buFont typeface="Roboto Light"/>
              <a:buChar char="○"/>
              <a:defRPr sz="1200">
                <a:solidFill>
                  <a:srgbClr val="001A3A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001A3A"/>
              </a:buClr>
              <a:buSzPts val="1200"/>
              <a:buFont typeface="Roboto Light"/>
              <a:buChar char="■"/>
              <a:defRPr sz="1200">
                <a:solidFill>
                  <a:srgbClr val="001A3A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001A3A"/>
              </a:buClr>
              <a:buSzPts val="1200"/>
              <a:buFont typeface="Roboto Light"/>
              <a:buChar char="●"/>
              <a:defRPr sz="1200">
                <a:solidFill>
                  <a:srgbClr val="001A3A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001A3A"/>
              </a:buClr>
              <a:buSzPts val="1200"/>
              <a:buFont typeface="Roboto Light"/>
              <a:buChar char="○"/>
              <a:defRPr sz="1200">
                <a:solidFill>
                  <a:srgbClr val="001A3A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001A3A"/>
              </a:buClr>
              <a:buSzPts val="1200"/>
              <a:buFont typeface="Roboto Light"/>
              <a:buChar char="■"/>
              <a:defRPr sz="1200">
                <a:solidFill>
                  <a:srgbClr val="001A3A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descr="UT.png" id="38" name="Google Shape;3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2811" y="4788789"/>
            <a:ext cx="286215" cy="34013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 txBox="1"/>
          <p:nvPr/>
        </p:nvSpPr>
        <p:spPr>
          <a:xfrm>
            <a:off x="7665749" y="4783487"/>
            <a:ext cx="1175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6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Laboratoire conventionné</a:t>
            </a:r>
            <a:br>
              <a:rPr b="0" i="0" lang="fr" sz="6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0" i="0" lang="fr" sz="6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avec l’Université Fédérale</a:t>
            </a:r>
            <a:br>
              <a:rPr b="0" i="0" lang="fr" sz="6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0" i="0" lang="fr" sz="6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de Toulouse Midi-Pyrénées</a:t>
            </a:r>
            <a:endParaRPr b="0" i="0" sz="6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">
  <p:cSld name="CUSTOM_3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0" y="1062892"/>
            <a:ext cx="9168900" cy="1217400"/>
          </a:xfrm>
          <a:prstGeom prst="rect">
            <a:avLst/>
          </a:prstGeom>
          <a:solidFill>
            <a:srgbClr val="001A3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4022990" y="2227184"/>
            <a:ext cx="5154900" cy="130500"/>
          </a:xfrm>
          <a:prstGeom prst="rect">
            <a:avLst/>
          </a:prstGeom>
          <a:solidFill>
            <a:srgbClr val="FF2E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0" y="4770233"/>
            <a:ext cx="9144000" cy="373200"/>
          </a:xfrm>
          <a:prstGeom prst="rect">
            <a:avLst/>
          </a:prstGeom>
          <a:solidFill>
            <a:srgbClr val="001A3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718" y="92590"/>
            <a:ext cx="1502835" cy="735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15" y="4794610"/>
            <a:ext cx="324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"/>
          <p:cNvSpPr txBox="1"/>
          <p:nvPr/>
        </p:nvSpPr>
        <p:spPr>
          <a:xfrm>
            <a:off x="361706" y="4770226"/>
            <a:ext cx="4572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00BAD7"/>
                </a:solidFill>
                <a:latin typeface="Avenir"/>
                <a:ea typeface="Avenir"/>
                <a:cs typeface="Avenir"/>
                <a:sym typeface="Avenir"/>
              </a:rPr>
              <a:t>LAAS-CNRS</a:t>
            </a:r>
            <a:br>
              <a:rPr lang="fr" sz="900">
                <a:solidFill>
                  <a:srgbClr val="00BAD7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fr" sz="9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Laboratoire d’analyse et d’architecture des systèmes du CNRS</a:t>
            </a:r>
            <a:endParaRPr sz="1100"/>
          </a:p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577256" y="1062900"/>
            <a:ext cx="7989600" cy="12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boto"/>
              <a:buNone/>
              <a:defRPr b="0" i="1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i="1" sz="1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i="1" sz="1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i="1" sz="1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i="1" sz="1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i="1" sz="1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i="1" sz="1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i="1" sz="1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i="1"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8595225" y="4480877"/>
            <a:ext cx="5487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b="1" sz="1000">
                <a:solidFill>
                  <a:srgbClr val="001A3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 b="1" sz="1000">
                <a:solidFill>
                  <a:srgbClr val="001A3A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 b="1" sz="1000">
                <a:solidFill>
                  <a:srgbClr val="001A3A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 b="1" sz="1000">
                <a:solidFill>
                  <a:srgbClr val="001A3A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 b="1" sz="1000">
                <a:solidFill>
                  <a:srgbClr val="001A3A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 b="1" sz="1000">
                <a:solidFill>
                  <a:srgbClr val="001A3A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 b="1" sz="1000">
                <a:solidFill>
                  <a:srgbClr val="001A3A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 b="1" sz="1000">
                <a:solidFill>
                  <a:srgbClr val="001A3A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 b="1" sz="1000">
                <a:solidFill>
                  <a:srgbClr val="001A3A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9" name="Google Shape;4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8304" y="4733231"/>
            <a:ext cx="1055698" cy="434026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5"/>
          <p:cNvSpPr txBox="1"/>
          <p:nvPr/>
        </p:nvSpPr>
        <p:spPr>
          <a:xfrm>
            <a:off x="7003237" y="4783487"/>
            <a:ext cx="1175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6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Laboratoire conventionné</a:t>
            </a:r>
            <a:br>
              <a:rPr b="0" i="0" lang="fr" sz="6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0" i="0" lang="fr" sz="6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avec l’Université Fédérale</a:t>
            </a:r>
            <a:br>
              <a:rPr b="0" i="0" lang="fr" sz="6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0" i="0" lang="fr" sz="6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de Toulouse Midi-Pyrénées</a:t>
            </a:r>
            <a:endParaRPr b="0" i="0" sz="6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">
  <p:cSld name="CUSTOM_3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/>
        </p:nvSpPr>
        <p:spPr>
          <a:xfrm>
            <a:off x="0" y="1062892"/>
            <a:ext cx="9168900" cy="1217400"/>
          </a:xfrm>
          <a:prstGeom prst="rect">
            <a:avLst/>
          </a:prstGeom>
          <a:solidFill>
            <a:srgbClr val="001A3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4022990" y="2227184"/>
            <a:ext cx="5154900" cy="130500"/>
          </a:xfrm>
          <a:prstGeom prst="rect">
            <a:avLst/>
          </a:prstGeom>
          <a:solidFill>
            <a:srgbClr val="FF2E4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0" y="4770233"/>
            <a:ext cx="9144000" cy="373200"/>
          </a:xfrm>
          <a:prstGeom prst="rect">
            <a:avLst/>
          </a:prstGeom>
          <a:solidFill>
            <a:srgbClr val="001A3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718" y="92590"/>
            <a:ext cx="1502835" cy="735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15" y="4794610"/>
            <a:ext cx="324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/>
          <p:nvPr/>
        </p:nvSpPr>
        <p:spPr>
          <a:xfrm>
            <a:off x="361706" y="4770226"/>
            <a:ext cx="4572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00BAD7"/>
                </a:solidFill>
                <a:latin typeface="Avenir"/>
                <a:ea typeface="Avenir"/>
                <a:cs typeface="Avenir"/>
                <a:sym typeface="Avenir"/>
              </a:rPr>
              <a:t>LAAS-CNRS</a:t>
            </a:r>
            <a:br>
              <a:rPr lang="fr" sz="900">
                <a:solidFill>
                  <a:srgbClr val="00BAD7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fr" sz="9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Laboratoire d’analyse et d’architecture des systèmes du CNRS</a:t>
            </a:r>
            <a:endParaRPr sz="1100"/>
          </a:p>
        </p:txBody>
      </p:sp>
      <p:sp>
        <p:nvSpPr>
          <p:cNvPr id="58" name="Google Shape;58;p6"/>
          <p:cNvSpPr txBox="1"/>
          <p:nvPr/>
        </p:nvSpPr>
        <p:spPr>
          <a:xfrm>
            <a:off x="577256" y="1062900"/>
            <a:ext cx="7979700" cy="12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3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i="1" sz="3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8595225" y="4480877"/>
            <a:ext cx="5487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b="1" sz="1000">
                <a:solidFill>
                  <a:srgbClr val="001A3A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buNone/>
              <a:defRPr b="1" sz="1000">
                <a:solidFill>
                  <a:srgbClr val="001A3A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buNone/>
              <a:defRPr b="1" sz="1000">
                <a:solidFill>
                  <a:srgbClr val="001A3A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buNone/>
              <a:defRPr b="1" sz="1000">
                <a:solidFill>
                  <a:srgbClr val="001A3A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buNone/>
              <a:defRPr b="1" sz="1000">
                <a:solidFill>
                  <a:srgbClr val="001A3A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buNone/>
              <a:defRPr b="1" sz="1000">
                <a:solidFill>
                  <a:srgbClr val="001A3A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buNone/>
              <a:defRPr b="1" sz="1000">
                <a:solidFill>
                  <a:srgbClr val="001A3A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buNone/>
              <a:defRPr b="1" sz="1000">
                <a:solidFill>
                  <a:srgbClr val="001A3A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buNone/>
              <a:defRPr b="1" sz="1000">
                <a:solidFill>
                  <a:srgbClr val="001A3A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60" name="Google Shape;6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8304" y="4733231"/>
            <a:ext cx="1055698" cy="43402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6"/>
          <p:cNvSpPr txBox="1"/>
          <p:nvPr/>
        </p:nvSpPr>
        <p:spPr>
          <a:xfrm>
            <a:off x="7003237" y="4783487"/>
            <a:ext cx="1175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6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Laboratoire conventionné</a:t>
            </a:r>
            <a:br>
              <a:rPr b="0" i="0" lang="fr" sz="6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0" i="0" lang="fr" sz="6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avec l’Université Fédérale</a:t>
            </a:r>
            <a:br>
              <a:rPr b="0" i="0" lang="fr" sz="6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b="0" i="0" lang="fr" sz="6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de Toulouse Midi-Pyrénées</a:t>
            </a:r>
            <a:endParaRPr b="0" i="0" sz="6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64" name="Google Shape;64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linkedin.com/in/lubingauthier/?locale=fr_FR" TargetMode="External"/><Relationship Id="rId4" Type="http://schemas.openxmlformats.org/officeDocument/2006/relationships/hyperlink" Target="https://flopoco.org/flopoco_installation.html" TargetMode="External"/><Relationship Id="rId5" Type="http://schemas.openxmlformats.org/officeDocument/2006/relationships/hyperlink" Target="https://flopoco.org/operators_5.0.git.html" TargetMode="External"/><Relationship Id="rId6" Type="http://schemas.openxmlformats.org/officeDocument/2006/relationships/hyperlink" Target="https://flopoco.org/flopoco_manual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>
            <p:ph type="title"/>
          </p:nvPr>
        </p:nvSpPr>
        <p:spPr>
          <a:xfrm>
            <a:off x="577256" y="1062900"/>
            <a:ext cx="7989600" cy="1217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Implémentation et Optimisation d’un MAC Float16 sur FPGA : de la Conception VHDL à l’Automatisation</a:t>
            </a:r>
            <a:endParaRPr/>
          </a:p>
        </p:txBody>
      </p:sp>
      <p:sp>
        <p:nvSpPr>
          <p:cNvPr id="71" name="Google Shape;71;p8"/>
          <p:cNvSpPr txBox="1"/>
          <p:nvPr/>
        </p:nvSpPr>
        <p:spPr>
          <a:xfrm>
            <a:off x="1057350" y="2539550"/>
            <a:ext cx="7029300" cy="11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Présentation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25/07/2025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8595225" y="4480877"/>
            <a:ext cx="5487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 sz="1000">
                <a:solidFill>
                  <a:srgbClr val="001A3A"/>
                </a:solidFill>
              </a:rPr>
              <a:t>‹#›</a:t>
            </a:fld>
            <a:endParaRPr/>
          </a:p>
        </p:txBody>
      </p:sp>
      <p:sp>
        <p:nvSpPr>
          <p:cNvPr id="73" name="Google Shape;73;p8"/>
          <p:cNvSpPr txBox="1"/>
          <p:nvPr/>
        </p:nvSpPr>
        <p:spPr>
          <a:xfrm>
            <a:off x="4814725" y="3785771"/>
            <a:ext cx="39294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Réalisée par : </a:t>
            </a:r>
            <a:r>
              <a:rPr b="1" lang="fr"/>
              <a:t>Mohammed Amine Bendaou</a:t>
            </a:r>
            <a:endParaRPr b="1"/>
          </a:p>
        </p:txBody>
      </p:sp>
      <p:sp>
        <p:nvSpPr>
          <p:cNvPr id="74" name="Google Shape;74;p8"/>
          <p:cNvSpPr txBox="1"/>
          <p:nvPr/>
        </p:nvSpPr>
        <p:spPr>
          <a:xfrm>
            <a:off x="555050" y="3811375"/>
            <a:ext cx="31083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Tuteur de stage : </a:t>
            </a:r>
            <a:r>
              <a:rPr b="1" lang="fr"/>
              <a:t>Blaize Mulliez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Encadrant          : </a:t>
            </a:r>
            <a:r>
              <a:rPr b="1" lang="fr"/>
              <a:t>Lubin Gauthier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idx="12" type="sldNum"/>
          </p:nvPr>
        </p:nvSpPr>
        <p:spPr>
          <a:xfrm>
            <a:off x="8595225" y="4480877"/>
            <a:ext cx="5487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9" name="Google Shape;149;p17"/>
          <p:cNvSpPr txBox="1"/>
          <p:nvPr>
            <p:ph type="title"/>
          </p:nvPr>
        </p:nvSpPr>
        <p:spPr>
          <a:xfrm>
            <a:off x="1069150" y="0"/>
            <a:ext cx="8453100" cy="48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2.	Conception VHDL </a:t>
            </a: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d’un MAC Float16</a:t>
            </a:r>
            <a:endParaRPr sz="2200"/>
          </a:p>
        </p:txBody>
      </p:sp>
      <p:sp>
        <p:nvSpPr>
          <p:cNvPr id="150" name="Google Shape;150;p17"/>
          <p:cNvSpPr/>
          <p:nvPr/>
        </p:nvSpPr>
        <p:spPr>
          <a:xfrm>
            <a:off x="537475" y="658850"/>
            <a:ext cx="6183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1230975" y="549050"/>
            <a:ext cx="27798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Résultats de la multiplication </a:t>
            </a:r>
            <a:endParaRPr b="1"/>
          </a:p>
        </p:txBody>
      </p:sp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525" y="1122575"/>
            <a:ext cx="5075400" cy="30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idx="12" type="sldNum"/>
          </p:nvPr>
        </p:nvSpPr>
        <p:spPr>
          <a:xfrm>
            <a:off x="8595225" y="4480877"/>
            <a:ext cx="5487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8" name="Google Shape;158;p18"/>
          <p:cNvSpPr txBox="1"/>
          <p:nvPr>
            <p:ph type="title"/>
          </p:nvPr>
        </p:nvSpPr>
        <p:spPr>
          <a:xfrm>
            <a:off x="1069150" y="0"/>
            <a:ext cx="8453100" cy="48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2.	Conception VHDL </a:t>
            </a: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d’un MAC Float16</a:t>
            </a:r>
            <a:endParaRPr sz="2200"/>
          </a:p>
        </p:txBody>
      </p:sp>
      <p:sp>
        <p:nvSpPr>
          <p:cNvPr id="159" name="Google Shape;159;p18"/>
          <p:cNvSpPr/>
          <p:nvPr/>
        </p:nvSpPr>
        <p:spPr>
          <a:xfrm>
            <a:off x="537475" y="658850"/>
            <a:ext cx="6183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1230975" y="549050"/>
            <a:ext cx="20343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Résultats de la MAC</a:t>
            </a:r>
            <a:endParaRPr b="1"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125" y="1189875"/>
            <a:ext cx="5245399" cy="31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idx="12" type="sldNum"/>
          </p:nvPr>
        </p:nvSpPr>
        <p:spPr>
          <a:xfrm>
            <a:off x="8595225" y="4480877"/>
            <a:ext cx="5487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7" name="Google Shape;167;p19"/>
          <p:cNvSpPr txBox="1"/>
          <p:nvPr>
            <p:ph type="title"/>
          </p:nvPr>
        </p:nvSpPr>
        <p:spPr>
          <a:xfrm>
            <a:off x="1069150" y="0"/>
            <a:ext cx="8453100" cy="48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2.	Conception VHDL </a:t>
            </a: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d’un MAC Float16</a:t>
            </a:r>
            <a:endParaRPr sz="2200"/>
          </a:p>
        </p:txBody>
      </p:sp>
      <p:sp>
        <p:nvSpPr>
          <p:cNvPr id="168" name="Google Shape;168;p19"/>
          <p:cNvSpPr/>
          <p:nvPr/>
        </p:nvSpPr>
        <p:spPr>
          <a:xfrm>
            <a:off x="537475" y="658850"/>
            <a:ext cx="6183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 txBox="1"/>
          <p:nvPr/>
        </p:nvSpPr>
        <p:spPr>
          <a:xfrm>
            <a:off x="1230975" y="549050"/>
            <a:ext cx="20343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Résultats de la MAC</a:t>
            </a:r>
            <a:endParaRPr b="1"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600" y="1222625"/>
            <a:ext cx="5456800" cy="316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idx="12" type="sldNum"/>
          </p:nvPr>
        </p:nvSpPr>
        <p:spPr>
          <a:xfrm>
            <a:off x="8595225" y="4480877"/>
            <a:ext cx="5487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6" name="Google Shape;176;p20"/>
          <p:cNvSpPr txBox="1"/>
          <p:nvPr>
            <p:ph type="title"/>
          </p:nvPr>
        </p:nvSpPr>
        <p:spPr>
          <a:xfrm>
            <a:off x="1069150" y="0"/>
            <a:ext cx="8453100" cy="48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2.	Conception VHDL </a:t>
            </a: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d’un MAC Float16</a:t>
            </a:r>
            <a:endParaRPr sz="2200"/>
          </a:p>
        </p:txBody>
      </p:sp>
      <p:sp>
        <p:nvSpPr>
          <p:cNvPr id="177" name="Google Shape;177;p20"/>
          <p:cNvSpPr/>
          <p:nvPr/>
        </p:nvSpPr>
        <p:spPr>
          <a:xfrm>
            <a:off x="537475" y="658850"/>
            <a:ext cx="6183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1230975" y="549050"/>
            <a:ext cx="20343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Résultats de la MAC</a:t>
            </a:r>
            <a:endParaRPr b="1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025" y="1284275"/>
            <a:ext cx="5220649" cy="311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idx="2" type="subTitle"/>
          </p:nvPr>
        </p:nvSpPr>
        <p:spPr>
          <a:xfrm>
            <a:off x="978050" y="691775"/>
            <a:ext cx="7844700" cy="4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Tableau récapitulatif de la simulation et l’implémentation à </a:t>
            </a:r>
            <a:r>
              <a:rPr b="1" lang="f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 MHZ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5" name="Google Shape;185;p21"/>
          <p:cNvGraphicFramePr/>
          <p:nvPr/>
        </p:nvGraphicFramePr>
        <p:xfrm>
          <a:off x="855313" y="147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{C8B4C3C8-4C12-4A06-A706-8F1851B701EC}</a:tableStyleId>
              </a:tblPr>
              <a:tblGrid>
                <a:gridCol w="1832675"/>
                <a:gridCol w="1211450"/>
                <a:gridCol w="2066850"/>
                <a:gridCol w="18530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Opération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Format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Nombre de cycles (latence)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Throughput (débit)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ADD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Float 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simu :10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implémentation : 7</a:t>
                      </a:r>
                      <a:br>
                        <a:rPr lang="fr"/>
                      </a:b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—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Float 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simu :6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implémentation : 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—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Float 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simu :16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implémentation : 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simu :19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implémentation : 15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6" name="Google Shape;186;p21"/>
          <p:cNvSpPr txBox="1"/>
          <p:nvPr>
            <p:ph idx="12" type="sldNum"/>
          </p:nvPr>
        </p:nvSpPr>
        <p:spPr>
          <a:xfrm>
            <a:off x="8595225" y="4480877"/>
            <a:ext cx="5487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7" name="Google Shape;187;p21"/>
          <p:cNvSpPr txBox="1"/>
          <p:nvPr>
            <p:ph type="title"/>
          </p:nvPr>
        </p:nvSpPr>
        <p:spPr>
          <a:xfrm>
            <a:off x="1069150" y="0"/>
            <a:ext cx="8453100" cy="48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2.	Conception VHDL </a:t>
            </a: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d’un MAC Float16</a:t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idx="12" type="sldNum"/>
          </p:nvPr>
        </p:nvSpPr>
        <p:spPr>
          <a:xfrm>
            <a:off x="8595225" y="4480877"/>
            <a:ext cx="5487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3" name="Google Shape;193;p22"/>
          <p:cNvSpPr txBox="1"/>
          <p:nvPr>
            <p:ph type="title"/>
          </p:nvPr>
        </p:nvSpPr>
        <p:spPr>
          <a:xfrm>
            <a:off x="1069150" y="0"/>
            <a:ext cx="8453100" cy="48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3</a:t>
            </a:r>
            <a:r>
              <a:rPr lang="fr" sz="2000"/>
              <a:t>.	</a:t>
            </a: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Utilisation de FloPoCo pour générer des IPs</a:t>
            </a:r>
            <a:endParaRPr sz="2200"/>
          </a:p>
        </p:txBody>
      </p:sp>
      <p:sp>
        <p:nvSpPr>
          <p:cNvPr id="194" name="Google Shape;194;p22"/>
          <p:cNvSpPr txBox="1"/>
          <p:nvPr/>
        </p:nvSpPr>
        <p:spPr>
          <a:xfrm>
            <a:off x="751275" y="699300"/>
            <a:ext cx="7722600" cy="31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Génération d’opérateurs FPMult, FPAdd, FPMAC avec FloPoCo</a:t>
            </a:r>
            <a:endParaRPr sz="18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Avantages : </a:t>
            </a:r>
            <a:br>
              <a:rPr lang="fr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fr"/>
              <a:t>Gain de temps</a:t>
            </a:r>
            <a:br>
              <a:rPr lang="fr" sz="1100"/>
            </a:b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fr"/>
              <a:t>Exploration de paramètres (fréquences, taille de l’exposant et de la </a:t>
            </a:r>
            <a:r>
              <a:rPr b="1" lang="fr"/>
              <a:t>mantisse</a:t>
            </a:r>
            <a:r>
              <a:rPr b="1" lang="fr"/>
              <a:t> …)</a:t>
            </a:r>
            <a:br>
              <a:rPr lang="fr" sz="1100"/>
            </a:br>
            <a:r>
              <a:rPr lang="fr" sz="1100"/>
              <a:t>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/>
              <a:t>   Résultats comparables à la solution manuelle</a:t>
            </a:r>
            <a:br>
              <a:rPr b="1" lang="fr" sz="1100"/>
            </a:b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312075" y="1092275"/>
            <a:ext cx="6183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12075" y="1655000"/>
            <a:ext cx="6183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12075" y="3333100"/>
            <a:ext cx="6183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idx="12" type="sldNum"/>
          </p:nvPr>
        </p:nvSpPr>
        <p:spPr>
          <a:xfrm>
            <a:off x="8595225" y="4480877"/>
            <a:ext cx="5487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537475" y="658850"/>
            <a:ext cx="6183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1230975" y="549050"/>
            <a:ext cx="22308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Résultats de la FPAdd</a:t>
            </a:r>
            <a:endParaRPr b="1"/>
          </a:p>
        </p:txBody>
      </p:sp>
      <p:sp>
        <p:nvSpPr>
          <p:cNvPr id="205" name="Google Shape;205;p23"/>
          <p:cNvSpPr txBox="1"/>
          <p:nvPr>
            <p:ph type="title"/>
          </p:nvPr>
        </p:nvSpPr>
        <p:spPr>
          <a:xfrm>
            <a:off x="1069150" y="0"/>
            <a:ext cx="8453100" cy="48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3.	</a:t>
            </a: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Utilisation de FloPoCo pour générer des IPs</a:t>
            </a:r>
            <a:endParaRPr sz="2200"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025" y="1240650"/>
            <a:ext cx="5270151" cy="314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idx="12" type="sldNum"/>
          </p:nvPr>
        </p:nvSpPr>
        <p:spPr>
          <a:xfrm>
            <a:off x="8595225" y="4480877"/>
            <a:ext cx="5487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2" name="Google Shape;212;p24"/>
          <p:cNvSpPr/>
          <p:nvPr/>
        </p:nvSpPr>
        <p:spPr>
          <a:xfrm>
            <a:off x="537475" y="658850"/>
            <a:ext cx="6183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4"/>
          <p:cNvSpPr txBox="1"/>
          <p:nvPr/>
        </p:nvSpPr>
        <p:spPr>
          <a:xfrm>
            <a:off x="1230975" y="549050"/>
            <a:ext cx="22308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Résultats de la FPAdd</a:t>
            </a:r>
            <a:endParaRPr b="1"/>
          </a:p>
        </p:txBody>
      </p:sp>
      <p:sp>
        <p:nvSpPr>
          <p:cNvPr id="214" name="Google Shape;214;p24"/>
          <p:cNvSpPr txBox="1"/>
          <p:nvPr>
            <p:ph type="title"/>
          </p:nvPr>
        </p:nvSpPr>
        <p:spPr>
          <a:xfrm>
            <a:off x="1069150" y="0"/>
            <a:ext cx="8453100" cy="48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3.	</a:t>
            </a: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Utilisation de FloPoCo pour générer des IPs</a:t>
            </a:r>
            <a:endParaRPr sz="2200"/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625" y="1181550"/>
            <a:ext cx="5398426" cy="313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idx="12" type="sldNum"/>
          </p:nvPr>
        </p:nvSpPr>
        <p:spPr>
          <a:xfrm>
            <a:off x="8595225" y="4480877"/>
            <a:ext cx="5487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1" name="Google Shape;221;p25"/>
          <p:cNvSpPr/>
          <p:nvPr/>
        </p:nvSpPr>
        <p:spPr>
          <a:xfrm>
            <a:off x="537475" y="658850"/>
            <a:ext cx="6183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"/>
          <p:cNvSpPr txBox="1"/>
          <p:nvPr/>
        </p:nvSpPr>
        <p:spPr>
          <a:xfrm>
            <a:off x="1230975" y="549050"/>
            <a:ext cx="22308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Résultats de la FPAdd</a:t>
            </a:r>
            <a:endParaRPr b="1"/>
          </a:p>
        </p:txBody>
      </p:sp>
      <p:sp>
        <p:nvSpPr>
          <p:cNvPr id="223" name="Google Shape;223;p25"/>
          <p:cNvSpPr txBox="1"/>
          <p:nvPr>
            <p:ph type="title"/>
          </p:nvPr>
        </p:nvSpPr>
        <p:spPr>
          <a:xfrm>
            <a:off x="1069150" y="0"/>
            <a:ext cx="8453100" cy="48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3.	</a:t>
            </a: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Utilisation de FloPoCo pour générer des IPs</a:t>
            </a:r>
            <a:endParaRPr sz="2200"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875" y="1227325"/>
            <a:ext cx="5088274" cy="30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idx="12" type="sldNum"/>
          </p:nvPr>
        </p:nvSpPr>
        <p:spPr>
          <a:xfrm>
            <a:off x="8595225" y="4480877"/>
            <a:ext cx="5487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537475" y="658850"/>
            <a:ext cx="6183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 txBox="1"/>
          <p:nvPr/>
        </p:nvSpPr>
        <p:spPr>
          <a:xfrm>
            <a:off x="1230975" y="549050"/>
            <a:ext cx="22308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Résultats de la FPMult</a:t>
            </a:r>
            <a:endParaRPr b="1"/>
          </a:p>
        </p:txBody>
      </p:sp>
      <p:sp>
        <p:nvSpPr>
          <p:cNvPr id="232" name="Google Shape;232;p26"/>
          <p:cNvSpPr txBox="1"/>
          <p:nvPr>
            <p:ph type="title"/>
          </p:nvPr>
        </p:nvSpPr>
        <p:spPr>
          <a:xfrm>
            <a:off x="1069150" y="0"/>
            <a:ext cx="8453100" cy="48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3.	</a:t>
            </a: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Utilisation de FloPoCo pour générer des IPs</a:t>
            </a:r>
            <a:endParaRPr sz="2200"/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750" y="1155525"/>
            <a:ext cx="5124775" cy="30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idx="2" type="subTitle"/>
          </p:nvPr>
        </p:nvSpPr>
        <p:spPr>
          <a:xfrm>
            <a:off x="2074725" y="425925"/>
            <a:ext cx="4513500" cy="434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 de la Présentation</a:t>
            </a:r>
            <a:endParaRPr b="1" sz="2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8595225" y="4480877"/>
            <a:ext cx="5487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1" name="Google Shape;81;p9"/>
          <p:cNvSpPr txBox="1"/>
          <p:nvPr/>
        </p:nvSpPr>
        <p:spPr>
          <a:xfrm>
            <a:off x="844350" y="1163475"/>
            <a:ext cx="7455300" cy="3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Objectifs du projet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Conception VHDL d’un MAC Float16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Utilisation de FloPoCo pour générer des IPs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Génération automatique de code et scripts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Comparaison des performances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 sz="1800"/>
              <a:t>Conclusion et perspectives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idx="12" type="sldNum"/>
          </p:nvPr>
        </p:nvSpPr>
        <p:spPr>
          <a:xfrm>
            <a:off x="8595225" y="4480877"/>
            <a:ext cx="5487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9" name="Google Shape;239;p27"/>
          <p:cNvSpPr/>
          <p:nvPr/>
        </p:nvSpPr>
        <p:spPr>
          <a:xfrm>
            <a:off x="537475" y="658850"/>
            <a:ext cx="6183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7"/>
          <p:cNvSpPr txBox="1"/>
          <p:nvPr/>
        </p:nvSpPr>
        <p:spPr>
          <a:xfrm>
            <a:off x="1230975" y="549050"/>
            <a:ext cx="22308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Résultats de la FPMult</a:t>
            </a:r>
            <a:endParaRPr b="1"/>
          </a:p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>
            <a:off x="1069150" y="0"/>
            <a:ext cx="8453100" cy="48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3.	</a:t>
            </a: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Utilisation de FloPoCo pour générer des IPs</a:t>
            </a:r>
            <a:endParaRPr sz="2200"/>
          </a:p>
        </p:txBody>
      </p:sp>
      <p:pic>
        <p:nvPicPr>
          <p:cNvPr id="242" name="Google Shape;2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968" y="1118600"/>
            <a:ext cx="5498831" cy="319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8595225" y="4480877"/>
            <a:ext cx="5487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48" name="Google Shape;248;p28"/>
          <p:cNvSpPr/>
          <p:nvPr/>
        </p:nvSpPr>
        <p:spPr>
          <a:xfrm>
            <a:off x="537475" y="658850"/>
            <a:ext cx="6183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"/>
          <p:cNvSpPr txBox="1"/>
          <p:nvPr/>
        </p:nvSpPr>
        <p:spPr>
          <a:xfrm>
            <a:off x="1230975" y="549050"/>
            <a:ext cx="22308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Résultats de la FPMult</a:t>
            </a:r>
            <a:endParaRPr b="1"/>
          </a:p>
        </p:txBody>
      </p:sp>
      <p:sp>
        <p:nvSpPr>
          <p:cNvPr id="250" name="Google Shape;250;p28"/>
          <p:cNvSpPr txBox="1"/>
          <p:nvPr>
            <p:ph type="title"/>
          </p:nvPr>
        </p:nvSpPr>
        <p:spPr>
          <a:xfrm>
            <a:off x="1069150" y="0"/>
            <a:ext cx="8453100" cy="48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3.	</a:t>
            </a: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Utilisation de FloPoCo pour générer des IPs</a:t>
            </a:r>
            <a:endParaRPr sz="2200"/>
          </a:p>
        </p:txBody>
      </p:sp>
      <p:pic>
        <p:nvPicPr>
          <p:cNvPr id="251" name="Google Shape;2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600" y="1180725"/>
            <a:ext cx="5197875" cy="31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idx="12" type="sldNum"/>
          </p:nvPr>
        </p:nvSpPr>
        <p:spPr>
          <a:xfrm>
            <a:off x="8595225" y="4480877"/>
            <a:ext cx="5487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7" name="Google Shape;257;p29"/>
          <p:cNvSpPr/>
          <p:nvPr/>
        </p:nvSpPr>
        <p:spPr>
          <a:xfrm>
            <a:off x="537475" y="658850"/>
            <a:ext cx="6183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9"/>
          <p:cNvSpPr txBox="1"/>
          <p:nvPr/>
        </p:nvSpPr>
        <p:spPr>
          <a:xfrm>
            <a:off x="1230975" y="549050"/>
            <a:ext cx="22308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Résultats de la FPMAC</a:t>
            </a:r>
            <a:endParaRPr b="1"/>
          </a:p>
        </p:txBody>
      </p:sp>
      <p:sp>
        <p:nvSpPr>
          <p:cNvPr id="259" name="Google Shape;259;p29"/>
          <p:cNvSpPr txBox="1"/>
          <p:nvPr>
            <p:ph type="title"/>
          </p:nvPr>
        </p:nvSpPr>
        <p:spPr>
          <a:xfrm>
            <a:off x="1069150" y="0"/>
            <a:ext cx="8453100" cy="48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3.	</a:t>
            </a: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Utilisation de FloPoCo pour générer des IPs</a:t>
            </a:r>
            <a:endParaRPr sz="2200"/>
          </a:p>
        </p:txBody>
      </p:sp>
      <p:pic>
        <p:nvPicPr>
          <p:cNvPr id="260" name="Google Shape;2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175" y="1145200"/>
            <a:ext cx="5480801" cy="326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>
            <p:ph idx="12" type="sldNum"/>
          </p:nvPr>
        </p:nvSpPr>
        <p:spPr>
          <a:xfrm>
            <a:off x="8595225" y="4480877"/>
            <a:ext cx="5487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6" name="Google Shape;266;p30"/>
          <p:cNvSpPr/>
          <p:nvPr/>
        </p:nvSpPr>
        <p:spPr>
          <a:xfrm>
            <a:off x="537475" y="658850"/>
            <a:ext cx="6183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0"/>
          <p:cNvSpPr txBox="1"/>
          <p:nvPr/>
        </p:nvSpPr>
        <p:spPr>
          <a:xfrm>
            <a:off x="1230975" y="549050"/>
            <a:ext cx="22308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Résultats de la FPMAC</a:t>
            </a:r>
            <a:endParaRPr b="1"/>
          </a:p>
        </p:txBody>
      </p:sp>
      <p:sp>
        <p:nvSpPr>
          <p:cNvPr id="268" name="Google Shape;268;p30"/>
          <p:cNvSpPr txBox="1"/>
          <p:nvPr>
            <p:ph type="title"/>
          </p:nvPr>
        </p:nvSpPr>
        <p:spPr>
          <a:xfrm>
            <a:off x="1069150" y="0"/>
            <a:ext cx="8453100" cy="48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3.	</a:t>
            </a: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Utilisation de FloPoCo pour générer des IPs</a:t>
            </a:r>
            <a:endParaRPr sz="2200"/>
          </a:p>
        </p:txBody>
      </p:sp>
      <p:pic>
        <p:nvPicPr>
          <p:cNvPr id="269" name="Google Shape;2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025" y="1162175"/>
            <a:ext cx="5367176" cy="3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 txBox="1"/>
          <p:nvPr>
            <p:ph idx="12" type="sldNum"/>
          </p:nvPr>
        </p:nvSpPr>
        <p:spPr>
          <a:xfrm>
            <a:off x="8595225" y="4480877"/>
            <a:ext cx="5487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5" name="Google Shape;275;p31"/>
          <p:cNvSpPr/>
          <p:nvPr/>
        </p:nvSpPr>
        <p:spPr>
          <a:xfrm>
            <a:off x="537475" y="658850"/>
            <a:ext cx="6183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1"/>
          <p:cNvSpPr txBox="1"/>
          <p:nvPr/>
        </p:nvSpPr>
        <p:spPr>
          <a:xfrm>
            <a:off x="1230975" y="549050"/>
            <a:ext cx="22308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Résultats de la FPMAC</a:t>
            </a:r>
            <a:endParaRPr b="1"/>
          </a:p>
        </p:txBody>
      </p:sp>
      <p:sp>
        <p:nvSpPr>
          <p:cNvPr id="277" name="Google Shape;277;p31"/>
          <p:cNvSpPr txBox="1"/>
          <p:nvPr>
            <p:ph type="title"/>
          </p:nvPr>
        </p:nvSpPr>
        <p:spPr>
          <a:xfrm>
            <a:off x="1069150" y="0"/>
            <a:ext cx="8453100" cy="48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3.	</a:t>
            </a: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Utilisation de FloPoCo pour générer des IPs</a:t>
            </a:r>
            <a:endParaRPr sz="2200"/>
          </a:p>
        </p:txBody>
      </p:sp>
      <p:pic>
        <p:nvPicPr>
          <p:cNvPr id="278" name="Google Shape;2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975" y="1172900"/>
            <a:ext cx="5545076" cy="330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" name="Google Shape;283;p32"/>
          <p:cNvGraphicFramePr/>
          <p:nvPr/>
        </p:nvGraphicFramePr>
        <p:xfrm>
          <a:off x="1860913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{C8B4C3C8-4C12-4A06-A706-8F1851B701EC}</a:tableStyleId>
              </a:tblPr>
              <a:tblGrid>
                <a:gridCol w="1832675"/>
                <a:gridCol w="1431050"/>
                <a:gridCol w="1847250"/>
                <a:gridCol w="1853000"/>
              </a:tblGrid>
              <a:tr h="314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Fréquence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Multiplication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Addition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6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1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09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6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8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8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8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0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3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3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4" name="Google Shape;284;p32"/>
          <p:cNvSpPr txBox="1"/>
          <p:nvPr>
            <p:ph idx="12" type="sldNum"/>
          </p:nvPr>
        </p:nvSpPr>
        <p:spPr>
          <a:xfrm>
            <a:off x="8595225" y="4480877"/>
            <a:ext cx="5487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5" name="Google Shape;285;p32"/>
          <p:cNvSpPr txBox="1"/>
          <p:nvPr>
            <p:ph idx="2" type="subTitle"/>
          </p:nvPr>
        </p:nvSpPr>
        <p:spPr>
          <a:xfrm>
            <a:off x="59150" y="1252200"/>
            <a:ext cx="1680300" cy="2250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Tableau récapitulatif du nombre de cycles des différents opérateurs de Flopoco à différentes fréquences</a:t>
            </a:r>
            <a:r>
              <a:rPr lang="fr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/>
          <p:nvPr>
            <p:ph idx="12" type="sldNum"/>
          </p:nvPr>
        </p:nvSpPr>
        <p:spPr>
          <a:xfrm>
            <a:off x="8595225" y="4480877"/>
            <a:ext cx="5487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1" name="Google Shape;291;p33"/>
          <p:cNvSpPr txBox="1"/>
          <p:nvPr>
            <p:ph type="title"/>
          </p:nvPr>
        </p:nvSpPr>
        <p:spPr>
          <a:xfrm>
            <a:off x="1069150" y="0"/>
            <a:ext cx="8453100" cy="48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4</a:t>
            </a:r>
            <a:r>
              <a:rPr lang="fr" sz="2000"/>
              <a:t>.	</a:t>
            </a: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Génération automatique de code et scripts</a:t>
            </a:r>
            <a:endParaRPr sz="2200"/>
          </a:p>
        </p:txBody>
      </p:sp>
      <p:sp>
        <p:nvSpPr>
          <p:cNvPr id="292" name="Google Shape;292;p33"/>
          <p:cNvSpPr txBox="1"/>
          <p:nvPr/>
        </p:nvSpPr>
        <p:spPr>
          <a:xfrm>
            <a:off x="751275" y="699300"/>
            <a:ext cx="7722600" cy="31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fr" sz="1300"/>
              <a:t>Automatisation complète</a:t>
            </a:r>
            <a:endParaRPr b="1" sz="1300"/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-29845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Génération du code VHDL paramétré via </a:t>
            </a:r>
            <a:r>
              <a:rPr b="1" lang="fr" sz="1100"/>
              <a:t>Python</a:t>
            </a:r>
            <a:r>
              <a:rPr lang="fr" sz="1100"/>
              <a:t> et des templates</a:t>
            </a:r>
            <a:endParaRPr sz="1100"/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Simulation, synthèse et implémentation entièrement automatisées grâce à des </a:t>
            </a:r>
            <a:r>
              <a:rPr b="1" lang="fr" sz="1100"/>
              <a:t>scripts TCL</a:t>
            </a:r>
            <a:r>
              <a:rPr lang="fr" sz="1100"/>
              <a:t> </a:t>
            </a:r>
            <a:r>
              <a:rPr b="1" lang="fr" sz="1100"/>
              <a:t>(.tcl) </a:t>
            </a:r>
            <a:r>
              <a:rPr lang="fr" sz="1100"/>
              <a:t>pilotés par un </a:t>
            </a:r>
            <a:r>
              <a:rPr b="1" lang="fr" sz="1100"/>
              <a:t>script Bash (.sh)</a:t>
            </a:r>
            <a:endParaRPr b="1" sz="1100"/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-29845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Extraction et formatage des résultats vers un fichier </a:t>
            </a:r>
            <a:r>
              <a:rPr b="1" lang="fr" sz="1100">
                <a:latin typeface="Roboto Mono"/>
                <a:ea typeface="Roboto Mono"/>
                <a:cs typeface="Roboto Mono"/>
                <a:sym typeface="Roboto Mono"/>
              </a:rPr>
              <a:t>.ods</a:t>
            </a:r>
            <a:r>
              <a:rPr lang="fr" sz="1100"/>
              <a:t> pour analyse automatique des performances et ressources utilisées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b="1" lang="fr" sz="1100"/>
            </a:b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/>
          <p:nvPr>
            <p:ph idx="12" type="sldNum"/>
          </p:nvPr>
        </p:nvSpPr>
        <p:spPr>
          <a:xfrm>
            <a:off x="8595225" y="4480877"/>
            <a:ext cx="5487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8" name="Google Shape;298;p34"/>
          <p:cNvSpPr txBox="1"/>
          <p:nvPr>
            <p:ph type="title"/>
          </p:nvPr>
        </p:nvSpPr>
        <p:spPr>
          <a:xfrm>
            <a:off x="1069150" y="0"/>
            <a:ext cx="8453100" cy="48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4.	</a:t>
            </a: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Génération automatique de code et scripts</a:t>
            </a:r>
            <a:endParaRPr sz="2200"/>
          </a:p>
        </p:txBody>
      </p:sp>
      <p:sp>
        <p:nvSpPr>
          <p:cNvPr id="299" name="Google Shape;299;p34"/>
          <p:cNvSpPr/>
          <p:nvPr/>
        </p:nvSpPr>
        <p:spPr>
          <a:xfrm>
            <a:off x="710850" y="1514150"/>
            <a:ext cx="1236900" cy="12138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4"/>
          <p:cNvSpPr txBox="1"/>
          <p:nvPr/>
        </p:nvSpPr>
        <p:spPr>
          <a:xfrm>
            <a:off x="577925" y="907325"/>
            <a:ext cx="16761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My folder structure</a:t>
            </a:r>
            <a:endParaRPr/>
          </a:p>
        </p:txBody>
      </p:sp>
      <p:pic>
        <p:nvPicPr>
          <p:cNvPr id="301" name="Google Shape;301;p34" title="Screenshot from 2025-09-01 16-13-1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3125" y="445400"/>
            <a:ext cx="3167850" cy="403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/>
          <p:nvPr>
            <p:ph idx="12" type="sldNum"/>
          </p:nvPr>
        </p:nvSpPr>
        <p:spPr>
          <a:xfrm>
            <a:off x="8595225" y="4480877"/>
            <a:ext cx="5487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07" name="Google Shape;307;p35"/>
          <p:cNvSpPr txBox="1"/>
          <p:nvPr>
            <p:ph type="title"/>
          </p:nvPr>
        </p:nvSpPr>
        <p:spPr>
          <a:xfrm>
            <a:off x="1069150" y="0"/>
            <a:ext cx="8453100" cy="48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5</a:t>
            </a:r>
            <a:r>
              <a:rPr lang="fr" sz="2000"/>
              <a:t>.	</a:t>
            </a: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Comparaison des performances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	</a:t>
            </a:r>
            <a:endParaRPr sz="2200"/>
          </a:p>
        </p:txBody>
      </p:sp>
      <p:sp>
        <p:nvSpPr>
          <p:cNvPr id="308" name="Google Shape;308;p35"/>
          <p:cNvSpPr txBox="1"/>
          <p:nvPr/>
        </p:nvSpPr>
        <p:spPr>
          <a:xfrm>
            <a:off x="1410125" y="872650"/>
            <a:ext cx="69351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FloPoCo permet une </a:t>
            </a:r>
            <a:r>
              <a:rPr b="1" lang="fr" sz="1100"/>
              <a:t>automatisation complète</a:t>
            </a:r>
            <a:r>
              <a:rPr lang="fr" sz="1100"/>
              <a:t> et une </a:t>
            </a:r>
            <a:r>
              <a:rPr b="1" lang="fr" sz="1100"/>
              <a:t>réduction importante du temps de prototypage (nombre de cycles) et le nombre de ressources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fr" sz="1100"/>
            </a:b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En contrepartie, les </a:t>
            </a:r>
            <a:r>
              <a:rPr b="1" lang="fr" sz="1100"/>
              <a:t>performances temporelles plafonnent autour de 150 MHz ( WNS reste négatif pour toute les fréquences pour la FPMAC)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fr" sz="1100"/>
            </a:b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Le VHDL manuel, bien que plus long à développer, permettrait potentiellement </a:t>
            </a:r>
            <a:r>
              <a:rPr b="1" lang="fr" sz="1100"/>
              <a:t>un meilleur timing (WNS)</a:t>
            </a:r>
            <a:r>
              <a:rPr lang="fr" sz="1100"/>
              <a:t> et </a:t>
            </a:r>
            <a:r>
              <a:rPr b="1" lang="fr" sz="1100"/>
              <a:t>une optimisation fine des ressources</a:t>
            </a:r>
            <a:r>
              <a:rPr lang="fr" sz="1100"/>
              <a:t> (usage mémoire possible)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Le choix dépend du </a:t>
            </a:r>
            <a:r>
              <a:rPr b="1" lang="fr" sz="1100"/>
              <a:t>besoin : rapidité vs optimisation bas niveau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5"/>
          <p:cNvSpPr/>
          <p:nvPr/>
        </p:nvSpPr>
        <p:spPr>
          <a:xfrm>
            <a:off x="751300" y="1011325"/>
            <a:ext cx="6183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5"/>
          <p:cNvSpPr/>
          <p:nvPr/>
        </p:nvSpPr>
        <p:spPr>
          <a:xfrm>
            <a:off x="751300" y="1680975"/>
            <a:ext cx="6183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5"/>
          <p:cNvSpPr/>
          <p:nvPr/>
        </p:nvSpPr>
        <p:spPr>
          <a:xfrm>
            <a:off x="751300" y="2350625"/>
            <a:ext cx="6183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5"/>
          <p:cNvSpPr/>
          <p:nvPr/>
        </p:nvSpPr>
        <p:spPr>
          <a:xfrm>
            <a:off x="751300" y="2930700"/>
            <a:ext cx="6183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 txBox="1"/>
          <p:nvPr>
            <p:ph idx="12" type="sldNum"/>
          </p:nvPr>
        </p:nvSpPr>
        <p:spPr>
          <a:xfrm>
            <a:off x="8595225" y="4480877"/>
            <a:ext cx="5487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8" name="Google Shape;318;p36"/>
          <p:cNvSpPr txBox="1"/>
          <p:nvPr>
            <p:ph type="title"/>
          </p:nvPr>
        </p:nvSpPr>
        <p:spPr>
          <a:xfrm>
            <a:off x="1069150" y="0"/>
            <a:ext cx="8453100" cy="48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5.	</a:t>
            </a: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Comparaison des performances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	</a:t>
            </a:r>
            <a:endParaRPr sz="2200"/>
          </a:p>
        </p:txBody>
      </p:sp>
      <p:sp>
        <p:nvSpPr>
          <p:cNvPr id="319" name="Google Shape;319;p36"/>
          <p:cNvSpPr txBox="1"/>
          <p:nvPr/>
        </p:nvSpPr>
        <p:spPr>
          <a:xfrm>
            <a:off x="907325" y="583675"/>
            <a:ext cx="41097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 MAC en parallèle VS 1 MAC (Avec mon code)</a:t>
            </a:r>
            <a:endParaRPr/>
          </a:p>
        </p:txBody>
      </p:sp>
      <p:pic>
        <p:nvPicPr>
          <p:cNvPr id="320" name="Google Shape;3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250" y="1931950"/>
            <a:ext cx="3624601" cy="2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6"/>
          <p:cNvSpPr txBox="1"/>
          <p:nvPr/>
        </p:nvSpPr>
        <p:spPr>
          <a:xfrm>
            <a:off x="1285213" y="1283525"/>
            <a:ext cx="21126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Pour 4 MAC</a:t>
            </a:r>
            <a:endParaRPr b="1"/>
          </a:p>
        </p:txBody>
      </p:sp>
      <p:pic>
        <p:nvPicPr>
          <p:cNvPr id="322" name="Google Shape;32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425" y="1931950"/>
            <a:ext cx="3670251" cy="218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6"/>
          <p:cNvSpPr txBox="1"/>
          <p:nvPr/>
        </p:nvSpPr>
        <p:spPr>
          <a:xfrm>
            <a:off x="5295900" y="12835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Pour 1 MAC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type="title"/>
          </p:nvPr>
        </p:nvSpPr>
        <p:spPr>
          <a:xfrm>
            <a:off x="1069150" y="0"/>
            <a:ext cx="8453100" cy="48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fr" sz="2000"/>
              <a:t>Objectifs du stage</a:t>
            </a:r>
            <a:endParaRPr sz="2000"/>
          </a:p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8595225" y="4480877"/>
            <a:ext cx="5487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8" name="Google Shape;88;p10"/>
          <p:cNvSpPr txBox="1"/>
          <p:nvPr/>
        </p:nvSpPr>
        <p:spPr>
          <a:xfrm>
            <a:off x="751275" y="699300"/>
            <a:ext cx="7722600" cy="31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fr" sz="1800"/>
              <a:t>Implémenter un </a:t>
            </a:r>
            <a:r>
              <a:rPr b="1" lang="fr" sz="1800"/>
              <a:t>opérateur MAC Float16</a:t>
            </a:r>
            <a:r>
              <a:rPr lang="fr" sz="1800"/>
              <a:t> (Multiply-Accumulate)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fr" sz="1800"/>
              <a:t>Explorer </a:t>
            </a:r>
            <a:r>
              <a:rPr b="1" lang="fr" sz="1800"/>
              <a:t>deux approches</a:t>
            </a:r>
            <a:r>
              <a:rPr lang="fr" sz="1800"/>
              <a:t> : conception manuelle en VHDL vs. génération automatique (FloPoCo)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fr" sz="1800"/>
              <a:t>Mesurer et comparer</a:t>
            </a:r>
            <a:r>
              <a:rPr lang="fr" sz="1800"/>
              <a:t> les performances : fréquence, consommation, ressources FPGA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1A3A"/>
              </a:buClr>
              <a:buSzPts val="1800"/>
              <a:buFont typeface="Roboto Light"/>
              <a:buChar char="●"/>
            </a:pPr>
            <a:r>
              <a:rPr lang="fr" sz="1800"/>
              <a:t>Développer une </a:t>
            </a:r>
            <a:r>
              <a:rPr b="1" lang="fr" sz="1800"/>
              <a:t>chaîne d’automatisation complète</a:t>
            </a:r>
            <a:r>
              <a:rPr lang="fr" sz="1800"/>
              <a:t> (génération → simulation → implémentation → export des résultats)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/>
          <p:nvPr>
            <p:ph idx="12" type="sldNum"/>
          </p:nvPr>
        </p:nvSpPr>
        <p:spPr>
          <a:xfrm>
            <a:off x="8595225" y="4480877"/>
            <a:ext cx="5487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29" name="Google Shape;329;p37"/>
          <p:cNvSpPr txBox="1"/>
          <p:nvPr>
            <p:ph type="title"/>
          </p:nvPr>
        </p:nvSpPr>
        <p:spPr>
          <a:xfrm>
            <a:off x="1069150" y="0"/>
            <a:ext cx="8453100" cy="48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5.	</a:t>
            </a: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Comparaison des performances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	</a:t>
            </a:r>
            <a:endParaRPr sz="2200"/>
          </a:p>
        </p:txBody>
      </p:sp>
      <p:pic>
        <p:nvPicPr>
          <p:cNvPr id="330" name="Google Shape;3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00" y="1810725"/>
            <a:ext cx="3932126" cy="227997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7"/>
          <p:cNvSpPr txBox="1"/>
          <p:nvPr/>
        </p:nvSpPr>
        <p:spPr>
          <a:xfrm>
            <a:off x="907325" y="583675"/>
            <a:ext cx="41097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 MAC en parallèle VS 1 MAC (Avec mon code)</a:t>
            </a:r>
            <a:endParaRPr/>
          </a:p>
        </p:txBody>
      </p:sp>
      <p:sp>
        <p:nvSpPr>
          <p:cNvPr id="332" name="Google Shape;332;p37"/>
          <p:cNvSpPr txBox="1"/>
          <p:nvPr/>
        </p:nvSpPr>
        <p:spPr>
          <a:xfrm>
            <a:off x="1285213" y="1283525"/>
            <a:ext cx="21126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Pour 4 MAC</a:t>
            </a:r>
            <a:endParaRPr b="1"/>
          </a:p>
        </p:txBody>
      </p:sp>
      <p:sp>
        <p:nvSpPr>
          <p:cNvPr id="333" name="Google Shape;333;p37"/>
          <p:cNvSpPr txBox="1"/>
          <p:nvPr/>
        </p:nvSpPr>
        <p:spPr>
          <a:xfrm>
            <a:off x="5295900" y="12835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Pour 1 MAC</a:t>
            </a:r>
            <a:endParaRPr b="1"/>
          </a:p>
        </p:txBody>
      </p:sp>
      <p:pic>
        <p:nvPicPr>
          <p:cNvPr id="334" name="Google Shape;33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4750" y="1810725"/>
            <a:ext cx="3789575" cy="219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 txBox="1"/>
          <p:nvPr>
            <p:ph idx="12" type="sldNum"/>
          </p:nvPr>
        </p:nvSpPr>
        <p:spPr>
          <a:xfrm>
            <a:off x="8595225" y="4480877"/>
            <a:ext cx="5487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40" name="Google Shape;340;p38"/>
          <p:cNvSpPr txBox="1"/>
          <p:nvPr>
            <p:ph type="title"/>
          </p:nvPr>
        </p:nvSpPr>
        <p:spPr>
          <a:xfrm>
            <a:off x="1069150" y="0"/>
            <a:ext cx="8453100" cy="48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5.	</a:t>
            </a: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Comparaison des performances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	</a:t>
            </a:r>
            <a:endParaRPr sz="2200"/>
          </a:p>
        </p:txBody>
      </p:sp>
      <p:pic>
        <p:nvPicPr>
          <p:cNvPr id="341" name="Google Shape;3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450" y="1935170"/>
            <a:ext cx="3382976" cy="201815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8"/>
          <p:cNvSpPr txBox="1"/>
          <p:nvPr/>
        </p:nvSpPr>
        <p:spPr>
          <a:xfrm>
            <a:off x="907325" y="583675"/>
            <a:ext cx="41097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 MAC en parallèle VS 1 MAC (Avec mon code)</a:t>
            </a:r>
            <a:endParaRPr/>
          </a:p>
        </p:txBody>
      </p:sp>
      <p:sp>
        <p:nvSpPr>
          <p:cNvPr id="343" name="Google Shape;343;p38"/>
          <p:cNvSpPr txBox="1"/>
          <p:nvPr/>
        </p:nvSpPr>
        <p:spPr>
          <a:xfrm>
            <a:off x="1285213" y="1283525"/>
            <a:ext cx="21126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Pour 4 MAC</a:t>
            </a:r>
            <a:endParaRPr b="1"/>
          </a:p>
        </p:txBody>
      </p:sp>
      <p:sp>
        <p:nvSpPr>
          <p:cNvPr id="344" name="Google Shape;344;p38"/>
          <p:cNvSpPr txBox="1"/>
          <p:nvPr/>
        </p:nvSpPr>
        <p:spPr>
          <a:xfrm>
            <a:off x="5295900" y="12835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Pour 1 MAC</a:t>
            </a:r>
            <a:endParaRPr b="1"/>
          </a:p>
        </p:txBody>
      </p:sp>
      <p:pic>
        <p:nvPicPr>
          <p:cNvPr id="345" name="Google Shape;34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2625" y="1909162"/>
            <a:ext cx="3382976" cy="20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9"/>
          <p:cNvSpPr txBox="1"/>
          <p:nvPr>
            <p:ph idx="12" type="sldNum"/>
          </p:nvPr>
        </p:nvSpPr>
        <p:spPr>
          <a:xfrm>
            <a:off x="8595225" y="4480877"/>
            <a:ext cx="5487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51" name="Google Shape;351;p39"/>
          <p:cNvSpPr txBox="1"/>
          <p:nvPr>
            <p:ph type="title"/>
          </p:nvPr>
        </p:nvSpPr>
        <p:spPr>
          <a:xfrm>
            <a:off x="1069150" y="0"/>
            <a:ext cx="8453100" cy="48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5.	</a:t>
            </a: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Comparaison des performances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	</a:t>
            </a:r>
            <a:endParaRPr sz="2200"/>
          </a:p>
        </p:txBody>
      </p:sp>
      <p:sp>
        <p:nvSpPr>
          <p:cNvPr id="352" name="Google Shape;352;p39"/>
          <p:cNvSpPr txBox="1"/>
          <p:nvPr/>
        </p:nvSpPr>
        <p:spPr>
          <a:xfrm>
            <a:off x="907325" y="583675"/>
            <a:ext cx="28434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code de Frederik</a:t>
            </a:r>
            <a:endParaRPr/>
          </a:p>
        </p:txBody>
      </p:sp>
      <p:sp>
        <p:nvSpPr>
          <p:cNvPr id="353" name="Google Shape;353;p39"/>
          <p:cNvSpPr txBox="1"/>
          <p:nvPr/>
        </p:nvSpPr>
        <p:spPr>
          <a:xfrm>
            <a:off x="716625" y="1103825"/>
            <a:ext cx="20979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1.	Addition</a:t>
            </a:r>
            <a:endParaRPr/>
          </a:p>
        </p:txBody>
      </p:sp>
      <p:pic>
        <p:nvPicPr>
          <p:cNvPr id="354" name="Google Shape;35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900" y="1785775"/>
            <a:ext cx="4061101" cy="235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0175" y="1855099"/>
            <a:ext cx="3612726" cy="215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0"/>
          <p:cNvSpPr txBox="1"/>
          <p:nvPr>
            <p:ph idx="12" type="sldNum"/>
          </p:nvPr>
        </p:nvSpPr>
        <p:spPr>
          <a:xfrm>
            <a:off x="8595225" y="4480877"/>
            <a:ext cx="5487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61" name="Google Shape;361;p40"/>
          <p:cNvSpPr txBox="1"/>
          <p:nvPr>
            <p:ph type="title"/>
          </p:nvPr>
        </p:nvSpPr>
        <p:spPr>
          <a:xfrm>
            <a:off x="1069150" y="0"/>
            <a:ext cx="8453100" cy="48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5.	</a:t>
            </a: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Comparaison des performances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	</a:t>
            </a:r>
            <a:endParaRPr sz="2200"/>
          </a:p>
        </p:txBody>
      </p:sp>
      <p:sp>
        <p:nvSpPr>
          <p:cNvPr id="362" name="Google Shape;362;p40"/>
          <p:cNvSpPr txBox="1"/>
          <p:nvPr/>
        </p:nvSpPr>
        <p:spPr>
          <a:xfrm>
            <a:off x="907325" y="583675"/>
            <a:ext cx="28434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code de Frederik </a:t>
            </a:r>
            <a:endParaRPr/>
          </a:p>
        </p:txBody>
      </p:sp>
      <p:sp>
        <p:nvSpPr>
          <p:cNvPr id="363" name="Google Shape;363;p40"/>
          <p:cNvSpPr txBox="1"/>
          <p:nvPr/>
        </p:nvSpPr>
        <p:spPr>
          <a:xfrm>
            <a:off x="716625" y="1103825"/>
            <a:ext cx="20979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2.	Multiplication</a:t>
            </a:r>
            <a:endParaRPr/>
          </a:p>
        </p:txBody>
      </p:sp>
      <p:pic>
        <p:nvPicPr>
          <p:cNvPr id="364" name="Google Shape;3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25" y="1527025"/>
            <a:ext cx="4369099" cy="253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9500" y="1618362"/>
            <a:ext cx="3943924" cy="235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"/>
          <p:cNvSpPr txBox="1"/>
          <p:nvPr>
            <p:ph idx="12" type="sldNum"/>
          </p:nvPr>
        </p:nvSpPr>
        <p:spPr>
          <a:xfrm>
            <a:off x="8595225" y="4480877"/>
            <a:ext cx="5487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71" name="Google Shape;371;p41"/>
          <p:cNvSpPr txBox="1"/>
          <p:nvPr>
            <p:ph type="title"/>
          </p:nvPr>
        </p:nvSpPr>
        <p:spPr>
          <a:xfrm>
            <a:off x="1069150" y="0"/>
            <a:ext cx="8453100" cy="48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6</a:t>
            </a:r>
            <a:r>
              <a:rPr lang="fr" sz="2000"/>
              <a:t>.	</a:t>
            </a:r>
            <a: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 et perspectives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	</a:t>
            </a:r>
            <a:endParaRPr sz="2200"/>
          </a:p>
        </p:txBody>
      </p:sp>
      <p:sp>
        <p:nvSpPr>
          <p:cNvPr id="372" name="Google Shape;372;p41"/>
          <p:cNvSpPr txBox="1"/>
          <p:nvPr/>
        </p:nvSpPr>
        <p:spPr>
          <a:xfrm>
            <a:off x="875625" y="493950"/>
            <a:ext cx="7949400" cy="4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fr" sz="1300"/>
              <a:t>Ce que j’ai appris :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Compréhension du format flottant et des différentes opérations associées.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Découverte de fonctionnalités avancées du VHDL non abordées pendant la formation à l’INP-ENSEEIHT.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Approfondissement de l’environnement Linux : nouvelles commandes, raccourcis et automatisations.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Initiation aux scripts </a:t>
            </a:r>
            <a:r>
              <a:rPr b="1" lang="fr" sz="1100"/>
              <a:t>TCL</a:t>
            </a:r>
            <a:r>
              <a:rPr lang="fr" sz="1100"/>
              <a:t> et </a:t>
            </a:r>
            <a:r>
              <a:rPr b="1" lang="fr" sz="1100"/>
              <a:t>Bash</a:t>
            </a:r>
            <a:r>
              <a:rPr lang="fr" sz="1100"/>
              <a:t> pour automatiser les implémentations en VHDL.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fr" sz="1300"/>
              <a:t> Ce que j’ai apprécié :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Un stage structuré et bien encadré du début à la fin.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Des objectifs clairs, définis dès le départ.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Une réelle flexibilité dans la gestion du projet et des tâches.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Une ambiance détendue et agréable au laboratoire.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fr" sz="1300"/>
              <a:t>Ce que j’aimerais explorer ensuite :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Découvrir l’environnement </a:t>
            </a:r>
            <a:r>
              <a:rPr b="1" lang="fr" sz="1100"/>
              <a:t>SoC</a:t>
            </a:r>
            <a:r>
              <a:rPr lang="fr" sz="1100"/>
              <a:t> et prendre en main </a:t>
            </a:r>
            <a:r>
              <a:rPr b="1" lang="fr" sz="1100"/>
              <a:t>Vitis</a:t>
            </a:r>
            <a:r>
              <a:rPr lang="fr" sz="1100"/>
              <a:t>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M’initier à l’</a:t>
            </a:r>
            <a:r>
              <a:rPr b="1" lang="fr" sz="1100"/>
              <a:t>IA embarquée</a:t>
            </a:r>
            <a:r>
              <a:rPr lang="fr" sz="1100"/>
              <a:t> et à ses applications, dans la continuité des projets réalisés sur </a:t>
            </a:r>
            <a:r>
              <a:rPr b="1" lang="fr" sz="1100"/>
              <a:t>FPGA</a:t>
            </a:r>
            <a:r>
              <a:rPr lang="fr" sz="1100"/>
              <a:t> et </a:t>
            </a:r>
            <a:r>
              <a:rPr b="1" lang="fr" sz="1100"/>
              <a:t>SoC</a:t>
            </a:r>
            <a:r>
              <a:rPr lang="fr" sz="1100"/>
              <a:t>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"/>
          <p:cNvSpPr txBox="1"/>
          <p:nvPr>
            <p:ph type="title"/>
          </p:nvPr>
        </p:nvSpPr>
        <p:spPr>
          <a:xfrm>
            <a:off x="577256" y="1062900"/>
            <a:ext cx="7989600" cy="1217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Je vous remercie pour votre attention</a:t>
            </a:r>
            <a:endParaRPr b="1"/>
          </a:p>
        </p:txBody>
      </p:sp>
      <p:sp>
        <p:nvSpPr>
          <p:cNvPr id="378" name="Google Shape;378;p42"/>
          <p:cNvSpPr txBox="1"/>
          <p:nvPr>
            <p:ph idx="12" type="sldNum"/>
          </p:nvPr>
        </p:nvSpPr>
        <p:spPr>
          <a:xfrm>
            <a:off x="8595225" y="4480877"/>
            <a:ext cx="5487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 sz="1000">
                <a:solidFill>
                  <a:srgbClr val="001A3A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3"/>
          <p:cNvSpPr txBox="1"/>
          <p:nvPr>
            <p:ph idx="12" type="sldNum"/>
          </p:nvPr>
        </p:nvSpPr>
        <p:spPr>
          <a:xfrm>
            <a:off x="8595225" y="4480877"/>
            <a:ext cx="5487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4"/>
          <p:cNvSpPr txBox="1"/>
          <p:nvPr>
            <p:ph type="title"/>
          </p:nvPr>
        </p:nvSpPr>
        <p:spPr>
          <a:xfrm>
            <a:off x="577256" y="1062900"/>
            <a:ext cx="7989600" cy="1217400"/>
          </a:xfrm>
          <a:prstGeom prst="rect">
            <a:avLst/>
          </a:prstGeom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Sources </a:t>
            </a:r>
            <a:endParaRPr b="1"/>
          </a:p>
        </p:txBody>
      </p:sp>
      <p:sp>
        <p:nvSpPr>
          <p:cNvPr id="389" name="Google Shape;389;p44"/>
          <p:cNvSpPr txBox="1"/>
          <p:nvPr>
            <p:ph idx="4294967295" type="sldNum"/>
          </p:nvPr>
        </p:nvSpPr>
        <p:spPr>
          <a:xfrm>
            <a:off x="8595225" y="4480877"/>
            <a:ext cx="5487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fr" sz="10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44"/>
          <p:cNvSpPr txBox="1"/>
          <p:nvPr/>
        </p:nvSpPr>
        <p:spPr>
          <a:xfrm>
            <a:off x="1514100" y="2493825"/>
            <a:ext cx="49989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hlinkClick r:id="rId3"/>
              </a:rPr>
              <a:t>https://www.linkedin.com/in/lubingauthier/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hlinkClick r:id="rId4"/>
              </a:rPr>
              <a:t>https://flopoco.org/flopoco_installation.html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hlinkClick r:id="rId5"/>
              </a:rPr>
              <a:t>https://flopoco.org/operators_5.0.git.html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hlinkClick r:id="rId6"/>
              </a:rPr>
              <a:t>https://flopoco.org/flopoco_manual.pdf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8595225" y="4480877"/>
            <a:ext cx="5487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4" name="Google Shape;94;p11"/>
          <p:cNvSpPr txBox="1"/>
          <p:nvPr>
            <p:ph type="title"/>
          </p:nvPr>
        </p:nvSpPr>
        <p:spPr>
          <a:xfrm>
            <a:off x="1069150" y="0"/>
            <a:ext cx="8453100" cy="48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2.	Conception VHDL </a:t>
            </a: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d’un MAC Float16</a:t>
            </a:r>
            <a:endParaRPr sz="2200"/>
          </a:p>
        </p:txBody>
      </p:sp>
      <p:sp>
        <p:nvSpPr>
          <p:cNvPr id="95" name="Google Shape;95;p11"/>
          <p:cNvSpPr txBox="1"/>
          <p:nvPr/>
        </p:nvSpPr>
        <p:spPr>
          <a:xfrm>
            <a:off x="751275" y="699300"/>
            <a:ext cx="7722600" cy="31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   MAC Float16 conçu à partir de composants :</a:t>
            </a:r>
            <a:br>
              <a:rPr lang="fr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fr"/>
              <a:t>Multiplicateur Float16</a:t>
            </a:r>
            <a:br>
              <a:rPr lang="fr" sz="1100"/>
            </a:b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fr"/>
              <a:t>Additionneur Float16</a:t>
            </a:r>
            <a:br>
              <a:rPr lang="fr" sz="1100"/>
            </a:b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/>
              <a:t>  Implémentation sur </a:t>
            </a:r>
            <a:r>
              <a:rPr b="1" lang="fr" sz="1800"/>
              <a:t>FPGA Artix-7</a:t>
            </a:r>
            <a:br>
              <a:rPr b="1" lang="fr" sz="1100"/>
            </a:b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  Résultats en termes de fréquence, LUT, DSP, consommation, etc.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>
            <a:off x="312075" y="1092275"/>
            <a:ext cx="6183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"/>
          <p:cNvSpPr/>
          <p:nvPr/>
        </p:nvSpPr>
        <p:spPr>
          <a:xfrm>
            <a:off x="260075" y="2799300"/>
            <a:ext cx="6183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1"/>
          <p:cNvSpPr/>
          <p:nvPr/>
        </p:nvSpPr>
        <p:spPr>
          <a:xfrm>
            <a:off x="260075" y="3292675"/>
            <a:ext cx="6183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8595225" y="4480877"/>
            <a:ext cx="5487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4" name="Google Shape;104;p12"/>
          <p:cNvSpPr txBox="1"/>
          <p:nvPr>
            <p:ph type="title"/>
          </p:nvPr>
        </p:nvSpPr>
        <p:spPr>
          <a:xfrm>
            <a:off x="1069150" y="0"/>
            <a:ext cx="8453100" cy="48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2.	Conception VHDL </a:t>
            </a: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d’un MAC Float16</a:t>
            </a:r>
            <a:endParaRPr sz="2200"/>
          </a:p>
        </p:txBody>
      </p:sp>
      <p:sp>
        <p:nvSpPr>
          <p:cNvPr id="105" name="Google Shape;105;p12"/>
          <p:cNvSpPr/>
          <p:nvPr/>
        </p:nvSpPr>
        <p:spPr>
          <a:xfrm>
            <a:off x="537475" y="658850"/>
            <a:ext cx="6183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2"/>
          <p:cNvSpPr txBox="1"/>
          <p:nvPr/>
        </p:nvSpPr>
        <p:spPr>
          <a:xfrm>
            <a:off x="1230975" y="549050"/>
            <a:ext cx="2358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Résultats de l’addition </a:t>
            </a:r>
            <a:endParaRPr b="1"/>
          </a:p>
        </p:txBody>
      </p:sp>
      <p:pic>
        <p:nvPicPr>
          <p:cNvPr id="107" name="Google Shape;10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950" y="1096150"/>
            <a:ext cx="5457401" cy="32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8595225" y="4480877"/>
            <a:ext cx="5487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3" name="Google Shape;113;p13"/>
          <p:cNvSpPr txBox="1"/>
          <p:nvPr>
            <p:ph type="title"/>
          </p:nvPr>
        </p:nvSpPr>
        <p:spPr>
          <a:xfrm>
            <a:off x="1069150" y="0"/>
            <a:ext cx="8453100" cy="48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2.	Conception VHDL </a:t>
            </a: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d’un MAC Float16</a:t>
            </a:r>
            <a:endParaRPr sz="2200"/>
          </a:p>
        </p:txBody>
      </p:sp>
      <p:sp>
        <p:nvSpPr>
          <p:cNvPr id="114" name="Google Shape;114;p13"/>
          <p:cNvSpPr/>
          <p:nvPr/>
        </p:nvSpPr>
        <p:spPr>
          <a:xfrm>
            <a:off x="537475" y="658850"/>
            <a:ext cx="6183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 txBox="1"/>
          <p:nvPr/>
        </p:nvSpPr>
        <p:spPr>
          <a:xfrm>
            <a:off x="1230975" y="549050"/>
            <a:ext cx="2358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Résultats de l’addition </a:t>
            </a:r>
            <a:endParaRPr b="1"/>
          </a:p>
        </p:txBody>
      </p:sp>
      <p:pic>
        <p:nvPicPr>
          <p:cNvPr id="116" name="Google Shape;11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800" y="1145500"/>
            <a:ext cx="5321500" cy="308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95225" y="4480877"/>
            <a:ext cx="5487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2" name="Google Shape;122;p14"/>
          <p:cNvSpPr txBox="1"/>
          <p:nvPr>
            <p:ph type="title"/>
          </p:nvPr>
        </p:nvSpPr>
        <p:spPr>
          <a:xfrm>
            <a:off x="1069150" y="0"/>
            <a:ext cx="8453100" cy="48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2.	Conception VHDL </a:t>
            </a: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d’un MAC Float16</a:t>
            </a:r>
            <a:endParaRPr sz="2200"/>
          </a:p>
        </p:txBody>
      </p:sp>
      <p:sp>
        <p:nvSpPr>
          <p:cNvPr id="123" name="Google Shape;123;p14"/>
          <p:cNvSpPr/>
          <p:nvPr/>
        </p:nvSpPr>
        <p:spPr>
          <a:xfrm>
            <a:off x="537475" y="658850"/>
            <a:ext cx="6183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1230975" y="549050"/>
            <a:ext cx="2358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Résultats de l’addition </a:t>
            </a:r>
            <a:endParaRPr b="1"/>
          </a:p>
        </p:txBody>
      </p:sp>
      <p:pic>
        <p:nvPicPr>
          <p:cNvPr id="125" name="Google Shape;12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499" y="1024900"/>
            <a:ext cx="5386774" cy="32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8595225" y="4480877"/>
            <a:ext cx="5487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1" name="Google Shape;131;p15"/>
          <p:cNvSpPr txBox="1"/>
          <p:nvPr>
            <p:ph type="title"/>
          </p:nvPr>
        </p:nvSpPr>
        <p:spPr>
          <a:xfrm>
            <a:off x="1069150" y="0"/>
            <a:ext cx="8453100" cy="48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2.	Conception VHDL </a:t>
            </a: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d’un MAC Float16</a:t>
            </a:r>
            <a:endParaRPr sz="2200"/>
          </a:p>
        </p:txBody>
      </p:sp>
      <p:sp>
        <p:nvSpPr>
          <p:cNvPr id="132" name="Google Shape;132;p15"/>
          <p:cNvSpPr/>
          <p:nvPr/>
        </p:nvSpPr>
        <p:spPr>
          <a:xfrm>
            <a:off x="537475" y="658850"/>
            <a:ext cx="6183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 txBox="1"/>
          <p:nvPr/>
        </p:nvSpPr>
        <p:spPr>
          <a:xfrm>
            <a:off x="1230975" y="549050"/>
            <a:ext cx="27798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Résultats de la multiplication </a:t>
            </a:r>
            <a:endParaRPr b="1"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500" y="1190051"/>
            <a:ext cx="5229350" cy="31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8595225" y="4480877"/>
            <a:ext cx="548700" cy="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0" name="Google Shape;140;p16"/>
          <p:cNvSpPr txBox="1"/>
          <p:nvPr>
            <p:ph type="title"/>
          </p:nvPr>
        </p:nvSpPr>
        <p:spPr>
          <a:xfrm>
            <a:off x="1069150" y="0"/>
            <a:ext cx="8453100" cy="48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2.	Conception VHDL </a:t>
            </a:r>
            <a:r>
              <a:rPr lang="f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d’un MAC Float16</a:t>
            </a:r>
            <a:endParaRPr sz="2200"/>
          </a:p>
        </p:txBody>
      </p:sp>
      <p:sp>
        <p:nvSpPr>
          <p:cNvPr id="141" name="Google Shape;141;p16"/>
          <p:cNvSpPr/>
          <p:nvPr/>
        </p:nvSpPr>
        <p:spPr>
          <a:xfrm>
            <a:off x="537475" y="658850"/>
            <a:ext cx="6183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 txBox="1"/>
          <p:nvPr/>
        </p:nvSpPr>
        <p:spPr>
          <a:xfrm>
            <a:off x="1230975" y="549050"/>
            <a:ext cx="27798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Résultats de la multiplication </a:t>
            </a:r>
            <a:endParaRPr b="1"/>
          </a:p>
        </p:txBody>
      </p:sp>
      <p:pic>
        <p:nvPicPr>
          <p:cNvPr id="143" name="Google Shape;14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250" y="1093250"/>
            <a:ext cx="5284249" cy="306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AS-CNRS">
  <a:themeElements>
    <a:clrScheme name="Simple Light">
      <a:dk1>
        <a:srgbClr val="333333"/>
      </a:dk1>
      <a:lt1>
        <a:srgbClr val="FFFFFF"/>
      </a:lt1>
      <a:dk2>
        <a:srgbClr val="00CDFC"/>
      </a:dk2>
      <a:lt2>
        <a:srgbClr val="00AFFE"/>
      </a:lt2>
      <a:accent1>
        <a:srgbClr val="0083F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