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83" r:id="rId7"/>
    <p:sldId id="284" r:id="rId8"/>
    <p:sldId id="279"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79"/>
            <p14:sldId id="285"/>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D24726"/>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41" autoAdjust="0"/>
  </p:normalViewPr>
  <p:slideViewPr>
    <p:cSldViewPr snapToGrid="0">
      <p:cViewPr>
        <p:scale>
          <a:sx n="75" d="100"/>
          <a:sy n="75" d="100"/>
        </p:scale>
        <p:origin x="1950" y="9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accent3">
                    <a:lumMod val="50000"/>
                  </a:schemeClr>
                </a:solidFill>
              </a:defRPr>
            </a:lvl1pPr>
          </a:lstStyle>
          <a:p>
            <a:r>
              <a:rPr lang="en-US" dirty="0"/>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1/30/2021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78916"/>
            <a:ext cx="10515600" cy="2387600"/>
          </a:xfrm>
        </p:spPr>
        <p:txBody>
          <a:bodyPr anchor="ctr" anchorCtr="0">
            <a:normAutofit/>
          </a:bodyPr>
          <a:lstStyle/>
          <a:p>
            <a:r>
              <a:rPr lang="en-US" sz="4800" b="1" dirty="0">
                <a:solidFill>
                  <a:schemeClr val="accent4">
                    <a:lumMod val="75000"/>
                  </a:schemeClr>
                </a:solidFill>
                <a:latin typeface="+mn-lt"/>
              </a:rPr>
              <a:t>Relational RDBMS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accent3">
                    <a:lumMod val="50000"/>
                  </a:schemeClr>
                </a:solidFill>
                <a:latin typeface="+mj-lt"/>
              </a:rPr>
              <a:t>MySQL, PostgreSQL and SQL Server</a:t>
            </a:r>
          </a:p>
        </p:txBody>
      </p:sp>
      <p:pic>
        <p:nvPicPr>
          <p:cNvPr id="4" name="Picture 3"/>
          <p:cNvPicPr>
            <a:picLocks noChangeAspect="1"/>
          </p:cNvPicPr>
          <p:nvPr/>
        </p:nvPicPr>
        <p:blipFill>
          <a:blip r:embed="rId3">
            <a:extLst>
              <a:ext uri="{96DAC541-7B7A-43D3-8B79-37D633B846F1}">
                <asvg:svgBlip xmlns:asvg="http://schemas.microsoft.com/office/drawing/2016/SVG/main" r:embed="rId4"/>
              </a:ext>
            </a:extLst>
          </a:blip>
          <a:srcRect/>
          <a:stretch/>
        </p:blipFill>
        <p:spPr bwMode="invGray">
          <a:xfrm>
            <a:off x="3651745" y="5291358"/>
            <a:ext cx="822960" cy="665280"/>
          </a:xfrm>
          <a:prstGeom prst="rect">
            <a:avLst/>
          </a:prstGeom>
        </p:spPr>
      </p:pic>
      <p:pic>
        <p:nvPicPr>
          <p:cNvPr id="5" name="Picture 3">
            <a:extLst>
              <a:ext uri="{FF2B5EF4-FFF2-40B4-BE49-F238E27FC236}">
                <a16:creationId xmlns:a16="http://schemas.microsoft.com/office/drawing/2014/main" id="{49A79BBD-2808-4A47-9916-B7920BD37FD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bwMode="invGray">
          <a:xfrm>
            <a:off x="2095959" y="5352079"/>
            <a:ext cx="1366385" cy="683193"/>
          </a:xfrm>
          <a:prstGeom prst="rect">
            <a:avLst/>
          </a:prstGeom>
        </p:spPr>
      </p:pic>
      <p:pic>
        <p:nvPicPr>
          <p:cNvPr id="6" name="Picture 3">
            <a:extLst>
              <a:ext uri="{FF2B5EF4-FFF2-40B4-BE49-F238E27FC236}">
                <a16:creationId xmlns:a16="http://schemas.microsoft.com/office/drawing/2014/main" id="{25A916E8-FA6B-4F1C-86F2-5514697F2CF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bwMode="invGray">
          <a:xfrm>
            <a:off x="729574" y="5410445"/>
            <a:ext cx="1366385" cy="683192"/>
          </a:xfrm>
          <a:prstGeom prst="rect">
            <a:avLst/>
          </a:prstGeom>
        </p:spPr>
      </p:pic>
      <p:sp>
        <p:nvSpPr>
          <p:cNvPr id="7" name="Subtitle 2">
            <a:extLst>
              <a:ext uri="{FF2B5EF4-FFF2-40B4-BE49-F238E27FC236}">
                <a16:creationId xmlns:a16="http://schemas.microsoft.com/office/drawing/2014/main" id="{A9C735EB-C108-486B-A55A-8C1117FD4FF0}"/>
              </a:ext>
            </a:extLst>
          </p:cNvPr>
          <p:cNvSpPr txBox="1">
            <a:spLocks/>
          </p:cNvSpPr>
          <p:nvPr/>
        </p:nvSpPr>
        <p:spPr>
          <a:xfrm>
            <a:off x="9103784" y="5272804"/>
            <a:ext cx="2358642" cy="8125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1600" b="1" dirty="0">
                <a:solidFill>
                  <a:schemeClr val="accent3">
                    <a:lumMod val="50000"/>
                  </a:schemeClr>
                </a:solidFill>
                <a:latin typeface="+mj-lt"/>
              </a:rPr>
              <a:t>Amine KACEM</a:t>
            </a:r>
            <a:br>
              <a:rPr lang="en-US" sz="1600" dirty="0">
                <a:solidFill>
                  <a:schemeClr val="accent3">
                    <a:lumMod val="50000"/>
                  </a:schemeClr>
                </a:solidFill>
                <a:latin typeface="+mj-lt"/>
              </a:rPr>
            </a:br>
            <a:r>
              <a:rPr lang="en-US" sz="1600" dirty="0" err="1">
                <a:solidFill>
                  <a:schemeClr val="accent3">
                    <a:lumMod val="50000"/>
                  </a:schemeClr>
                </a:solidFill>
                <a:latin typeface="+mj-lt"/>
              </a:rPr>
              <a:t>GoMyCode</a:t>
            </a:r>
            <a:r>
              <a:rPr lang="en-US" sz="1600" dirty="0">
                <a:solidFill>
                  <a:schemeClr val="accent3">
                    <a:lumMod val="50000"/>
                  </a:schemeClr>
                </a:solidFill>
                <a:latin typeface="+mj-lt"/>
              </a:rPr>
              <a:t> - 30/01/2021</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171440" cy="640080"/>
          </a:xfrm>
        </p:spPr>
        <p:txBody>
          <a:bodyPr>
            <a:noAutofit/>
          </a:bodyPr>
          <a:lstStyle/>
          <a:p>
            <a:r>
              <a:rPr lang="en-US" dirty="0">
                <a:solidFill>
                  <a:schemeClr val="accent3">
                    <a:lumMod val="50000"/>
                  </a:schemeClr>
                </a:solidFill>
                <a:latin typeface="Segoe UI Light" panose="020B0502040204020203" pitchFamily="34" charset="0"/>
                <a:cs typeface="Segoe UI Light" panose="020B0502040204020203" pitchFamily="34" charset="0"/>
              </a:rPr>
              <a:t>MySQL relational database management system</a:t>
            </a:r>
          </a:p>
        </p:txBody>
      </p:sp>
      <p:pic>
        <p:nvPicPr>
          <p:cNvPr id="5" name="Picture 4"/>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24317" y="3460467"/>
            <a:ext cx="6467683" cy="3233841"/>
          </a:xfrm>
          <a:prstGeom prst="rect">
            <a:avLst/>
          </a:prstGeom>
        </p:spPr>
      </p:pic>
      <p:sp>
        <p:nvSpPr>
          <p:cNvPr id="38" name="Content Placeholder 17"/>
          <p:cNvSpPr txBox="1">
            <a:spLocks/>
          </p:cNvSpPr>
          <p:nvPr/>
        </p:nvSpPr>
        <p:spPr>
          <a:xfrm>
            <a:off x="541610" y="1524708"/>
            <a:ext cx="1077165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MySQL is an open-source relational database management system (RDBMS).[5][6] Its name is a combination of "My", the name of co-founder Michael </a:t>
            </a:r>
            <a:r>
              <a:rPr lang="en-US" dirty="0" err="1">
                <a:latin typeface="Segoe UI" panose="020B0502040204020203" pitchFamily="34" charset="0"/>
                <a:cs typeface="Segoe UI" panose="020B0502040204020203" pitchFamily="34" charset="0"/>
              </a:rPr>
              <a:t>Widenius's</a:t>
            </a:r>
            <a:r>
              <a:rPr lang="en-US" dirty="0">
                <a:latin typeface="Segoe UI" panose="020B0502040204020203" pitchFamily="34" charset="0"/>
                <a:cs typeface="Segoe UI" panose="020B0502040204020203" pitchFamily="34" charset="0"/>
              </a:rPr>
              <a:t> daughter,[7] and "SQL", the abbreviation for Structured Query Language. A relational database organizes data into one or more data tables in which data types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a:t>
            </a:r>
          </a:p>
        </p:txBody>
      </p:sp>
      <p:sp>
        <p:nvSpPr>
          <p:cNvPr id="6" name="Content Placeholder 17">
            <a:extLst>
              <a:ext uri="{FF2B5EF4-FFF2-40B4-BE49-F238E27FC236}">
                <a16:creationId xmlns:a16="http://schemas.microsoft.com/office/drawing/2014/main" id="{2AF0AD16-6882-4345-82ED-4BCEC9FD94FC}"/>
              </a:ext>
            </a:extLst>
          </p:cNvPr>
          <p:cNvSpPr txBox="1">
            <a:spLocks/>
          </p:cNvSpPr>
          <p:nvPr/>
        </p:nvSpPr>
        <p:spPr>
          <a:xfrm>
            <a:off x="541610" y="3679454"/>
            <a:ext cx="4321704" cy="23658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Initial release date: </a:t>
            </a:r>
            <a:r>
              <a:rPr lang="en-US" dirty="0">
                <a:latin typeface="Segoe UI" panose="020B0502040204020203" pitchFamily="34" charset="0"/>
                <a:cs typeface="Segoe UI" panose="020B0502040204020203" pitchFamily="34" charset="0"/>
              </a:rPr>
              <a:t>May 23, 1995</a:t>
            </a:r>
            <a:r>
              <a:rPr lang="en-US" b="1" dirty="0">
                <a:latin typeface="Segoe UI" panose="020B0502040204020203" pitchFamily="34" charset="0"/>
                <a:cs typeface="Segoe UI" panose="020B0502040204020203" pitchFamily="34" charset="0"/>
              </a:rPr>
              <a:t> </a:t>
            </a:r>
          </a:p>
          <a:p>
            <a:pPr marL="0" lvl="0" indent="0">
              <a:spcAft>
                <a:spcPts val="600"/>
              </a:spcAft>
              <a:buNone/>
              <a:defRPr/>
            </a:pPr>
            <a:r>
              <a:rPr lang="en-US" b="1" dirty="0">
                <a:latin typeface="Segoe UI" panose="020B0502040204020203" pitchFamily="34" charset="0"/>
                <a:cs typeface="Segoe UI" panose="020B0502040204020203" pitchFamily="34" charset="0"/>
              </a:rPr>
              <a:t>License: </a:t>
            </a:r>
            <a:r>
              <a:rPr lang="en-US" dirty="0">
                <a:latin typeface="Segoe UI" panose="020B0502040204020203" pitchFamily="34" charset="0"/>
                <a:cs typeface="Segoe UI" panose="020B0502040204020203" pitchFamily="34" charset="0"/>
              </a:rPr>
              <a:t>GPLv2 or proprietary</a:t>
            </a:r>
          </a:p>
          <a:p>
            <a:pPr marL="0" lvl="0" indent="0">
              <a:spcAft>
                <a:spcPts val="600"/>
              </a:spcAft>
              <a:buNone/>
              <a:defRPr/>
            </a:pPr>
            <a:r>
              <a:rPr lang="en-US" b="1" dirty="0">
                <a:latin typeface="Segoe UI" panose="020B0502040204020203" pitchFamily="34" charset="0"/>
                <a:cs typeface="Segoe UI" panose="020B0502040204020203" pitchFamily="34" charset="0"/>
              </a:rPr>
              <a:t>Operating system: </a:t>
            </a:r>
            <a:r>
              <a:rPr lang="en-US" dirty="0">
                <a:latin typeface="Segoe UI" panose="020B0502040204020203" pitchFamily="34" charset="0"/>
                <a:cs typeface="Segoe UI" panose="020B0502040204020203" pitchFamily="34" charset="0"/>
              </a:rPr>
              <a:t>Linux, Solaris, macOS, Windows, FreeBSD</a:t>
            </a:r>
          </a:p>
          <a:p>
            <a:pPr marL="0" lvl="0" indent="0">
              <a:spcAft>
                <a:spcPts val="600"/>
              </a:spcAft>
              <a:buNone/>
              <a:defRPr/>
            </a:pPr>
            <a:r>
              <a:rPr lang="en-US" b="1" dirty="0">
                <a:latin typeface="Segoe UI" panose="020B0502040204020203" pitchFamily="34" charset="0"/>
                <a:cs typeface="Segoe UI" panose="020B0502040204020203" pitchFamily="34" charset="0"/>
              </a:rPr>
              <a:t>Programming languages: </a:t>
            </a:r>
            <a:r>
              <a:rPr lang="en-US" dirty="0">
                <a:latin typeface="Segoe UI" panose="020B0502040204020203" pitchFamily="34" charset="0"/>
                <a:cs typeface="Segoe UI" panose="020B0502040204020203" pitchFamily="34" charset="0"/>
              </a:rPr>
              <a:t>C++, C</a:t>
            </a:r>
          </a:p>
          <a:p>
            <a:pPr marL="0" lvl="0" indent="0">
              <a:spcAft>
                <a:spcPts val="600"/>
              </a:spcAft>
              <a:buNone/>
              <a:defRPr/>
            </a:pPr>
            <a:r>
              <a:rPr lang="en-US" b="1" dirty="0">
                <a:latin typeface="Segoe UI" panose="020B0502040204020203" pitchFamily="34" charset="0"/>
                <a:cs typeface="Segoe UI" panose="020B0502040204020203" pitchFamily="34" charset="0"/>
              </a:rPr>
              <a:t>Developer: </a:t>
            </a:r>
            <a:r>
              <a:rPr lang="en-US" dirty="0">
                <a:latin typeface="Segoe UI" panose="020B0502040204020203" pitchFamily="34" charset="0"/>
                <a:cs typeface="Segoe UI" panose="020B0502040204020203" pitchFamily="34" charset="0"/>
              </a:rPr>
              <a:t>Oracle Corporation, MySQL AB, Michael </a:t>
            </a:r>
            <a:r>
              <a:rPr lang="en-US" dirty="0" err="1">
                <a:latin typeface="Segoe UI" panose="020B0502040204020203" pitchFamily="34" charset="0"/>
                <a:cs typeface="Segoe UI" panose="020B0502040204020203" pitchFamily="34" charset="0"/>
              </a:rPr>
              <a:t>Widenius</a:t>
            </a:r>
            <a:r>
              <a:rPr lang="en-US" dirty="0">
                <a:latin typeface="Segoe UI" panose="020B0502040204020203" pitchFamily="34" charset="0"/>
                <a:cs typeface="Segoe UI" panose="020B0502040204020203" pitchFamily="34" charset="0"/>
              </a:rPr>
              <a:t>, Sun Microsystems, David </a:t>
            </a:r>
            <a:r>
              <a:rPr lang="en-US" dirty="0" err="1">
                <a:latin typeface="Segoe UI" panose="020B0502040204020203" pitchFamily="34" charset="0"/>
                <a:cs typeface="Segoe UI" panose="020B0502040204020203" pitchFamily="34" charset="0"/>
              </a:rPr>
              <a:t>Axmark</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171440" cy="640080"/>
          </a:xfrm>
        </p:spPr>
        <p:txBody>
          <a:bodyPr>
            <a:noAutofit/>
          </a:bodyPr>
          <a:lstStyle/>
          <a:p>
            <a:r>
              <a:rPr lang="en-US" sz="2800" dirty="0">
                <a:solidFill>
                  <a:schemeClr val="accent3">
                    <a:lumMod val="50000"/>
                  </a:schemeClr>
                </a:solidFill>
                <a:latin typeface="+mj-lt"/>
              </a:rPr>
              <a:t>PostgreSQL</a:t>
            </a:r>
            <a:r>
              <a:rPr lang="en-US" dirty="0">
                <a:solidFill>
                  <a:schemeClr val="accent3">
                    <a:lumMod val="50000"/>
                  </a:schemeClr>
                </a:solidFill>
                <a:latin typeface="Segoe UI Light" panose="020B0502040204020203" pitchFamily="34" charset="0"/>
                <a:cs typeface="Segoe UI Light" panose="020B0502040204020203" pitchFamily="34" charset="0"/>
              </a:rPr>
              <a:t> relational database management system</a:t>
            </a:r>
          </a:p>
        </p:txBody>
      </p:sp>
      <p:pic>
        <p:nvPicPr>
          <p:cNvPr id="5" name="Picture 4"/>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24317" y="3460467"/>
            <a:ext cx="6467682" cy="3233841"/>
          </a:xfrm>
          <a:prstGeom prst="rect">
            <a:avLst/>
          </a:prstGeom>
        </p:spPr>
      </p:pic>
      <p:sp>
        <p:nvSpPr>
          <p:cNvPr id="38" name="Content Placeholder 17"/>
          <p:cNvSpPr txBox="1">
            <a:spLocks/>
          </p:cNvSpPr>
          <p:nvPr/>
        </p:nvSpPr>
        <p:spPr>
          <a:xfrm>
            <a:off x="541610" y="1524708"/>
            <a:ext cx="1077165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PostgreSQL also known as Postgres, is a free and open-source relational database management system (RDBMS) emphasizing extensibility and SQL compliance. It was originally named POSTGRES, referring to its origins as a successor to the Ingres database developed at the University of California, Berkeley.[13][14] In 1996, the project was renamed to PostgreSQL to reflect its support for SQL. After a review in 2007, the development team decided to keep the name PostgreSQL and the alias Postgres</a:t>
            </a:r>
          </a:p>
          <a:p>
            <a:pPr marL="0" lvl="0" indent="0">
              <a:spcAft>
                <a:spcPts val="600"/>
              </a:spcAft>
              <a:buNone/>
              <a:defRPr/>
            </a:pPr>
            <a:r>
              <a:rPr lang="en-US" dirty="0">
                <a:latin typeface="Segoe UI" panose="020B0502040204020203" pitchFamily="34" charset="0"/>
                <a:cs typeface="Segoe UI" panose="020B0502040204020203" pitchFamily="34" charset="0"/>
              </a:rPr>
              <a:t>PostgreSQL features transactions with Atomicity, Consistency, Isolation, Durability (ACID) properties, automatically updatable views, materialized views, triggers, foreign keys, and stored procedures.[16] It is designed to handle a range of workloads, from single machines to data warehouses or Web services with many concurrent users. It is the default database for macOS Server[17][18][19] and is also available for Windows, Linux, FreeBSD, and OpenBSD.</a:t>
            </a:r>
          </a:p>
        </p:txBody>
      </p:sp>
      <p:sp>
        <p:nvSpPr>
          <p:cNvPr id="6" name="Content Placeholder 17">
            <a:extLst>
              <a:ext uri="{FF2B5EF4-FFF2-40B4-BE49-F238E27FC236}">
                <a16:creationId xmlns:a16="http://schemas.microsoft.com/office/drawing/2014/main" id="{2AF0AD16-6882-4345-82ED-4BCEC9FD94FC}"/>
              </a:ext>
            </a:extLst>
          </p:cNvPr>
          <p:cNvSpPr txBox="1">
            <a:spLocks/>
          </p:cNvSpPr>
          <p:nvPr/>
        </p:nvSpPr>
        <p:spPr>
          <a:xfrm>
            <a:off x="541609" y="3679454"/>
            <a:ext cx="5182708" cy="23658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Initial release date: </a:t>
            </a:r>
            <a:r>
              <a:rPr lang="en-US" dirty="0">
                <a:latin typeface="Segoe UI" panose="020B0502040204020203" pitchFamily="34" charset="0"/>
                <a:cs typeface="Segoe UI" panose="020B0502040204020203" pitchFamily="34" charset="0"/>
              </a:rPr>
              <a:t>July 8, 1996</a:t>
            </a:r>
            <a:endParaRPr lang="en-US" b="1" dirty="0">
              <a:latin typeface="Segoe UI" panose="020B0502040204020203" pitchFamily="34" charset="0"/>
              <a:cs typeface="Segoe UI" panose="020B0502040204020203" pitchFamily="34" charset="0"/>
            </a:endParaRPr>
          </a:p>
          <a:p>
            <a:pPr marL="0" lvl="0" indent="0">
              <a:spcAft>
                <a:spcPts val="600"/>
              </a:spcAft>
              <a:buNone/>
              <a:defRPr/>
            </a:pPr>
            <a:r>
              <a:rPr lang="en-US" b="1" dirty="0">
                <a:latin typeface="Segoe UI" panose="020B0502040204020203" pitchFamily="34" charset="0"/>
                <a:cs typeface="Segoe UI" panose="020B0502040204020203" pitchFamily="34" charset="0"/>
              </a:rPr>
              <a:t>License: </a:t>
            </a:r>
            <a:r>
              <a:rPr lang="en-US" dirty="0">
                <a:latin typeface="Segoe UI" panose="020B0502040204020203" pitchFamily="34" charset="0"/>
                <a:cs typeface="Segoe UI" panose="020B0502040204020203" pitchFamily="34" charset="0"/>
              </a:rPr>
              <a:t>PostgreSQL License (free and open-source, permissive)</a:t>
            </a:r>
          </a:p>
          <a:p>
            <a:pPr marL="0" lvl="0" indent="0">
              <a:spcAft>
                <a:spcPts val="600"/>
              </a:spcAft>
              <a:buNone/>
              <a:defRPr/>
            </a:pPr>
            <a:r>
              <a:rPr lang="en-US" b="1" dirty="0">
                <a:latin typeface="Segoe UI" panose="020B0502040204020203" pitchFamily="34" charset="0"/>
                <a:cs typeface="Segoe UI" panose="020B0502040204020203" pitchFamily="34" charset="0"/>
              </a:rPr>
              <a:t>Operating system: </a:t>
            </a:r>
            <a:r>
              <a:rPr lang="en-US" dirty="0">
                <a:latin typeface="Segoe UI" panose="020B0502040204020203" pitchFamily="34" charset="0"/>
                <a:cs typeface="Segoe UI" panose="020B0502040204020203" pitchFamily="34" charset="0"/>
              </a:rPr>
              <a:t>FreeBSD, Linux, macOS, OpenBSD, Windows</a:t>
            </a:r>
          </a:p>
          <a:p>
            <a:pPr marL="0" lvl="0" indent="0">
              <a:spcAft>
                <a:spcPts val="600"/>
              </a:spcAft>
              <a:buNone/>
              <a:defRPr/>
            </a:pPr>
            <a:r>
              <a:rPr lang="en-US" b="1" dirty="0">
                <a:latin typeface="Segoe UI" panose="020B0502040204020203" pitchFamily="34" charset="0"/>
                <a:cs typeface="Segoe UI" panose="020B0502040204020203" pitchFamily="34" charset="0"/>
              </a:rPr>
              <a:t>Programming languages: </a:t>
            </a:r>
            <a:r>
              <a:rPr lang="en-US" dirty="0">
                <a:latin typeface="Segoe UI" panose="020B0502040204020203" pitchFamily="34" charset="0"/>
                <a:cs typeface="Segoe UI" panose="020B0502040204020203" pitchFamily="34" charset="0"/>
              </a:rPr>
              <a:t>C</a:t>
            </a:r>
          </a:p>
          <a:p>
            <a:pPr marL="0" lvl="0" indent="0">
              <a:spcAft>
                <a:spcPts val="600"/>
              </a:spcAft>
              <a:buNone/>
              <a:defRPr/>
            </a:pPr>
            <a:r>
              <a:rPr lang="en-US" b="1" dirty="0">
                <a:latin typeface="Segoe UI" panose="020B0502040204020203" pitchFamily="34" charset="0"/>
                <a:cs typeface="Segoe UI" panose="020B0502040204020203" pitchFamily="34" charset="0"/>
              </a:rPr>
              <a:t>Developer: </a:t>
            </a:r>
            <a:r>
              <a:rPr lang="en-US" dirty="0">
                <a:latin typeface="Segoe UI" panose="020B0502040204020203" pitchFamily="34" charset="0"/>
                <a:cs typeface="Segoe UI" panose="020B0502040204020203" pitchFamily="34" charset="0"/>
              </a:rPr>
              <a:t>PostgreSQL Global Development Group, University of California, Berkeley, Free and open-source software</a:t>
            </a:r>
          </a:p>
        </p:txBody>
      </p:sp>
    </p:spTree>
    <p:extLst>
      <p:ext uri="{BB962C8B-B14F-4D97-AF65-F5344CB8AC3E}">
        <p14:creationId xmlns:p14="http://schemas.microsoft.com/office/powerpoint/2010/main" val="11809024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171440" cy="640080"/>
          </a:xfrm>
        </p:spPr>
        <p:txBody>
          <a:bodyPr>
            <a:noAutofit/>
          </a:bodyPr>
          <a:lstStyle/>
          <a:p>
            <a:r>
              <a:rPr lang="en-US" sz="2800" dirty="0">
                <a:solidFill>
                  <a:schemeClr val="accent3">
                    <a:lumMod val="50000"/>
                  </a:schemeClr>
                </a:solidFill>
                <a:latin typeface="+mj-lt"/>
              </a:rPr>
              <a:t>SQL Server</a:t>
            </a:r>
            <a:r>
              <a:rPr lang="en-US" dirty="0">
                <a:solidFill>
                  <a:schemeClr val="accent3">
                    <a:lumMod val="50000"/>
                  </a:schemeClr>
                </a:solidFill>
                <a:latin typeface="Segoe UI Light" panose="020B0502040204020203" pitchFamily="34" charset="0"/>
                <a:cs typeface="Segoe UI Light" panose="020B0502040204020203" pitchFamily="34" charset="0"/>
              </a:rPr>
              <a:t> relational database management system</a:t>
            </a:r>
          </a:p>
        </p:txBody>
      </p:sp>
      <p:pic>
        <p:nvPicPr>
          <p:cNvPr id="5" name="Picture 4"/>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650092" y="3460467"/>
            <a:ext cx="4000298" cy="3233841"/>
          </a:xfrm>
          <a:prstGeom prst="rect">
            <a:avLst/>
          </a:prstGeom>
        </p:spPr>
      </p:pic>
      <p:sp>
        <p:nvSpPr>
          <p:cNvPr id="38" name="Content Placeholder 17"/>
          <p:cNvSpPr txBox="1">
            <a:spLocks/>
          </p:cNvSpPr>
          <p:nvPr/>
        </p:nvSpPr>
        <p:spPr>
          <a:xfrm>
            <a:off x="541610" y="1524708"/>
            <a:ext cx="1077165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SQL Server is a relational database management system developed by Microsoft. As a database server, it is a software product with the primary function of storing and retrieving data as requested by other software applications—which may run either on the same computer or on another computer across a network (including the Internet). Microsoft markets at least a dozen different editions of Microsoft SQL Server, aimed at different audiences and for workloads ranging from small single-machine applications to large Internet-facing applications with many concurrent users.</a:t>
            </a:r>
          </a:p>
        </p:txBody>
      </p:sp>
      <p:sp>
        <p:nvSpPr>
          <p:cNvPr id="6" name="Content Placeholder 17">
            <a:extLst>
              <a:ext uri="{FF2B5EF4-FFF2-40B4-BE49-F238E27FC236}">
                <a16:creationId xmlns:a16="http://schemas.microsoft.com/office/drawing/2014/main" id="{2AF0AD16-6882-4345-82ED-4BCEC9FD94FC}"/>
              </a:ext>
            </a:extLst>
          </p:cNvPr>
          <p:cNvSpPr txBox="1">
            <a:spLocks/>
          </p:cNvSpPr>
          <p:nvPr/>
        </p:nvSpPr>
        <p:spPr>
          <a:xfrm>
            <a:off x="541609" y="3679454"/>
            <a:ext cx="5182708" cy="23658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latin typeface="Segoe UI" panose="020B0502040204020203" pitchFamily="34" charset="0"/>
                <a:cs typeface="Segoe UI" panose="020B0502040204020203" pitchFamily="34" charset="0"/>
              </a:rPr>
              <a:t>Initial release date: </a:t>
            </a:r>
            <a:r>
              <a:rPr lang="en-US" dirty="0">
                <a:latin typeface="Segoe UI" panose="020B0502040204020203" pitchFamily="34" charset="0"/>
                <a:cs typeface="Segoe UI" panose="020B0502040204020203" pitchFamily="34" charset="0"/>
              </a:rPr>
              <a:t>April 24, 1989;</a:t>
            </a:r>
            <a:endParaRPr lang="en-US" b="1" dirty="0">
              <a:latin typeface="Segoe UI" panose="020B0502040204020203" pitchFamily="34" charset="0"/>
              <a:cs typeface="Segoe UI" panose="020B0502040204020203" pitchFamily="34" charset="0"/>
            </a:endParaRPr>
          </a:p>
          <a:p>
            <a:pPr marL="0" lvl="0" indent="0">
              <a:spcAft>
                <a:spcPts val="600"/>
              </a:spcAft>
              <a:buNone/>
              <a:defRPr/>
            </a:pPr>
            <a:r>
              <a:rPr lang="en-US" b="1" dirty="0">
                <a:latin typeface="Segoe UI" panose="020B0502040204020203" pitchFamily="34" charset="0"/>
                <a:cs typeface="Segoe UI" panose="020B0502040204020203" pitchFamily="34" charset="0"/>
              </a:rPr>
              <a:t>License: </a:t>
            </a:r>
            <a:r>
              <a:rPr lang="en-US" dirty="0">
                <a:latin typeface="Segoe UI" panose="020B0502040204020203" pitchFamily="34" charset="0"/>
                <a:cs typeface="Segoe UI" panose="020B0502040204020203" pitchFamily="34" charset="0"/>
              </a:rPr>
              <a:t>Proprietary software </a:t>
            </a:r>
          </a:p>
          <a:p>
            <a:pPr marL="0" lvl="0" indent="0">
              <a:spcAft>
                <a:spcPts val="600"/>
              </a:spcAft>
              <a:buNone/>
              <a:defRPr/>
            </a:pPr>
            <a:r>
              <a:rPr lang="en-US" b="1" dirty="0">
                <a:latin typeface="Segoe UI" panose="020B0502040204020203" pitchFamily="34" charset="0"/>
                <a:cs typeface="Segoe UI" panose="020B0502040204020203" pitchFamily="34" charset="0"/>
              </a:rPr>
              <a:t>Operating system: </a:t>
            </a:r>
            <a:r>
              <a:rPr lang="en-US" dirty="0">
                <a:latin typeface="Segoe UI" panose="020B0502040204020203" pitchFamily="34" charset="0"/>
                <a:cs typeface="Segoe UI" panose="020B0502040204020203" pitchFamily="34" charset="0"/>
              </a:rPr>
              <a:t>Linux, Microsoft Windows Server, Microsoft Windows</a:t>
            </a:r>
          </a:p>
          <a:p>
            <a:pPr marL="0" lvl="0" indent="0">
              <a:spcAft>
                <a:spcPts val="600"/>
              </a:spcAft>
              <a:buNone/>
              <a:defRPr/>
            </a:pPr>
            <a:r>
              <a:rPr lang="en-US" b="1" dirty="0">
                <a:latin typeface="Segoe UI" panose="020B0502040204020203" pitchFamily="34" charset="0"/>
                <a:cs typeface="Segoe UI" panose="020B0502040204020203" pitchFamily="34" charset="0"/>
              </a:rPr>
              <a:t>Programming languages: </a:t>
            </a:r>
            <a:r>
              <a:rPr lang="en-US" dirty="0">
                <a:latin typeface="Segoe UI" panose="020B0502040204020203" pitchFamily="34" charset="0"/>
                <a:cs typeface="Segoe UI" panose="020B0502040204020203" pitchFamily="34" charset="0"/>
              </a:rPr>
              <a:t>C, C++</a:t>
            </a:r>
          </a:p>
          <a:p>
            <a:pPr marL="0" lvl="0" indent="0">
              <a:spcAft>
                <a:spcPts val="600"/>
              </a:spcAft>
              <a:buNone/>
              <a:defRPr/>
            </a:pPr>
            <a:r>
              <a:rPr lang="en-US" b="1" dirty="0">
                <a:latin typeface="Segoe UI" panose="020B0502040204020203" pitchFamily="34" charset="0"/>
                <a:cs typeface="Segoe UI" panose="020B0502040204020203" pitchFamily="34" charset="0"/>
              </a:rPr>
              <a:t>Developer: </a:t>
            </a:r>
            <a:r>
              <a:rPr lang="en-US" dirty="0">
                <a:latin typeface="Segoe UI" panose="020B0502040204020203" pitchFamily="34" charset="0"/>
                <a:cs typeface="Segoe UI" panose="020B0502040204020203" pitchFamily="34" charset="0"/>
              </a:rPr>
              <a:t>Microsoft Corporation</a:t>
            </a:r>
          </a:p>
        </p:txBody>
      </p:sp>
    </p:spTree>
    <p:extLst>
      <p:ext uri="{BB962C8B-B14F-4D97-AF65-F5344CB8AC3E}">
        <p14:creationId xmlns:p14="http://schemas.microsoft.com/office/powerpoint/2010/main" val="38624288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Benchmark MySQL vs PostgreSQL vs SQL Server</a:t>
            </a:r>
          </a:p>
        </p:txBody>
      </p:sp>
      <p:sp>
        <p:nvSpPr>
          <p:cNvPr id="6" name="Rectangle 5">
            <a:extLst>
              <a:ext uri="{FF2B5EF4-FFF2-40B4-BE49-F238E27FC236}">
                <a16:creationId xmlns:a16="http://schemas.microsoft.com/office/drawing/2014/main" id="{501A341F-E720-4FC5-AF3C-76BFC63AEBFD}"/>
              </a:ext>
            </a:extLst>
          </p:cNvPr>
          <p:cNvSpPr/>
          <p:nvPr/>
        </p:nvSpPr>
        <p:spPr>
          <a:xfrm>
            <a:off x="3393831" y="2708031"/>
            <a:ext cx="5416061" cy="244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AA8D34D4-2A47-4E9B-ACBD-64EAE98EF1B5}"/>
              </a:ext>
            </a:extLst>
          </p:cNvPr>
          <p:cNvPicPr>
            <a:picLocks noChangeAspect="1"/>
          </p:cNvPicPr>
          <p:nvPr/>
        </p:nvPicPr>
        <p:blipFill rotWithShape="1">
          <a:blip r:embed="rId2"/>
          <a:srcRect b="67118"/>
          <a:stretch/>
        </p:blipFill>
        <p:spPr>
          <a:xfrm>
            <a:off x="1426562" y="1336431"/>
            <a:ext cx="9338875" cy="5229469"/>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Benchmark MySQL vs PostgreSQL vs SQL Server</a:t>
            </a:r>
          </a:p>
        </p:txBody>
      </p:sp>
      <p:sp>
        <p:nvSpPr>
          <p:cNvPr id="6" name="Rectangle 5">
            <a:extLst>
              <a:ext uri="{FF2B5EF4-FFF2-40B4-BE49-F238E27FC236}">
                <a16:creationId xmlns:a16="http://schemas.microsoft.com/office/drawing/2014/main" id="{501A341F-E720-4FC5-AF3C-76BFC63AEBFD}"/>
              </a:ext>
            </a:extLst>
          </p:cNvPr>
          <p:cNvSpPr/>
          <p:nvPr/>
        </p:nvSpPr>
        <p:spPr>
          <a:xfrm>
            <a:off x="3393831" y="2708031"/>
            <a:ext cx="5416061" cy="244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AA8D34D4-2A47-4E9B-ACBD-64EAE98EF1B5}"/>
              </a:ext>
            </a:extLst>
          </p:cNvPr>
          <p:cNvPicPr>
            <a:picLocks noChangeAspect="1"/>
          </p:cNvPicPr>
          <p:nvPr/>
        </p:nvPicPr>
        <p:blipFill rotWithShape="1">
          <a:blip r:embed="rId2"/>
          <a:srcRect t="32741" b="34377"/>
          <a:stretch/>
        </p:blipFill>
        <p:spPr>
          <a:xfrm>
            <a:off x="1426562" y="1336431"/>
            <a:ext cx="9338875" cy="5229469"/>
          </a:xfrm>
          <a:prstGeom prst="rect">
            <a:avLst/>
          </a:prstGeom>
        </p:spPr>
      </p:pic>
    </p:spTree>
    <p:extLst>
      <p:ext uri="{BB962C8B-B14F-4D97-AF65-F5344CB8AC3E}">
        <p14:creationId xmlns:p14="http://schemas.microsoft.com/office/powerpoint/2010/main" val="10804519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Benchmark MySQL vs PostgreSQL vs SQL Server</a:t>
            </a:r>
          </a:p>
        </p:txBody>
      </p:sp>
      <p:sp>
        <p:nvSpPr>
          <p:cNvPr id="6" name="Rectangle 5">
            <a:extLst>
              <a:ext uri="{FF2B5EF4-FFF2-40B4-BE49-F238E27FC236}">
                <a16:creationId xmlns:a16="http://schemas.microsoft.com/office/drawing/2014/main" id="{501A341F-E720-4FC5-AF3C-76BFC63AEBFD}"/>
              </a:ext>
            </a:extLst>
          </p:cNvPr>
          <p:cNvSpPr/>
          <p:nvPr/>
        </p:nvSpPr>
        <p:spPr>
          <a:xfrm>
            <a:off x="3393831" y="2708031"/>
            <a:ext cx="5416061" cy="244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AA8D34D4-2A47-4E9B-ACBD-64EAE98EF1B5}"/>
              </a:ext>
            </a:extLst>
          </p:cNvPr>
          <p:cNvPicPr>
            <a:picLocks noChangeAspect="1"/>
          </p:cNvPicPr>
          <p:nvPr/>
        </p:nvPicPr>
        <p:blipFill rotWithShape="1">
          <a:blip r:embed="rId2"/>
          <a:srcRect t="65281"/>
          <a:stretch/>
        </p:blipFill>
        <p:spPr>
          <a:xfrm>
            <a:off x="1426562" y="1209431"/>
            <a:ext cx="9338875" cy="5521569"/>
          </a:xfrm>
          <a:prstGeom prst="rect">
            <a:avLst/>
          </a:prstGeom>
        </p:spPr>
      </p:pic>
    </p:spTree>
    <p:extLst>
      <p:ext uri="{BB962C8B-B14F-4D97-AF65-F5344CB8AC3E}">
        <p14:creationId xmlns:p14="http://schemas.microsoft.com/office/powerpoint/2010/main" val="27056948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elcomeDoc">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{73ADB86A-5671-4E07-9709-107AF704F35F}tf10001108_win32</Template>
  <TotalTime>113</TotalTime>
  <Words>601</Words>
  <Application>Microsoft Office PowerPoint</Application>
  <PresentationFormat>Widescreen</PresentationFormat>
  <Paragraphs>29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WelcomeDoc</vt:lpstr>
      <vt:lpstr>Relational RDBMS</vt:lpstr>
      <vt:lpstr>MySQL relational database management system</vt:lpstr>
      <vt:lpstr>PostgreSQL relational database management system</vt:lpstr>
      <vt:lpstr>SQL Server relational database management system</vt:lpstr>
      <vt:lpstr>Benchmark MySQL vs PostgreSQL vs SQL Server</vt:lpstr>
      <vt:lpstr>Benchmark MySQL vs PostgreSQL vs SQL Server</vt:lpstr>
      <vt:lpstr>Benchmark MySQL vs PostgreSQL vs 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RDBMS</dc:title>
  <dc:creator>Dell</dc:creator>
  <cp:keywords/>
  <cp:lastModifiedBy>Dell</cp:lastModifiedBy>
  <cp:revision>12</cp:revision>
  <dcterms:created xsi:type="dcterms:W3CDTF">2021-01-30T09:24:48Z</dcterms:created>
  <dcterms:modified xsi:type="dcterms:W3CDTF">2021-01-30T11:17:52Z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