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3"/>
  </p:notesMasterIdLst>
  <p:handoutMasterIdLst>
    <p:handoutMasterId r:id="rId44"/>
  </p:handoutMasterIdLst>
  <p:sldIdLst>
    <p:sldId id="260" r:id="rId2"/>
    <p:sldId id="322" r:id="rId3"/>
    <p:sldId id="323" r:id="rId4"/>
    <p:sldId id="355" r:id="rId5"/>
    <p:sldId id="326" r:id="rId6"/>
    <p:sldId id="324" r:id="rId7"/>
    <p:sldId id="330" r:id="rId8"/>
    <p:sldId id="329" r:id="rId9"/>
    <p:sldId id="331" r:id="rId10"/>
    <p:sldId id="332" r:id="rId11"/>
    <p:sldId id="352" r:id="rId12"/>
    <p:sldId id="325" r:id="rId13"/>
    <p:sldId id="354" r:id="rId14"/>
    <p:sldId id="357" r:id="rId15"/>
    <p:sldId id="358" r:id="rId16"/>
    <p:sldId id="359" r:id="rId17"/>
    <p:sldId id="362" r:id="rId18"/>
    <p:sldId id="363" r:id="rId19"/>
    <p:sldId id="360" r:id="rId20"/>
    <p:sldId id="361" r:id="rId21"/>
    <p:sldId id="353" r:id="rId22"/>
    <p:sldId id="335" r:id="rId23"/>
    <p:sldId id="336" r:id="rId24"/>
    <p:sldId id="338" r:id="rId25"/>
    <p:sldId id="337" r:id="rId26"/>
    <p:sldId id="339" r:id="rId27"/>
    <p:sldId id="340" r:id="rId28"/>
    <p:sldId id="341" r:id="rId29"/>
    <p:sldId id="342" r:id="rId30"/>
    <p:sldId id="343" r:id="rId31"/>
    <p:sldId id="345" r:id="rId32"/>
    <p:sldId id="346" r:id="rId33"/>
    <p:sldId id="348" r:id="rId34"/>
    <p:sldId id="364" r:id="rId35"/>
    <p:sldId id="349" r:id="rId36"/>
    <p:sldId id="333" r:id="rId37"/>
    <p:sldId id="321" r:id="rId38"/>
    <p:sldId id="350" r:id="rId39"/>
    <p:sldId id="347" r:id="rId40"/>
    <p:sldId id="319" r:id="rId41"/>
    <p:sldId id="298" r:id="rId4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8CC"/>
    <a:srgbClr val="8CBEA3"/>
    <a:srgbClr val="7AA6B2"/>
    <a:srgbClr val="B2CAAD"/>
    <a:srgbClr val="FFFFFF"/>
    <a:srgbClr val="6B7600"/>
    <a:srgbClr val="800000"/>
    <a:srgbClr val="E2FA00"/>
    <a:srgbClr val="D4EA00"/>
    <a:srgbClr val="FFA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6" autoAdjust="0"/>
    <p:restoredTop sz="50000" autoAdjust="0"/>
  </p:normalViewPr>
  <p:slideViewPr>
    <p:cSldViewPr>
      <p:cViewPr>
        <p:scale>
          <a:sx n="106" d="100"/>
          <a:sy n="106" d="100"/>
        </p:scale>
        <p:origin x="1056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3CA1A-284E-4161-96A0-D9E9F52C46B2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45DD978F-32B3-4B08-AB7D-0BF315682A2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1600" dirty="0"/>
            <a:t>Rabe AG</a:t>
          </a:r>
        </a:p>
      </dgm:t>
    </dgm:pt>
    <dgm:pt modelId="{4DE1C7C2-C6CC-4B5E-B21D-A3BD4F638A3F}" type="parTrans" cxnId="{BA7A0C1F-0C40-4D9E-BDAB-64A1C40DDEE0}">
      <dgm:prSet/>
      <dgm:spPr/>
      <dgm:t>
        <a:bodyPr/>
        <a:lstStyle/>
        <a:p>
          <a:endParaRPr lang="de-DE"/>
        </a:p>
      </dgm:t>
    </dgm:pt>
    <dgm:pt modelId="{8FC2F5F7-7BAB-436C-A4B6-3266362E486B}" type="sibTrans" cxnId="{BA7A0C1F-0C40-4D9E-BDAB-64A1C40DDEE0}">
      <dgm:prSet/>
      <dgm:spPr/>
      <dgm:t>
        <a:bodyPr/>
        <a:lstStyle/>
        <a:p>
          <a:endParaRPr lang="de-DE"/>
        </a:p>
      </dgm:t>
    </dgm:pt>
    <dgm:pt modelId="{35AAA3FA-4412-4CD0-9EF1-BBBD5E8B1C4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de-DE" sz="1200" dirty="0"/>
            <a:t>Absatzmarkt</a:t>
          </a:r>
        </a:p>
      </dgm:t>
    </dgm:pt>
    <dgm:pt modelId="{06C86C51-02F8-485A-966C-38953A02217B}" type="parTrans" cxnId="{2B37EDE3-9D21-4DC5-9593-829DF58CADE4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665695FC-B72C-4DA1-9A47-38252F1ACF74}" type="sibTrans" cxnId="{2B37EDE3-9D21-4DC5-9593-829DF58CADE4}">
      <dgm:prSet/>
      <dgm:spPr/>
      <dgm:t>
        <a:bodyPr/>
        <a:lstStyle/>
        <a:p>
          <a:endParaRPr lang="de-DE"/>
        </a:p>
      </dgm:t>
    </dgm:pt>
    <dgm:pt modelId="{A657A790-1762-414D-B0A4-053325043A06}">
      <dgm:prSet phldrT="[Text]" custT="1"/>
      <dgm:spPr>
        <a:solidFill>
          <a:srgbClr val="7AA6B2"/>
        </a:solidFill>
      </dgm:spPr>
      <dgm:t>
        <a:bodyPr/>
        <a:lstStyle/>
        <a:p>
          <a:r>
            <a:rPr lang="de-DE" sz="1200" dirty="0"/>
            <a:t>Beschaffungs-markt</a:t>
          </a:r>
        </a:p>
      </dgm:t>
    </dgm:pt>
    <dgm:pt modelId="{F71BA4C6-E637-4040-BCC3-2E130F76838B}" type="parTrans" cxnId="{CE2B1C9E-45C5-4131-99B7-FFDF7FB81CCF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A23AA102-A106-45E2-82A9-340CD39F6F46}" type="sibTrans" cxnId="{CE2B1C9E-45C5-4131-99B7-FFDF7FB81CCF}">
      <dgm:prSet/>
      <dgm:spPr/>
      <dgm:t>
        <a:bodyPr/>
        <a:lstStyle/>
        <a:p>
          <a:endParaRPr lang="de-DE"/>
        </a:p>
      </dgm:t>
    </dgm:pt>
    <dgm:pt modelId="{FCE9F963-A97A-4BE1-9C8A-AFD30D5A4AB2}">
      <dgm:prSet phldrT="[Text]"/>
      <dgm:spPr>
        <a:solidFill>
          <a:srgbClr val="8CBEA3"/>
        </a:solidFill>
      </dgm:spPr>
      <dgm:t>
        <a:bodyPr/>
        <a:lstStyle/>
        <a:p>
          <a:r>
            <a:rPr lang="de-DE"/>
            <a:t>Produktion</a:t>
          </a:r>
          <a:endParaRPr lang="de-DE" dirty="0"/>
        </a:p>
      </dgm:t>
    </dgm:pt>
    <dgm:pt modelId="{DEA85E17-F29D-4964-BFBF-11AA5B8DB1C8}" type="parTrans" cxnId="{55ED4489-23ED-4D21-A16F-4E6B4C516896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C1937BA8-EFFB-4FAD-A250-C765B4F111A7}" type="sibTrans" cxnId="{55ED4489-23ED-4D21-A16F-4E6B4C516896}">
      <dgm:prSet/>
      <dgm:spPr/>
      <dgm:t>
        <a:bodyPr/>
        <a:lstStyle/>
        <a:p>
          <a:endParaRPr lang="de-DE"/>
        </a:p>
      </dgm:t>
    </dgm:pt>
    <dgm:pt modelId="{FEBAB0EA-7E80-40E7-AE62-6AF904741D69}">
      <dgm:prSet phldrT="[Text]"/>
      <dgm:spPr>
        <a:solidFill>
          <a:srgbClr val="B2CAAD"/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F&amp;E</a:t>
          </a:r>
        </a:p>
      </dgm:t>
    </dgm:pt>
    <dgm:pt modelId="{471CD520-32A3-4FBF-8CBE-CD2D3DEA6515}" type="parTrans" cxnId="{22DC6B16-ADD4-468A-8108-7618A1BDE101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83044280-B271-4B6A-BD5E-50136C77146B}" type="sibTrans" cxnId="{22DC6B16-ADD4-468A-8108-7618A1BDE101}">
      <dgm:prSet/>
      <dgm:spPr/>
      <dgm:t>
        <a:bodyPr/>
        <a:lstStyle/>
        <a:p>
          <a:endParaRPr lang="de-DE"/>
        </a:p>
      </dgm:t>
    </dgm:pt>
    <dgm:pt modelId="{E51FB477-854F-40E6-A94D-8E1F2CC2438F}">
      <dgm:prSet phldrT="[Text]"/>
      <dgm:spPr>
        <a:solidFill>
          <a:srgbClr val="D5D8CC"/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Marketing &amp; Vertrieb</a:t>
          </a:r>
        </a:p>
      </dgm:t>
    </dgm:pt>
    <dgm:pt modelId="{4340B930-0676-481D-9713-2274DD7F5550}" type="parTrans" cxnId="{44CE8D97-0234-462D-832E-EC7A154770D2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8C59D298-AE43-4767-9037-6D717B1F3766}" type="sibTrans" cxnId="{44CE8D97-0234-462D-832E-EC7A154770D2}">
      <dgm:prSet/>
      <dgm:spPr/>
      <dgm:t>
        <a:bodyPr/>
        <a:lstStyle/>
        <a:p>
          <a:endParaRPr lang="de-DE"/>
        </a:p>
      </dgm:t>
    </dgm:pt>
    <dgm:pt modelId="{CA8422A6-5D70-44F0-A912-6DFB9298B9C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Standort Deutschland</a:t>
          </a:r>
        </a:p>
      </dgm:t>
    </dgm:pt>
    <dgm:pt modelId="{68DE6A94-69E2-4EB0-85BF-45E3C99934F6}" type="parTrans" cxnId="{68DB1933-A264-4418-A205-57636B00056C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22D903FC-D97C-478C-8DCF-4A3DB8735D7A}" type="sibTrans" cxnId="{68DB1933-A264-4418-A205-57636B00056C}">
      <dgm:prSet/>
      <dgm:spPr/>
      <dgm:t>
        <a:bodyPr/>
        <a:lstStyle/>
        <a:p>
          <a:endParaRPr lang="de-DE"/>
        </a:p>
      </dgm:t>
    </dgm:pt>
    <dgm:pt modelId="{DCA35CAE-8245-482E-9DC4-55B7FF0B3A5F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200" dirty="0"/>
            <a:t>Shareholder</a:t>
          </a:r>
        </a:p>
      </dgm:t>
    </dgm:pt>
    <dgm:pt modelId="{3A95D831-ECA4-41AC-AA37-C1833EA292E8}" type="parTrans" cxnId="{97F3589C-92ED-4F26-A7C9-9A95B087EC23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09354D9C-395B-45C2-ADB5-3522F168233B}" type="sibTrans" cxnId="{97F3589C-92ED-4F26-A7C9-9A95B087EC23}">
      <dgm:prSet/>
      <dgm:spPr/>
      <dgm:t>
        <a:bodyPr/>
        <a:lstStyle/>
        <a:p>
          <a:endParaRPr lang="de-DE"/>
        </a:p>
      </dgm:t>
    </dgm:pt>
    <dgm:pt modelId="{DD504B9C-2445-4D4E-8EC9-0B583EE1A01E}" type="pres">
      <dgm:prSet presAssocID="{6013CA1A-284E-4161-96A0-D9E9F52C46B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6DF55EB-2E60-4A24-A3EB-C2B865285213}" type="pres">
      <dgm:prSet presAssocID="{45DD978F-32B3-4B08-AB7D-0BF315682A27}" presName="centerShape" presStyleLbl="node0" presStyleIdx="0" presStyleCnt="1"/>
      <dgm:spPr/>
      <dgm:t>
        <a:bodyPr/>
        <a:lstStyle/>
        <a:p>
          <a:endParaRPr lang="en-GB"/>
        </a:p>
      </dgm:t>
    </dgm:pt>
    <dgm:pt modelId="{C76734F6-5F87-4EDA-84F6-136274E1DE8E}" type="pres">
      <dgm:prSet presAssocID="{06C86C51-02F8-485A-966C-38953A02217B}" presName="Name9" presStyleLbl="parChTrans1D2" presStyleIdx="0" presStyleCnt="7"/>
      <dgm:spPr/>
      <dgm:t>
        <a:bodyPr/>
        <a:lstStyle/>
        <a:p>
          <a:endParaRPr lang="en-GB"/>
        </a:p>
      </dgm:t>
    </dgm:pt>
    <dgm:pt modelId="{74C64AE5-0E51-4FDA-838D-F4EC15139801}" type="pres">
      <dgm:prSet presAssocID="{06C86C51-02F8-485A-966C-38953A02217B}" presName="connTx" presStyleLbl="parChTrans1D2" presStyleIdx="0" presStyleCnt="7"/>
      <dgm:spPr/>
      <dgm:t>
        <a:bodyPr/>
        <a:lstStyle/>
        <a:p>
          <a:endParaRPr lang="en-GB"/>
        </a:p>
      </dgm:t>
    </dgm:pt>
    <dgm:pt modelId="{7296A813-DE0D-4E7E-9426-A42274C1B9A5}" type="pres">
      <dgm:prSet presAssocID="{35AAA3FA-4412-4CD0-9EF1-BBBD5E8B1C4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9280AA-2DAA-421E-A801-5462728629E9}" type="pres">
      <dgm:prSet presAssocID="{F71BA4C6-E637-4040-BCC3-2E130F76838B}" presName="Name9" presStyleLbl="parChTrans1D2" presStyleIdx="1" presStyleCnt="7"/>
      <dgm:spPr/>
      <dgm:t>
        <a:bodyPr/>
        <a:lstStyle/>
        <a:p>
          <a:endParaRPr lang="en-GB"/>
        </a:p>
      </dgm:t>
    </dgm:pt>
    <dgm:pt modelId="{95DC29EF-96F2-47EB-BDE0-2D26620E6026}" type="pres">
      <dgm:prSet presAssocID="{F71BA4C6-E637-4040-BCC3-2E130F76838B}" presName="connTx" presStyleLbl="parChTrans1D2" presStyleIdx="1" presStyleCnt="7"/>
      <dgm:spPr/>
      <dgm:t>
        <a:bodyPr/>
        <a:lstStyle/>
        <a:p>
          <a:endParaRPr lang="en-GB"/>
        </a:p>
      </dgm:t>
    </dgm:pt>
    <dgm:pt modelId="{AA11C243-B0A0-4D19-B1CD-78E2A8E71DA9}" type="pres">
      <dgm:prSet presAssocID="{A657A790-1762-414D-B0A4-053325043A06}" presName="node" presStyleLbl="node1" presStyleIdx="1" presStyleCnt="7" custScaleX="11469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3A3BF0-22F1-461C-B1FD-D5D03C485A36}" type="pres">
      <dgm:prSet presAssocID="{DEA85E17-F29D-4964-BFBF-11AA5B8DB1C8}" presName="Name9" presStyleLbl="parChTrans1D2" presStyleIdx="2" presStyleCnt="7"/>
      <dgm:spPr/>
      <dgm:t>
        <a:bodyPr/>
        <a:lstStyle/>
        <a:p>
          <a:endParaRPr lang="en-GB"/>
        </a:p>
      </dgm:t>
    </dgm:pt>
    <dgm:pt modelId="{B23CB4B4-7F8E-481B-BF49-B4A2F6B112C4}" type="pres">
      <dgm:prSet presAssocID="{DEA85E17-F29D-4964-BFBF-11AA5B8DB1C8}" presName="connTx" presStyleLbl="parChTrans1D2" presStyleIdx="2" presStyleCnt="7"/>
      <dgm:spPr/>
      <dgm:t>
        <a:bodyPr/>
        <a:lstStyle/>
        <a:p>
          <a:endParaRPr lang="en-GB"/>
        </a:p>
      </dgm:t>
    </dgm:pt>
    <dgm:pt modelId="{2C739B83-9F6A-47AF-8D45-1A8AECD14E3D}" type="pres">
      <dgm:prSet presAssocID="{FCE9F963-A97A-4BE1-9C8A-AFD30D5A4AB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3135F-7771-4B2A-8081-1D2914FD4DE4}" type="pres">
      <dgm:prSet presAssocID="{471CD520-32A3-4FBF-8CBE-CD2D3DEA6515}" presName="Name9" presStyleLbl="parChTrans1D2" presStyleIdx="3" presStyleCnt="7"/>
      <dgm:spPr/>
      <dgm:t>
        <a:bodyPr/>
        <a:lstStyle/>
        <a:p>
          <a:endParaRPr lang="en-GB"/>
        </a:p>
      </dgm:t>
    </dgm:pt>
    <dgm:pt modelId="{ED047A1C-36F1-47FC-92BF-2299E0D214FC}" type="pres">
      <dgm:prSet presAssocID="{471CD520-32A3-4FBF-8CBE-CD2D3DEA6515}" presName="connTx" presStyleLbl="parChTrans1D2" presStyleIdx="3" presStyleCnt="7"/>
      <dgm:spPr/>
      <dgm:t>
        <a:bodyPr/>
        <a:lstStyle/>
        <a:p>
          <a:endParaRPr lang="en-GB"/>
        </a:p>
      </dgm:t>
    </dgm:pt>
    <dgm:pt modelId="{9A9C69B5-461B-46C7-B62E-B3736CCB8BAA}" type="pres">
      <dgm:prSet presAssocID="{FEBAB0EA-7E80-40E7-AE62-6AF904741D6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3EAFA1-C0B5-4159-BBC5-77A9812FF458}" type="pres">
      <dgm:prSet presAssocID="{4340B930-0676-481D-9713-2274DD7F5550}" presName="Name9" presStyleLbl="parChTrans1D2" presStyleIdx="4" presStyleCnt="7"/>
      <dgm:spPr/>
      <dgm:t>
        <a:bodyPr/>
        <a:lstStyle/>
        <a:p>
          <a:endParaRPr lang="en-GB"/>
        </a:p>
      </dgm:t>
    </dgm:pt>
    <dgm:pt modelId="{988D635D-82A3-4C37-A00C-CBD3634A33F0}" type="pres">
      <dgm:prSet presAssocID="{4340B930-0676-481D-9713-2274DD7F5550}" presName="connTx" presStyleLbl="parChTrans1D2" presStyleIdx="4" presStyleCnt="7"/>
      <dgm:spPr/>
      <dgm:t>
        <a:bodyPr/>
        <a:lstStyle/>
        <a:p>
          <a:endParaRPr lang="en-GB"/>
        </a:p>
      </dgm:t>
    </dgm:pt>
    <dgm:pt modelId="{C728FECB-20EA-4C63-9D24-AF10BA207A60}" type="pres">
      <dgm:prSet presAssocID="{E51FB477-854F-40E6-A94D-8E1F2CC2438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98FB36-68DD-4158-B49E-08AB3703BAE2}" type="pres">
      <dgm:prSet presAssocID="{68DE6A94-69E2-4EB0-85BF-45E3C99934F6}" presName="Name9" presStyleLbl="parChTrans1D2" presStyleIdx="5" presStyleCnt="7"/>
      <dgm:spPr/>
      <dgm:t>
        <a:bodyPr/>
        <a:lstStyle/>
        <a:p>
          <a:endParaRPr lang="en-GB"/>
        </a:p>
      </dgm:t>
    </dgm:pt>
    <dgm:pt modelId="{9AE22223-F3B8-47CA-92EA-BF1CDEF48FA0}" type="pres">
      <dgm:prSet presAssocID="{68DE6A94-69E2-4EB0-85BF-45E3C99934F6}" presName="connTx" presStyleLbl="parChTrans1D2" presStyleIdx="5" presStyleCnt="7"/>
      <dgm:spPr/>
      <dgm:t>
        <a:bodyPr/>
        <a:lstStyle/>
        <a:p>
          <a:endParaRPr lang="en-GB"/>
        </a:p>
      </dgm:t>
    </dgm:pt>
    <dgm:pt modelId="{4E3BD841-33AC-4F12-815C-F594C8606F6D}" type="pres">
      <dgm:prSet presAssocID="{CA8422A6-5D70-44F0-A912-6DFB9298B9C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9A50F3-A216-411C-81AF-6B4774F01AAB}" type="pres">
      <dgm:prSet presAssocID="{3A95D831-ECA4-41AC-AA37-C1833EA292E8}" presName="Name9" presStyleLbl="parChTrans1D2" presStyleIdx="6" presStyleCnt="7"/>
      <dgm:spPr/>
      <dgm:t>
        <a:bodyPr/>
        <a:lstStyle/>
        <a:p>
          <a:endParaRPr lang="en-GB"/>
        </a:p>
      </dgm:t>
    </dgm:pt>
    <dgm:pt modelId="{D75E88AD-E673-4CFD-9D8D-4DC3F2D031A4}" type="pres">
      <dgm:prSet presAssocID="{3A95D831-ECA4-41AC-AA37-C1833EA292E8}" presName="connTx" presStyleLbl="parChTrans1D2" presStyleIdx="6" presStyleCnt="7"/>
      <dgm:spPr/>
      <dgm:t>
        <a:bodyPr/>
        <a:lstStyle/>
        <a:p>
          <a:endParaRPr lang="en-GB"/>
        </a:p>
      </dgm:t>
    </dgm:pt>
    <dgm:pt modelId="{87749F2F-B8E6-4696-B4E8-E70F18CC5F8B}" type="pres">
      <dgm:prSet presAssocID="{DCA35CAE-8245-482E-9DC4-55B7FF0B3A5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9F1C439-23B4-42EE-9F58-5985AF0579AF}" type="presOf" srcId="{68DE6A94-69E2-4EB0-85BF-45E3C99934F6}" destId="{9AE22223-F3B8-47CA-92EA-BF1CDEF48FA0}" srcOrd="1" destOrd="0" presId="urn:microsoft.com/office/officeart/2005/8/layout/radial1"/>
    <dgm:cxn modelId="{68DB1933-A264-4418-A205-57636B00056C}" srcId="{45DD978F-32B3-4B08-AB7D-0BF315682A27}" destId="{CA8422A6-5D70-44F0-A912-6DFB9298B9C1}" srcOrd="5" destOrd="0" parTransId="{68DE6A94-69E2-4EB0-85BF-45E3C99934F6}" sibTransId="{22D903FC-D97C-478C-8DCF-4A3DB8735D7A}"/>
    <dgm:cxn modelId="{DC4D0CCA-E6DB-45DB-86C2-F54707BDD129}" type="presOf" srcId="{68DE6A94-69E2-4EB0-85BF-45E3C99934F6}" destId="{9798FB36-68DD-4158-B49E-08AB3703BAE2}" srcOrd="0" destOrd="0" presId="urn:microsoft.com/office/officeart/2005/8/layout/radial1"/>
    <dgm:cxn modelId="{E8BB65B1-98E0-4528-987F-2D723E7B4378}" type="presOf" srcId="{F71BA4C6-E637-4040-BCC3-2E130F76838B}" destId="{95DC29EF-96F2-47EB-BDE0-2D26620E6026}" srcOrd="1" destOrd="0" presId="urn:microsoft.com/office/officeart/2005/8/layout/radial1"/>
    <dgm:cxn modelId="{97F3589C-92ED-4F26-A7C9-9A95B087EC23}" srcId="{45DD978F-32B3-4B08-AB7D-0BF315682A27}" destId="{DCA35CAE-8245-482E-9DC4-55B7FF0B3A5F}" srcOrd="6" destOrd="0" parTransId="{3A95D831-ECA4-41AC-AA37-C1833EA292E8}" sibTransId="{09354D9C-395B-45C2-ADB5-3522F168233B}"/>
    <dgm:cxn modelId="{B648D211-473A-4A90-B7CA-D71738523DB6}" type="presOf" srcId="{471CD520-32A3-4FBF-8CBE-CD2D3DEA6515}" destId="{ED047A1C-36F1-47FC-92BF-2299E0D214FC}" srcOrd="1" destOrd="0" presId="urn:microsoft.com/office/officeart/2005/8/layout/radial1"/>
    <dgm:cxn modelId="{F8A3FC04-01A5-47D0-97DC-3B8992C02D7F}" type="presOf" srcId="{DCA35CAE-8245-482E-9DC4-55B7FF0B3A5F}" destId="{87749F2F-B8E6-4696-B4E8-E70F18CC5F8B}" srcOrd="0" destOrd="0" presId="urn:microsoft.com/office/officeart/2005/8/layout/radial1"/>
    <dgm:cxn modelId="{3859A7B3-ADF3-480F-9E7D-9EEFBE48E8EA}" type="presOf" srcId="{06C86C51-02F8-485A-966C-38953A02217B}" destId="{C76734F6-5F87-4EDA-84F6-136274E1DE8E}" srcOrd="0" destOrd="0" presId="urn:microsoft.com/office/officeart/2005/8/layout/radial1"/>
    <dgm:cxn modelId="{2B37EDE3-9D21-4DC5-9593-829DF58CADE4}" srcId="{45DD978F-32B3-4B08-AB7D-0BF315682A27}" destId="{35AAA3FA-4412-4CD0-9EF1-BBBD5E8B1C42}" srcOrd="0" destOrd="0" parTransId="{06C86C51-02F8-485A-966C-38953A02217B}" sibTransId="{665695FC-B72C-4DA1-9A47-38252F1ACF74}"/>
    <dgm:cxn modelId="{22DC6B16-ADD4-468A-8108-7618A1BDE101}" srcId="{45DD978F-32B3-4B08-AB7D-0BF315682A27}" destId="{FEBAB0EA-7E80-40E7-AE62-6AF904741D69}" srcOrd="3" destOrd="0" parTransId="{471CD520-32A3-4FBF-8CBE-CD2D3DEA6515}" sibTransId="{83044280-B271-4B6A-BD5E-50136C77146B}"/>
    <dgm:cxn modelId="{CE2B1C9E-45C5-4131-99B7-FFDF7FB81CCF}" srcId="{45DD978F-32B3-4B08-AB7D-0BF315682A27}" destId="{A657A790-1762-414D-B0A4-053325043A06}" srcOrd="1" destOrd="0" parTransId="{F71BA4C6-E637-4040-BCC3-2E130F76838B}" sibTransId="{A23AA102-A106-45E2-82A9-340CD39F6F46}"/>
    <dgm:cxn modelId="{D79E4482-4BD4-4391-8C78-856C491009EA}" type="presOf" srcId="{FEBAB0EA-7E80-40E7-AE62-6AF904741D69}" destId="{9A9C69B5-461B-46C7-B62E-B3736CCB8BAA}" srcOrd="0" destOrd="0" presId="urn:microsoft.com/office/officeart/2005/8/layout/radial1"/>
    <dgm:cxn modelId="{539118CB-2E8A-4DC0-A19D-7B27BC93795F}" type="presOf" srcId="{F71BA4C6-E637-4040-BCC3-2E130F76838B}" destId="{7F9280AA-2DAA-421E-A801-5462728629E9}" srcOrd="0" destOrd="0" presId="urn:microsoft.com/office/officeart/2005/8/layout/radial1"/>
    <dgm:cxn modelId="{A1A6AB58-60F1-49C7-846D-8C95897B8764}" type="presOf" srcId="{06C86C51-02F8-485A-966C-38953A02217B}" destId="{74C64AE5-0E51-4FDA-838D-F4EC15139801}" srcOrd="1" destOrd="0" presId="urn:microsoft.com/office/officeart/2005/8/layout/radial1"/>
    <dgm:cxn modelId="{02E910E1-89BE-4FEE-A04B-0D1CDAD3547F}" type="presOf" srcId="{6013CA1A-284E-4161-96A0-D9E9F52C46B2}" destId="{DD504B9C-2445-4D4E-8EC9-0B583EE1A01E}" srcOrd="0" destOrd="0" presId="urn:microsoft.com/office/officeart/2005/8/layout/radial1"/>
    <dgm:cxn modelId="{FA4B4A9E-1606-4F6A-BD71-24D637CB74BF}" type="presOf" srcId="{A657A790-1762-414D-B0A4-053325043A06}" destId="{AA11C243-B0A0-4D19-B1CD-78E2A8E71DA9}" srcOrd="0" destOrd="0" presId="urn:microsoft.com/office/officeart/2005/8/layout/radial1"/>
    <dgm:cxn modelId="{47B96FAF-DBE2-4076-870A-B8CF04CAC65A}" type="presOf" srcId="{4340B930-0676-481D-9713-2274DD7F5550}" destId="{D33EAFA1-C0B5-4159-BBC5-77A9812FF458}" srcOrd="0" destOrd="0" presId="urn:microsoft.com/office/officeart/2005/8/layout/radial1"/>
    <dgm:cxn modelId="{55ED4489-23ED-4D21-A16F-4E6B4C516896}" srcId="{45DD978F-32B3-4B08-AB7D-0BF315682A27}" destId="{FCE9F963-A97A-4BE1-9C8A-AFD30D5A4AB2}" srcOrd="2" destOrd="0" parTransId="{DEA85E17-F29D-4964-BFBF-11AA5B8DB1C8}" sibTransId="{C1937BA8-EFFB-4FAD-A250-C765B4F111A7}"/>
    <dgm:cxn modelId="{E9CAD387-9286-4B86-9238-AE24CC7CC4DC}" type="presOf" srcId="{DEA85E17-F29D-4964-BFBF-11AA5B8DB1C8}" destId="{B23CB4B4-7F8E-481B-BF49-B4A2F6B112C4}" srcOrd="1" destOrd="0" presId="urn:microsoft.com/office/officeart/2005/8/layout/radial1"/>
    <dgm:cxn modelId="{486366C7-BD9F-43AA-BD09-6DBDC096F1F9}" type="presOf" srcId="{35AAA3FA-4412-4CD0-9EF1-BBBD5E8B1C42}" destId="{7296A813-DE0D-4E7E-9426-A42274C1B9A5}" srcOrd="0" destOrd="0" presId="urn:microsoft.com/office/officeart/2005/8/layout/radial1"/>
    <dgm:cxn modelId="{4BF950AB-352D-46FF-B156-CC10AE25A379}" type="presOf" srcId="{471CD520-32A3-4FBF-8CBE-CD2D3DEA6515}" destId="{C303135F-7771-4B2A-8081-1D2914FD4DE4}" srcOrd="0" destOrd="0" presId="urn:microsoft.com/office/officeart/2005/8/layout/radial1"/>
    <dgm:cxn modelId="{CF26A8E3-207D-4083-A068-8A1345D9CFF7}" type="presOf" srcId="{E51FB477-854F-40E6-A94D-8E1F2CC2438F}" destId="{C728FECB-20EA-4C63-9D24-AF10BA207A60}" srcOrd="0" destOrd="0" presId="urn:microsoft.com/office/officeart/2005/8/layout/radial1"/>
    <dgm:cxn modelId="{781C0947-17FD-427B-9C37-DAE317122A81}" type="presOf" srcId="{FCE9F963-A97A-4BE1-9C8A-AFD30D5A4AB2}" destId="{2C739B83-9F6A-47AF-8D45-1A8AECD14E3D}" srcOrd="0" destOrd="0" presId="urn:microsoft.com/office/officeart/2005/8/layout/radial1"/>
    <dgm:cxn modelId="{E4A50E8E-0379-41A3-8E71-F869B0F9E145}" type="presOf" srcId="{CA8422A6-5D70-44F0-A912-6DFB9298B9C1}" destId="{4E3BD841-33AC-4F12-815C-F594C8606F6D}" srcOrd="0" destOrd="0" presId="urn:microsoft.com/office/officeart/2005/8/layout/radial1"/>
    <dgm:cxn modelId="{9BB6FEB7-232D-4814-BBF1-2622C7F11D08}" type="presOf" srcId="{45DD978F-32B3-4B08-AB7D-0BF315682A27}" destId="{D6DF55EB-2E60-4A24-A3EB-C2B865285213}" srcOrd="0" destOrd="0" presId="urn:microsoft.com/office/officeart/2005/8/layout/radial1"/>
    <dgm:cxn modelId="{44CE8D97-0234-462D-832E-EC7A154770D2}" srcId="{45DD978F-32B3-4B08-AB7D-0BF315682A27}" destId="{E51FB477-854F-40E6-A94D-8E1F2CC2438F}" srcOrd="4" destOrd="0" parTransId="{4340B930-0676-481D-9713-2274DD7F5550}" sibTransId="{8C59D298-AE43-4767-9037-6D717B1F3766}"/>
    <dgm:cxn modelId="{BA7A0C1F-0C40-4D9E-BDAB-64A1C40DDEE0}" srcId="{6013CA1A-284E-4161-96A0-D9E9F52C46B2}" destId="{45DD978F-32B3-4B08-AB7D-0BF315682A27}" srcOrd="0" destOrd="0" parTransId="{4DE1C7C2-C6CC-4B5E-B21D-A3BD4F638A3F}" sibTransId="{8FC2F5F7-7BAB-436C-A4B6-3266362E486B}"/>
    <dgm:cxn modelId="{87AEC8D8-2131-4085-91D0-135A55E03C48}" type="presOf" srcId="{DEA85E17-F29D-4964-BFBF-11AA5B8DB1C8}" destId="{7F3A3BF0-22F1-461C-B1FD-D5D03C485A36}" srcOrd="0" destOrd="0" presId="urn:microsoft.com/office/officeart/2005/8/layout/radial1"/>
    <dgm:cxn modelId="{9B70858A-FB4D-4626-9C56-038238D67897}" type="presOf" srcId="{3A95D831-ECA4-41AC-AA37-C1833EA292E8}" destId="{479A50F3-A216-411C-81AF-6B4774F01AAB}" srcOrd="0" destOrd="0" presId="urn:microsoft.com/office/officeart/2005/8/layout/radial1"/>
    <dgm:cxn modelId="{9CECB041-EA1D-4388-A261-5A93D4AC984B}" type="presOf" srcId="{3A95D831-ECA4-41AC-AA37-C1833EA292E8}" destId="{D75E88AD-E673-4CFD-9D8D-4DC3F2D031A4}" srcOrd="1" destOrd="0" presId="urn:microsoft.com/office/officeart/2005/8/layout/radial1"/>
    <dgm:cxn modelId="{BC3ECA1E-A10D-4624-B62E-92A026C61D53}" type="presOf" srcId="{4340B930-0676-481D-9713-2274DD7F5550}" destId="{988D635D-82A3-4C37-A00C-CBD3634A33F0}" srcOrd="1" destOrd="0" presId="urn:microsoft.com/office/officeart/2005/8/layout/radial1"/>
    <dgm:cxn modelId="{B3F2152C-8EDA-466A-875B-59A6C964D54C}" type="presParOf" srcId="{DD504B9C-2445-4D4E-8EC9-0B583EE1A01E}" destId="{D6DF55EB-2E60-4A24-A3EB-C2B865285213}" srcOrd="0" destOrd="0" presId="urn:microsoft.com/office/officeart/2005/8/layout/radial1"/>
    <dgm:cxn modelId="{DBAA4F4C-30F5-4F8C-9E57-E330C01F5CF1}" type="presParOf" srcId="{DD504B9C-2445-4D4E-8EC9-0B583EE1A01E}" destId="{C76734F6-5F87-4EDA-84F6-136274E1DE8E}" srcOrd="1" destOrd="0" presId="urn:microsoft.com/office/officeart/2005/8/layout/radial1"/>
    <dgm:cxn modelId="{64C51AB6-BF6C-4753-B273-A3F506606DCD}" type="presParOf" srcId="{C76734F6-5F87-4EDA-84F6-136274E1DE8E}" destId="{74C64AE5-0E51-4FDA-838D-F4EC15139801}" srcOrd="0" destOrd="0" presId="urn:microsoft.com/office/officeart/2005/8/layout/radial1"/>
    <dgm:cxn modelId="{8112D44A-8D7B-4B74-8365-627A362A4613}" type="presParOf" srcId="{DD504B9C-2445-4D4E-8EC9-0B583EE1A01E}" destId="{7296A813-DE0D-4E7E-9426-A42274C1B9A5}" srcOrd="2" destOrd="0" presId="urn:microsoft.com/office/officeart/2005/8/layout/radial1"/>
    <dgm:cxn modelId="{49BF4E44-4478-45BA-A86E-8DDAC1B7AEF3}" type="presParOf" srcId="{DD504B9C-2445-4D4E-8EC9-0B583EE1A01E}" destId="{7F9280AA-2DAA-421E-A801-5462728629E9}" srcOrd="3" destOrd="0" presId="urn:microsoft.com/office/officeart/2005/8/layout/radial1"/>
    <dgm:cxn modelId="{2121E1C1-DC9D-495C-BCEE-C7D7F1735D72}" type="presParOf" srcId="{7F9280AA-2DAA-421E-A801-5462728629E9}" destId="{95DC29EF-96F2-47EB-BDE0-2D26620E6026}" srcOrd="0" destOrd="0" presId="urn:microsoft.com/office/officeart/2005/8/layout/radial1"/>
    <dgm:cxn modelId="{71D19118-820E-4CCF-8477-631AE9280B5C}" type="presParOf" srcId="{DD504B9C-2445-4D4E-8EC9-0B583EE1A01E}" destId="{AA11C243-B0A0-4D19-B1CD-78E2A8E71DA9}" srcOrd="4" destOrd="0" presId="urn:microsoft.com/office/officeart/2005/8/layout/radial1"/>
    <dgm:cxn modelId="{6F4BF0B9-0D82-484B-9B08-417188C954B1}" type="presParOf" srcId="{DD504B9C-2445-4D4E-8EC9-0B583EE1A01E}" destId="{7F3A3BF0-22F1-461C-B1FD-D5D03C485A36}" srcOrd="5" destOrd="0" presId="urn:microsoft.com/office/officeart/2005/8/layout/radial1"/>
    <dgm:cxn modelId="{FB75E3CA-0D53-4AE9-9E31-AD1ED5A9F1BC}" type="presParOf" srcId="{7F3A3BF0-22F1-461C-B1FD-D5D03C485A36}" destId="{B23CB4B4-7F8E-481B-BF49-B4A2F6B112C4}" srcOrd="0" destOrd="0" presId="urn:microsoft.com/office/officeart/2005/8/layout/radial1"/>
    <dgm:cxn modelId="{FDA19942-01E5-4ED0-907D-EADAB0A95B33}" type="presParOf" srcId="{DD504B9C-2445-4D4E-8EC9-0B583EE1A01E}" destId="{2C739B83-9F6A-47AF-8D45-1A8AECD14E3D}" srcOrd="6" destOrd="0" presId="urn:microsoft.com/office/officeart/2005/8/layout/radial1"/>
    <dgm:cxn modelId="{ADC14EA3-CB10-489E-B370-DA56D6EB2F74}" type="presParOf" srcId="{DD504B9C-2445-4D4E-8EC9-0B583EE1A01E}" destId="{C303135F-7771-4B2A-8081-1D2914FD4DE4}" srcOrd="7" destOrd="0" presId="urn:microsoft.com/office/officeart/2005/8/layout/radial1"/>
    <dgm:cxn modelId="{3D580199-00F1-4233-B845-A9946F12B649}" type="presParOf" srcId="{C303135F-7771-4B2A-8081-1D2914FD4DE4}" destId="{ED047A1C-36F1-47FC-92BF-2299E0D214FC}" srcOrd="0" destOrd="0" presId="urn:microsoft.com/office/officeart/2005/8/layout/radial1"/>
    <dgm:cxn modelId="{0C752DEF-4EE2-474C-B7D1-BDC720A42041}" type="presParOf" srcId="{DD504B9C-2445-4D4E-8EC9-0B583EE1A01E}" destId="{9A9C69B5-461B-46C7-B62E-B3736CCB8BAA}" srcOrd="8" destOrd="0" presId="urn:microsoft.com/office/officeart/2005/8/layout/radial1"/>
    <dgm:cxn modelId="{AA1A7AB8-F374-4473-A607-6AAFA3287BC1}" type="presParOf" srcId="{DD504B9C-2445-4D4E-8EC9-0B583EE1A01E}" destId="{D33EAFA1-C0B5-4159-BBC5-77A9812FF458}" srcOrd="9" destOrd="0" presId="urn:microsoft.com/office/officeart/2005/8/layout/radial1"/>
    <dgm:cxn modelId="{6E82CCEB-2CE1-45EB-AD39-336E5F4C37B3}" type="presParOf" srcId="{D33EAFA1-C0B5-4159-BBC5-77A9812FF458}" destId="{988D635D-82A3-4C37-A00C-CBD3634A33F0}" srcOrd="0" destOrd="0" presId="urn:microsoft.com/office/officeart/2005/8/layout/radial1"/>
    <dgm:cxn modelId="{6C31A37D-A27B-4A74-BF93-30F3B9935F62}" type="presParOf" srcId="{DD504B9C-2445-4D4E-8EC9-0B583EE1A01E}" destId="{C728FECB-20EA-4C63-9D24-AF10BA207A60}" srcOrd="10" destOrd="0" presId="urn:microsoft.com/office/officeart/2005/8/layout/radial1"/>
    <dgm:cxn modelId="{13BA7D8B-64C5-4010-B23F-0E8E2238BAA0}" type="presParOf" srcId="{DD504B9C-2445-4D4E-8EC9-0B583EE1A01E}" destId="{9798FB36-68DD-4158-B49E-08AB3703BAE2}" srcOrd="11" destOrd="0" presId="urn:microsoft.com/office/officeart/2005/8/layout/radial1"/>
    <dgm:cxn modelId="{CA76DF9C-036F-4ECB-8992-A7BC1FA720F8}" type="presParOf" srcId="{9798FB36-68DD-4158-B49E-08AB3703BAE2}" destId="{9AE22223-F3B8-47CA-92EA-BF1CDEF48FA0}" srcOrd="0" destOrd="0" presId="urn:microsoft.com/office/officeart/2005/8/layout/radial1"/>
    <dgm:cxn modelId="{874990D1-F7D8-4A8D-A871-C84F8F621769}" type="presParOf" srcId="{DD504B9C-2445-4D4E-8EC9-0B583EE1A01E}" destId="{4E3BD841-33AC-4F12-815C-F594C8606F6D}" srcOrd="12" destOrd="0" presId="urn:microsoft.com/office/officeart/2005/8/layout/radial1"/>
    <dgm:cxn modelId="{FD7631AB-176A-4A2A-9815-EAF07D419F57}" type="presParOf" srcId="{DD504B9C-2445-4D4E-8EC9-0B583EE1A01E}" destId="{479A50F3-A216-411C-81AF-6B4774F01AAB}" srcOrd="13" destOrd="0" presId="urn:microsoft.com/office/officeart/2005/8/layout/radial1"/>
    <dgm:cxn modelId="{230DD6AA-2F11-45D4-95FD-9EEDB678AD86}" type="presParOf" srcId="{479A50F3-A216-411C-81AF-6B4774F01AAB}" destId="{D75E88AD-E673-4CFD-9D8D-4DC3F2D031A4}" srcOrd="0" destOrd="0" presId="urn:microsoft.com/office/officeart/2005/8/layout/radial1"/>
    <dgm:cxn modelId="{6DB59DF3-A6BD-460A-86CC-1EF3F450F36C}" type="presParOf" srcId="{DD504B9C-2445-4D4E-8EC9-0B583EE1A01E}" destId="{87749F2F-B8E6-4696-B4E8-E70F18CC5F8B}" srcOrd="14" destOrd="0" presId="urn:microsoft.com/office/officeart/2005/8/layout/radial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accent3">
            <a:lumMod val="75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Chancen-Gefahren</a:t>
          </a:r>
          <a:r>
            <a:rPr lang="de-DE" sz="1200" dirty="0">
              <a:solidFill>
                <a:schemeClr val="tx1"/>
              </a:solidFill>
            </a:rPr>
            <a:t> </a:t>
          </a:r>
          <a:r>
            <a:rPr lang="de-DE" sz="800" dirty="0">
              <a:solidFill>
                <a:schemeClr val="tx1"/>
              </a:solidFill>
            </a:rPr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380FEF0A-3EBB-4C26-84D3-EF6452E5C332}" type="presOf" srcId="{58E6D57D-5C84-4089-B457-C02110C98B4A}" destId="{52E660F3-B0B3-4E05-853D-F41C318863D5}" srcOrd="0" destOrd="0" presId="urn:microsoft.com/office/officeart/2005/8/layout/chevron1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50BB852D-5BDB-492C-8109-2A3FFEF43740}" type="presOf" srcId="{E6DF8BC6-5C80-4CD2-A12B-178480B6A034}" destId="{2CFDADEB-501E-473A-8005-ACC2DFA34EF4}" srcOrd="0" destOrd="0" presId="urn:microsoft.com/office/officeart/2005/8/layout/chevron1"/>
    <dgm:cxn modelId="{C4CCC70D-C6A9-4744-AF59-3EAE08DBE86A}" type="presOf" srcId="{DDC62DD6-2632-4C16-8C6D-8D81ED6D9E1B}" destId="{ADB25F66-844C-40C7-96AF-8E835B3DD873}" srcOrd="0" destOrd="0" presId="urn:microsoft.com/office/officeart/2005/8/layout/chevron1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3B04DFF9-4E9A-4DCF-8017-5587732B028B}" type="presOf" srcId="{5F6CE66F-8F15-489D-8A23-CEB852CB5E77}" destId="{B53A6066-2FBA-4F9A-97D3-A8942D3FFA5F}" srcOrd="0" destOrd="0" presId="urn:microsoft.com/office/officeart/2005/8/layout/chevron1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587E7E3D-ED26-40C3-A22C-41CDC9616FA3}" type="presOf" srcId="{7131C88B-4906-4146-B295-5C2786DFA34D}" destId="{E1D7E20B-5B93-43FF-BB12-58D04CEB0F8C}" srcOrd="0" destOrd="0" presId="urn:microsoft.com/office/officeart/2005/8/layout/chevron1"/>
    <dgm:cxn modelId="{90B54E36-072B-4019-946D-2D3FC9E71284}" type="presParOf" srcId="{2CFDADEB-501E-473A-8005-ACC2DFA34EF4}" destId="{ADB25F66-844C-40C7-96AF-8E835B3DD873}" srcOrd="0" destOrd="0" presId="urn:microsoft.com/office/officeart/2005/8/layout/chevron1"/>
    <dgm:cxn modelId="{F75813C2-7245-4575-9A29-4D29C7C9CB85}" type="presParOf" srcId="{2CFDADEB-501E-473A-8005-ACC2DFA34EF4}" destId="{FF75B11A-D428-429A-B6CC-BDAAD5147DC4}" srcOrd="1" destOrd="0" presId="urn:microsoft.com/office/officeart/2005/8/layout/chevron1"/>
    <dgm:cxn modelId="{47C683BB-0B63-4A27-8069-E3FF10230B8E}" type="presParOf" srcId="{2CFDADEB-501E-473A-8005-ACC2DFA34EF4}" destId="{52E660F3-B0B3-4E05-853D-F41C318863D5}" srcOrd="2" destOrd="0" presId="urn:microsoft.com/office/officeart/2005/8/layout/chevron1"/>
    <dgm:cxn modelId="{DCE39E8F-0A76-4B7A-89A1-31D3F0A85D6C}" type="presParOf" srcId="{2CFDADEB-501E-473A-8005-ACC2DFA34EF4}" destId="{C308BF9F-1AF5-4B2C-817D-C984FC6F4EB6}" srcOrd="3" destOrd="0" presId="urn:microsoft.com/office/officeart/2005/8/layout/chevron1"/>
    <dgm:cxn modelId="{41AC27C4-EFD8-49B9-B11E-0994F23608DE}" type="presParOf" srcId="{2CFDADEB-501E-473A-8005-ACC2DFA34EF4}" destId="{E1D7E20B-5B93-43FF-BB12-58D04CEB0F8C}" srcOrd="4" destOrd="0" presId="urn:microsoft.com/office/officeart/2005/8/layout/chevron1"/>
    <dgm:cxn modelId="{CA9A63B6-5AA4-47E5-AB6F-3724D40C564F}" type="presParOf" srcId="{2CFDADEB-501E-473A-8005-ACC2DFA34EF4}" destId="{4E681DF1-ED7A-4557-BC35-4C047D15A270}" srcOrd="5" destOrd="0" presId="urn:microsoft.com/office/officeart/2005/8/layout/chevron1"/>
    <dgm:cxn modelId="{48F61218-D7FD-430D-8F7B-4C4DE4396717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accent3">
            <a:lumMod val="75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Chancen-Gefahren</a:t>
          </a:r>
          <a:r>
            <a:rPr lang="de-DE" sz="1200" dirty="0">
              <a:solidFill>
                <a:schemeClr val="bg1"/>
              </a:solidFill>
            </a:rPr>
            <a:t> </a:t>
          </a:r>
          <a:r>
            <a:rPr lang="de-DE" sz="800" dirty="0">
              <a:solidFill>
                <a:schemeClr val="bg1"/>
              </a:solidFill>
            </a:rPr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2962EC4D-E016-42B8-B376-AFDAFC4F7DA9}" type="presOf" srcId="{DDC62DD6-2632-4C16-8C6D-8D81ED6D9E1B}" destId="{ADB25F66-844C-40C7-96AF-8E835B3DD873}" srcOrd="0" destOrd="0" presId="urn:microsoft.com/office/officeart/2005/8/layout/chevron1"/>
    <dgm:cxn modelId="{73CD3BCD-3631-4B23-93A5-DD771EE24733}" type="presOf" srcId="{58E6D57D-5C84-4089-B457-C02110C98B4A}" destId="{52E660F3-B0B3-4E05-853D-F41C318863D5}" srcOrd="0" destOrd="0" presId="urn:microsoft.com/office/officeart/2005/8/layout/chevron1"/>
    <dgm:cxn modelId="{694A115E-28C4-45B8-A1E1-17C883400BDD}" type="presOf" srcId="{E6DF8BC6-5C80-4CD2-A12B-178480B6A034}" destId="{2CFDADEB-501E-473A-8005-ACC2DFA34EF4}" srcOrd="0" destOrd="0" presId="urn:microsoft.com/office/officeart/2005/8/layout/chevron1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D9979A61-2540-49CD-A769-86F03627E75F}" type="presOf" srcId="{5F6CE66F-8F15-489D-8A23-CEB852CB5E77}" destId="{B53A6066-2FBA-4F9A-97D3-A8942D3FFA5F}" srcOrd="0" destOrd="0" presId="urn:microsoft.com/office/officeart/2005/8/layout/chevron1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C73A566D-F3CD-4BEF-8E0B-AE952E2C59A7}" type="presOf" srcId="{7131C88B-4906-4146-B295-5C2786DFA34D}" destId="{E1D7E20B-5B93-43FF-BB12-58D04CEB0F8C}" srcOrd="0" destOrd="0" presId="urn:microsoft.com/office/officeart/2005/8/layout/chevron1"/>
    <dgm:cxn modelId="{BA1CFA2D-7BDE-4632-8102-DFB7ACAB259D}" type="presParOf" srcId="{2CFDADEB-501E-473A-8005-ACC2DFA34EF4}" destId="{ADB25F66-844C-40C7-96AF-8E835B3DD873}" srcOrd="0" destOrd="0" presId="urn:microsoft.com/office/officeart/2005/8/layout/chevron1"/>
    <dgm:cxn modelId="{801FB914-BCF2-4233-818B-92E9D1EBEDB3}" type="presParOf" srcId="{2CFDADEB-501E-473A-8005-ACC2DFA34EF4}" destId="{FF75B11A-D428-429A-B6CC-BDAAD5147DC4}" srcOrd="1" destOrd="0" presId="urn:microsoft.com/office/officeart/2005/8/layout/chevron1"/>
    <dgm:cxn modelId="{A0FB1C8D-06C8-47B3-BDA6-5F26149008DB}" type="presParOf" srcId="{2CFDADEB-501E-473A-8005-ACC2DFA34EF4}" destId="{52E660F3-B0B3-4E05-853D-F41C318863D5}" srcOrd="2" destOrd="0" presId="urn:microsoft.com/office/officeart/2005/8/layout/chevron1"/>
    <dgm:cxn modelId="{076ADA34-7CA8-4B20-B0F5-C81DFCA9FE5E}" type="presParOf" srcId="{2CFDADEB-501E-473A-8005-ACC2DFA34EF4}" destId="{C308BF9F-1AF5-4B2C-817D-C984FC6F4EB6}" srcOrd="3" destOrd="0" presId="urn:microsoft.com/office/officeart/2005/8/layout/chevron1"/>
    <dgm:cxn modelId="{DF7E68C0-A6DB-4579-AFC9-A4456217BF37}" type="presParOf" srcId="{2CFDADEB-501E-473A-8005-ACC2DFA34EF4}" destId="{E1D7E20B-5B93-43FF-BB12-58D04CEB0F8C}" srcOrd="4" destOrd="0" presId="urn:microsoft.com/office/officeart/2005/8/layout/chevron1"/>
    <dgm:cxn modelId="{01D47B79-3CA8-4DE2-8A44-75B3E355AD29}" type="presParOf" srcId="{2CFDADEB-501E-473A-8005-ACC2DFA34EF4}" destId="{4E681DF1-ED7A-4557-BC35-4C047D15A270}" srcOrd="5" destOrd="0" presId="urn:microsoft.com/office/officeart/2005/8/layout/chevron1"/>
    <dgm:cxn modelId="{4598AD17-3414-4BFF-94F5-78955524E9B9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accent3">
            <a:lumMod val="75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Chancen-Gefahren</a:t>
          </a:r>
          <a:r>
            <a:rPr lang="de-DE" sz="1200" dirty="0">
              <a:solidFill>
                <a:schemeClr val="bg1"/>
              </a:solidFill>
            </a:rPr>
            <a:t> </a:t>
          </a:r>
          <a:r>
            <a:rPr lang="de-DE" sz="800" dirty="0">
              <a:solidFill>
                <a:schemeClr val="bg1"/>
              </a:solidFill>
            </a:rPr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FC9741F-7079-4BE9-AA54-851258B16BE3}" type="presOf" srcId="{DDC62DD6-2632-4C16-8C6D-8D81ED6D9E1B}" destId="{ADB25F66-844C-40C7-96AF-8E835B3DD873}" srcOrd="0" destOrd="0" presId="urn:microsoft.com/office/officeart/2005/8/layout/chevron1"/>
    <dgm:cxn modelId="{2E4A66B2-B09E-40EB-BA81-094B6F21035C}" type="presOf" srcId="{E6DF8BC6-5C80-4CD2-A12B-178480B6A034}" destId="{2CFDADEB-501E-473A-8005-ACC2DFA34EF4}" srcOrd="0" destOrd="0" presId="urn:microsoft.com/office/officeart/2005/8/layout/chevron1"/>
    <dgm:cxn modelId="{A420AA54-4E6D-4CC4-959C-E7E2E5B8724B}" type="presOf" srcId="{58E6D57D-5C84-4089-B457-C02110C98B4A}" destId="{52E660F3-B0B3-4E05-853D-F41C318863D5}" srcOrd="0" destOrd="0" presId="urn:microsoft.com/office/officeart/2005/8/layout/chevron1"/>
    <dgm:cxn modelId="{953DFFAE-2C83-4D50-95BD-47D4E876AA5F}" type="presOf" srcId="{7131C88B-4906-4146-B295-5C2786DFA34D}" destId="{E1D7E20B-5B93-43FF-BB12-58D04CEB0F8C}" srcOrd="0" destOrd="0" presId="urn:microsoft.com/office/officeart/2005/8/layout/chevron1"/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0FE4CF40-68DD-4998-8762-82B9169482CC}" type="presOf" srcId="{5F6CE66F-8F15-489D-8A23-CEB852CB5E77}" destId="{B53A6066-2FBA-4F9A-97D3-A8942D3FFA5F}" srcOrd="0" destOrd="0" presId="urn:microsoft.com/office/officeart/2005/8/layout/chevron1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CAC4B031-36A9-4901-A418-19103CB33854}" type="presParOf" srcId="{2CFDADEB-501E-473A-8005-ACC2DFA34EF4}" destId="{ADB25F66-844C-40C7-96AF-8E835B3DD873}" srcOrd="0" destOrd="0" presId="urn:microsoft.com/office/officeart/2005/8/layout/chevron1"/>
    <dgm:cxn modelId="{D4B31190-A6CA-4869-8A1A-F908ED525BD2}" type="presParOf" srcId="{2CFDADEB-501E-473A-8005-ACC2DFA34EF4}" destId="{FF75B11A-D428-429A-B6CC-BDAAD5147DC4}" srcOrd="1" destOrd="0" presId="urn:microsoft.com/office/officeart/2005/8/layout/chevron1"/>
    <dgm:cxn modelId="{9149E816-7FA6-4147-8CA9-B91EA35E7C05}" type="presParOf" srcId="{2CFDADEB-501E-473A-8005-ACC2DFA34EF4}" destId="{52E660F3-B0B3-4E05-853D-F41C318863D5}" srcOrd="2" destOrd="0" presId="urn:microsoft.com/office/officeart/2005/8/layout/chevron1"/>
    <dgm:cxn modelId="{D954995A-9639-4686-B250-11145766330B}" type="presParOf" srcId="{2CFDADEB-501E-473A-8005-ACC2DFA34EF4}" destId="{C308BF9F-1AF5-4B2C-817D-C984FC6F4EB6}" srcOrd="3" destOrd="0" presId="urn:microsoft.com/office/officeart/2005/8/layout/chevron1"/>
    <dgm:cxn modelId="{E6CD0DEB-E1C2-460B-A984-517FB5FAFBBE}" type="presParOf" srcId="{2CFDADEB-501E-473A-8005-ACC2DFA34EF4}" destId="{E1D7E20B-5B93-43FF-BB12-58D04CEB0F8C}" srcOrd="4" destOrd="0" presId="urn:microsoft.com/office/officeart/2005/8/layout/chevron1"/>
    <dgm:cxn modelId="{BF0170BF-9716-4E2A-B89C-705325168ABC}" type="presParOf" srcId="{2CFDADEB-501E-473A-8005-ACC2DFA34EF4}" destId="{4E681DF1-ED7A-4557-BC35-4C047D15A270}" srcOrd="5" destOrd="0" presId="urn:microsoft.com/office/officeart/2005/8/layout/chevron1"/>
    <dgm:cxn modelId="{8F2116A3-29CA-418D-8586-D33E31A10E68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D7417C0-1985-4DF5-8EA7-CA8655C2515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E833BC7C-3478-4DA0-AE63-BD5187E1FA41}">
      <dgm:prSet phldrT="[Text]" custT="1"/>
      <dgm:spPr/>
      <dgm:t>
        <a:bodyPr/>
        <a:lstStyle/>
        <a:p>
          <a:r>
            <a:rPr lang="de-DE" sz="800" dirty="0">
              <a:solidFill>
                <a:schemeClr val="tx1"/>
              </a:solidFill>
            </a:rPr>
            <a:t>Bündelung der Annahmen</a:t>
          </a:r>
        </a:p>
      </dgm:t>
    </dgm:pt>
    <dgm:pt modelId="{5FF2B918-0964-4342-B302-DC500D4CB139}" type="parTrans" cxnId="{2B3344F2-BD1A-42CD-A904-BFD42D32F1AC}">
      <dgm:prSet/>
      <dgm:spPr/>
      <dgm:t>
        <a:bodyPr/>
        <a:lstStyle/>
        <a:p>
          <a:endParaRPr lang="de-DE"/>
        </a:p>
      </dgm:t>
    </dgm:pt>
    <dgm:pt modelId="{9F893B8F-6923-4B09-9E24-4E01FE72CA64}" type="sibTrans" cxnId="{2B3344F2-BD1A-42CD-A904-BFD42D32F1AC}">
      <dgm:prSet/>
      <dgm:spPr/>
      <dgm:t>
        <a:bodyPr/>
        <a:lstStyle/>
        <a:p>
          <a:endParaRPr lang="de-DE"/>
        </a:p>
      </dgm:t>
    </dgm:pt>
    <dgm:pt modelId="{8B0E10C8-A96B-408F-A6CC-B70D538564ED}">
      <dgm:prSet phldrT="[Text]" custT="1"/>
      <dgm:spPr/>
      <dgm:t>
        <a:bodyPr/>
        <a:lstStyle/>
        <a:p>
          <a:r>
            <a:rPr lang="de-DE" sz="800" dirty="0">
              <a:solidFill>
                <a:schemeClr val="tx1"/>
              </a:solidFill>
            </a:rPr>
            <a:t>Umfeldanalyse</a:t>
          </a:r>
        </a:p>
      </dgm:t>
    </dgm:pt>
    <dgm:pt modelId="{578A7379-613E-4934-B9ED-8B6B3BEE6A0C}" type="parTrans" cxnId="{360FA85E-2F1D-418E-AF67-42072FFE821F}">
      <dgm:prSet/>
      <dgm:spPr/>
      <dgm:t>
        <a:bodyPr/>
        <a:lstStyle/>
        <a:p>
          <a:endParaRPr lang="de-DE"/>
        </a:p>
      </dgm:t>
    </dgm:pt>
    <dgm:pt modelId="{64F96183-0D29-494F-893C-3085184CED3C}" type="sibTrans" cxnId="{360FA85E-2F1D-418E-AF67-42072FFE821F}">
      <dgm:prSet/>
      <dgm:spPr/>
      <dgm:t>
        <a:bodyPr/>
        <a:lstStyle/>
        <a:p>
          <a:endParaRPr lang="de-DE"/>
        </a:p>
      </dgm:t>
    </dgm:pt>
    <dgm:pt modelId="{624BDE45-EAF2-4D8B-A8EF-DF636B6898F8}">
      <dgm:prSet phldrT="[Text]" custT="1"/>
      <dgm:spPr/>
      <dgm:t>
        <a:bodyPr/>
        <a:lstStyle/>
        <a:p>
          <a:r>
            <a:rPr lang="de-DE" sz="800" dirty="0" err="1">
              <a:solidFill>
                <a:schemeClr val="tx1"/>
              </a:solidFill>
            </a:rPr>
            <a:t>Zukunftsan</a:t>
          </a:r>
          <a:r>
            <a:rPr lang="de-DE" sz="800" dirty="0">
              <a:solidFill>
                <a:schemeClr val="tx1"/>
              </a:solidFill>
            </a:rPr>
            <a:t>-nahmen</a:t>
          </a:r>
        </a:p>
      </dgm:t>
    </dgm:pt>
    <dgm:pt modelId="{C6D1D5CC-C699-442E-A611-93740F568234}" type="parTrans" cxnId="{ADF2B48A-0843-42BD-AB81-59B4FAEBD6D0}">
      <dgm:prSet/>
      <dgm:spPr/>
      <dgm:t>
        <a:bodyPr/>
        <a:lstStyle/>
        <a:p>
          <a:endParaRPr lang="de-DE"/>
        </a:p>
      </dgm:t>
    </dgm:pt>
    <dgm:pt modelId="{08611C7C-9080-4FA4-B738-1003BFEE1A5D}" type="sibTrans" cxnId="{ADF2B48A-0843-42BD-AB81-59B4FAEBD6D0}">
      <dgm:prSet/>
      <dgm:spPr/>
      <dgm:t>
        <a:bodyPr/>
        <a:lstStyle/>
        <a:p>
          <a:endParaRPr lang="de-DE"/>
        </a:p>
      </dgm:t>
    </dgm:pt>
    <dgm:pt modelId="{FF4A454E-BA52-45C0-89D5-509C274E7C24}">
      <dgm:prSet phldrT="[Text]" custT="1"/>
      <dgm:spPr/>
      <dgm:t>
        <a:bodyPr/>
        <a:lstStyle/>
        <a:p>
          <a:r>
            <a:rPr lang="de-DE" sz="800" dirty="0">
              <a:solidFill>
                <a:schemeClr val="tx1"/>
              </a:solidFill>
            </a:rPr>
            <a:t>Interpretation der Szenarien</a:t>
          </a:r>
        </a:p>
      </dgm:t>
    </dgm:pt>
    <dgm:pt modelId="{693FAFD2-D686-40B9-B981-FFE2B068BC2E}" type="parTrans" cxnId="{14D28383-A1E0-4764-9CF4-C60B821BCCA2}">
      <dgm:prSet/>
      <dgm:spPr/>
      <dgm:t>
        <a:bodyPr/>
        <a:lstStyle/>
        <a:p>
          <a:endParaRPr lang="de-DE"/>
        </a:p>
      </dgm:t>
    </dgm:pt>
    <dgm:pt modelId="{544FB1B6-95F2-4429-96C7-0667EDD6A585}" type="sibTrans" cxnId="{14D28383-A1E0-4764-9CF4-C60B821BCCA2}">
      <dgm:prSet/>
      <dgm:spPr/>
      <dgm:t>
        <a:bodyPr/>
        <a:lstStyle/>
        <a:p>
          <a:endParaRPr lang="de-DE"/>
        </a:p>
      </dgm:t>
    </dgm:pt>
    <dgm:pt modelId="{921A25E7-8452-452A-9E6B-1D1C51971EC3}">
      <dgm:prSet phldrT="[Text]" custT="1"/>
      <dgm:spPr/>
      <dgm:t>
        <a:bodyPr/>
        <a:lstStyle/>
        <a:p>
          <a:r>
            <a:rPr lang="de-DE" sz="800" dirty="0"/>
            <a:t>Ableiten von Konsequenzen</a:t>
          </a:r>
        </a:p>
      </dgm:t>
    </dgm:pt>
    <dgm:pt modelId="{95238472-E652-4F09-8C89-B1CDD0D84F1D}" type="parTrans" cxnId="{83B8963A-988D-48C0-B9E9-DF802807B668}">
      <dgm:prSet/>
      <dgm:spPr/>
      <dgm:t>
        <a:bodyPr/>
        <a:lstStyle/>
        <a:p>
          <a:endParaRPr lang="de-DE"/>
        </a:p>
      </dgm:t>
    </dgm:pt>
    <dgm:pt modelId="{CBA97A09-86DD-425E-96C8-02837930C106}" type="sibTrans" cxnId="{83B8963A-988D-48C0-B9E9-DF802807B668}">
      <dgm:prSet/>
      <dgm:spPr/>
      <dgm:t>
        <a:bodyPr/>
        <a:lstStyle/>
        <a:p>
          <a:endParaRPr lang="de-DE"/>
        </a:p>
      </dgm:t>
    </dgm:pt>
    <dgm:pt modelId="{E0714512-5918-4C4F-AE0D-F9822FD9CF7E}">
      <dgm:prSet phldrT="[Text]" custT="1"/>
      <dgm:spPr/>
      <dgm:t>
        <a:bodyPr/>
        <a:lstStyle/>
        <a:p>
          <a:r>
            <a:rPr lang="de-DE" sz="800" dirty="0"/>
            <a:t>Aufbereiten und Transfer</a:t>
          </a:r>
        </a:p>
      </dgm:t>
    </dgm:pt>
    <dgm:pt modelId="{8317CE14-16C3-46F3-91C8-1B3702A16368}" type="parTrans" cxnId="{A031A561-F376-4A13-8AE0-7264CDDC2C2E}">
      <dgm:prSet/>
      <dgm:spPr/>
      <dgm:t>
        <a:bodyPr/>
        <a:lstStyle/>
        <a:p>
          <a:endParaRPr lang="de-DE"/>
        </a:p>
      </dgm:t>
    </dgm:pt>
    <dgm:pt modelId="{0D57A568-3AD7-4935-BF42-B241088B97F8}" type="sibTrans" cxnId="{A031A561-F376-4A13-8AE0-7264CDDC2C2E}">
      <dgm:prSet/>
      <dgm:spPr/>
      <dgm:t>
        <a:bodyPr/>
        <a:lstStyle/>
        <a:p>
          <a:endParaRPr lang="de-DE"/>
        </a:p>
      </dgm:t>
    </dgm:pt>
    <dgm:pt modelId="{B7E6817C-F5A5-4983-BF8E-E1D63051080E}">
      <dgm:prSet phldrT="[Text]" custT="1"/>
      <dgm:spPr/>
      <dgm:t>
        <a:bodyPr/>
        <a:lstStyle/>
        <a:p>
          <a:r>
            <a:rPr lang="de-DE" sz="800" dirty="0">
              <a:solidFill>
                <a:schemeClr val="tx1"/>
              </a:solidFill>
            </a:rPr>
            <a:t>Untersuchungs-</a:t>
          </a:r>
          <a:r>
            <a:rPr lang="de-DE" sz="800" dirty="0" err="1">
              <a:solidFill>
                <a:schemeClr val="tx1"/>
              </a:solidFill>
            </a:rPr>
            <a:t>feldanalyse</a:t>
          </a:r>
          <a:endParaRPr lang="de-DE" sz="800" dirty="0">
            <a:solidFill>
              <a:schemeClr val="tx1"/>
            </a:solidFill>
          </a:endParaRPr>
        </a:p>
      </dgm:t>
    </dgm:pt>
    <dgm:pt modelId="{801DE2C4-D9B5-47EC-BA4F-30194AC83E20}" type="parTrans" cxnId="{149D523C-6FC1-439D-9307-9A9F5127260B}">
      <dgm:prSet/>
      <dgm:spPr/>
      <dgm:t>
        <a:bodyPr/>
        <a:lstStyle/>
        <a:p>
          <a:endParaRPr lang="de-DE"/>
        </a:p>
      </dgm:t>
    </dgm:pt>
    <dgm:pt modelId="{2DDD7064-E2ED-47E8-A4B5-DA5344E02507}" type="sibTrans" cxnId="{149D523C-6FC1-439D-9307-9A9F5127260B}">
      <dgm:prSet/>
      <dgm:spPr/>
      <dgm:t>
        <a:bodyPr/>
        <a:lstStyle/>
        <a:p>
          <a:endParaRPr lang="de-DE"/>
        </a:p>
      </dgm:t>
    </dgm:pt>
    <dgm:pt modelId="{0C746387-55C5-400E-8229-656C1ABA2D07}" type="pres">
      <dgm:prSet presAssocID="{ED7417C0-1985-4DF5-8EA7-CA8655C2515D}" presName="Name0" presStyleCnt="0">
        <dgm:presLayoutVars>
          <dgm:dir/>
          <dgm:animLvl val="lvl"/>
          <dgm:resizeHandles val="exact"/>
        </dgm:presLayoutVars>
      </dgm:prSet>
      <dgm:spPr/>
    </dgm:pt>
    <dgm:pt modelId="{0775A9A3-D518-4ACA-91E9-8208942A0565}" type="pres">
      <dgm:prSet presAssocID="{B7E6817C-F5A5-4983-BF8E-E1D63051080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A6FDCE-F4A0-4F6B-8DDE-DF26FF24E55A}" type="pres">
      <dgm:prSet presAssocID="{2DDD7064-E2ED-47E8-A4B5-DA5344E02507}" presName="parTxOnlySpace" presStyleCnt="0"/>
      <dgm:spPr/>
    </dgm:pt>
    <dgm:pt modelId="{B9F26BE1-F581-49A3-8DCF-268A09AC586E}" type="pres">
      <dgm:prSet presAssocID="{8B0E10C8-A96B-408F-A6CC-B70D538564E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E77415-533F-4EBE-85D3-9805BD0A58FF}" type="pres">
      <dgm:prSet presAssocID="{64F96183-0D29-494F-893C-3085184CED3C}" presName="parTxOnlySpace" presStyleCnt="0"/>
      <dgm:spPr/>
    </dgm:pt>
    <dgm:pt modelId="{AD46D6B3-1605-4CBC-AF57-F87A81465DEA}" type="pres">
      <dgm:prSet presAssocID="{624BDE45-EAF2-4D8B-A8EF-DF636B6898F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6ECF35-ED52-4C02-A1C3-40C86A2D68F5}" type="pres">
      <dgm:prSet presAssocID="{08611C7C-9080-4FA4-B738-1003BFEE1A5D}" presName="parTxOnlySpace" presStyleCnt="0"/>
      <dgm:spPr/>
    </dgm:pt>
    <dgm:pt modelId="{49D14EBF-70A3-450B-A4FE-1E860BABBBE7}" type="pres">
      <dgm:prSet presAssocID="{E833BC7C-3478-4DA0-AE63-BD5187E1FA41}" presName="parTxOnly" presStyleLbl="node1" presStyleIdx="3" presStyleCnt="7" custScaleX="117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2A2241-40D0-4F47-B5DA-BE8E22D80476}" type="pres">
      <dgm:prSet presAssocID="{9F893B8F-6923-4B09-9E24-4E01FE72CA64}" presName="parTxOnlySpace" presStyleCnt="0"/>
      <dgm:spPr/>
    </dgm:pt>
    <dgm:pt modelId="{333A3EC6-8F99-41DC-B11E-F4EC8F4C4554}" type="pres">
      <dgm:prSet presAssocID="{FF4A454E-BA52-45C0-89D5-509C274E7C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A1CAEC-C9FF-4932-AD5E-16E3B039806B}" type="pres">
      <dgm:prSet presAssocID="{544FB1B6-95F2-4429-96C7-0667EDD6A585}" presName="parTxOnlySpace" presStyleCnt="0"/>
      <dgm:spPr/>
    </dgm:pt>
    <dgm:pt modelId="{BEE06E50-937A-4816-BC97-736DD9A1374D}" type="pres">
      <dgm:prSet presAssocID="{921A25E7-8452-452A-9E6B-1D1C51971EC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F2B0C6-DA9F-41B8-AE2E-C12950DEC0C6}" type="pres">
      <dgm:prSet presAssocID="{CBA97A09-86DD-425E-96C8-02837930C106}" presName="parTxOnlySpace" presStyleCnt="0"/>
      <dgm:spPr/>
    </dgm:pt>
    <dgm:pt modelId="{F5D36789-3939-48FF-B969-0BA9BEA3C0D2}" type="pres">
      <dgm:prSet presAssocID="{E0714512-5918-4C4F-AE0D-F9822FD9CF7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287F37B-ACF5-4FE5-B129-BDF12AFBEB1C}" type="presOf" srcId="{624BDE45-EAF2-4D8B-A8EF-DF636B6898F8}" destId="{AD46D6B3-1605-4CBC-AF57-F87A81465DEA}" srcOrd="0" destOrd="0" presId="urn:microsoft.com/office/officeart/2005/8/layout/chevron1"/>
    <dgm:cxn modelId="{399BC97A-BD89-45C9-90D1-1FE3A8A8B481}" type="presOf" srcId="{E833BC7C-3478-4DA0-AE63-BD5187E1FA41}" destId="{49D14EBF-70A3-450B-A4FE-1E860BABBBE7}" srcOrd="0" destOrd="0" presId="urn:microsoft.com/office/officeart/2005/8/layout/chevron1"/>
    <dgm:cxn modelId="{149D523C-6FC1-439D-9307-9A9F5127260B}" srcId="{ED7417C0-1985-4DF5-8EA7-CA8655C2515D}" destId="{B7E6817C-F5A5-4983-BF8E-E1D63051080E}" srcOrd="0" destOrd="0" parTransId="{801DE2C4-D9B5-47EC-BA4F-30194AC83E20}" sibTransId="{2DDD7064-E2ED-47E8-A4B5-DA5344E02507}"/>
    <dgm:cxn modelId="{14D28383-A1E0-4764-9CF4-C60B821BCCA2}" srcId="{ED7417C0-1985-4DF5-8EA7-CA8655C2515D}" destId="{FF4A454E-BA52-45C0-89D5-509C274E7C24}" srcOrd="4" destOrd="0" parTransId="{693FAFD2-D686-40B9-B981-FFE2B068BC2E}" sibTransId="{544FB1B6-95F2-4429-96C7-0667EDD6A585}"/>
    <dgm:cxn modelId="{05A08D45-47DC-4DA5-BCF9-D51A6E6C8C19}" type="presOf" srcId="{FF4A454E-BA52-45C0-89D5-509C274E7C24}" destId="{333A3EC6-8F99-41DC-B11E-F4EC8F4C4554}" srcOrd="0" destOrd="0" presId="urn:microsoft.com/office/officeart/2005/8/layout/chevron1"/>
    <dgm:cxn modelId="{6CB2C7E8-A793-4EE9-B667-52E3EBE0EFB3}" type="presOf" srcId="{921A25E7-8452-452A-9E6B-1D1C51971EC3}" destId="{BEE06E50-937A-4816-BC97-736DD9A1374D}" srcOrd="0" destOrd="0" presId="urn:microsoft.com/office/officeart/2005/8/layout/chevron1"/>
    <dgm:cxn modelId="{ADF2B48A-0843-42BD-AB81-59B4FAEBD6D0}" srcId="{ED7417C0-1985-4DF5-8EA7-CA8655C2515D}" destId="{624BDE45-EAF2-4D8B-A8EF-DF636B6898F8}" srcOrd="2" destOrd="0" parTransId="{C6D1D5CC-C699-442E-A611-93740F568234}" sibTransId="{08611C7C-9080-4FA4-B738-1003BFEE1A5D}"/>
    <dgm:cxn modelId="{360FA85E-2F1D-418E-AF67-42072FFE821F}" srcId="{ED7417C0-1985-4DF5-8EA7-CA8655C2515D}" destId="{8B0E10C8-A96B-408F-A6CC-B70D538564ED}" srcOrd="1" destOrd="0" parTransId="{578A7379-613E-4934-B9ED-8B6B3BEE6A0C}" sibTransId="{64F96183-0D29-494F-893C-3085184CED3C}"/>
    <dgm:cxn modelId="{2B3344F2-BD1A-42CD-A904-BFD42D32F1AC}" srcId="{ED7417C0-1985-4DF5-8EA7-CA8655C2515D}" destId="{E833BC7C-3478-4DA0-AE63-BD5187E1FA41}" srcOrd="3" destOrd="0" parTransId="{5FF2B918-0964-4342-B302-DC500D4CB139}" sibTransId="{9F893B8F-6923-4B09-9E24-4E01FE72CA64}"/>
    <dgm:cxn modelId="{2C544049-4635-4928-ADE1-A740030F6FA0}" type="presOf" srcId="{8B0E10C8-A96B-408F-A6CC-B70D538564ED}" destId="{B9F26BE1-F581-49A3-8DCF-268A09AC586E}" srcOrd="0" destOrd="0" presId="urn:microsoft.com/office/officeart/2005/8/layout/chevron1"/>
    <dgm:cxn modelId="{41380284-1150-4C19-BE26-F7E0C2AA0D70}" type="presOf" srcId="{B7E6817C-F5A5-4983-BF8E-E1D63051080E}" destId="{0775A9A3-D518-4ACA-91E9-8208942A0565}" srcOrd="0" destOrd="0" presId="urn:microsoft.com/office/officeart/2005/8/layout/chevron1"/>
    <dgm:cxn modelId="{B63CC247-4724-49BB-AAA6-3383F1178B66}" type="presOf" srcId="{ED7417C0-1985-4DF5-8EA7-CA8655C2515D}" destId="{0C746387-55C5-400E-8229-656C1ABA2D07}" srcOrd="0" destOrd="0" presId="urn:microsoft.com/office/officeart/2005/8/layout/chevron1"/>
    <dgm:cxn modelId="{7983671B-20E0-4567-ADB2-35D5ED92BCD9}" type="presOf" srcId="{E0714512-5918-4C4F-AE0D-F9822FD9CF7E}" destId="{F5D36789-3939-48FF-B969-0BA9BEA3C0D2}" srcOrd="0" destOrd="0" presId="urn:microsoft.com/office/officeart/2005/8/layout/chevron1"/>
    <dgm:cxn modelId="{A031A561-F376-4A13-8AE0-7264CDDC2C2E}" srcId="{ED7417C0-1985-4DF5-8EA7-CA8655C2515D}" destId="{E0714512-5918-4C4F-AE0D-F9822FD9CF7E}" srcOrd="6" destOrd="0" parTransId="{8317CE14-16C3-46F3-91C8-1B3702A16368}" sibTransId="{0D57A568-3AD7-4935-BF42-B241088B97F8}"/>
    <dgm:cxn modelId="{83B8963A-988D-48C0-B9E9-DF802807B668}" srcId="{ED7417C0-1985-4DF5-8EA7-CA8655C2515D}" destId="{921A25E7-8452-452A-9E6B-1D1C51971EC3}" srcOrd="5" destOrd="0" parTransId="{95238472-E652-4F09-8C89-B1CDD0D84F1D}" sibTransId="{CBA97A09-86DD-425E-96C8-02837930C106}"/>
    <dgm:cxn modelId="{85B505F5-A3CE-42E8-8AA3-80AF975A533B}" type="presParOf" srcId="{0C746387-55C5-400E-8229-656C1ABA2D07}" destId="{0775A9A3-D518-4ACA-91E9-8208942A0565}" srcOrd="0" destOrd="0" presId="urn:microsoft.com/office/officeart/2005/8/layout/chevron1"/>
    <dgm:cxn modelId="{AFDDF418-4E1A-4600-B022-BAE8707F5726}" type="presParOf" srcId="{0C746387-55C5-400E-8229-656C1ABA2D07}" destId="{8AA6FDCE-F4A0-4F6B-8DDE-DF26FF24E55A}" srcOrd="1" destOrd="0" presId="urn:microsoft.com/office/officeart/2005/8/layout/chevron1"/>
    <dgm:cxn modelId="{E73BF751-370A-4EB5-8492-175DEC3E8953}" type="presParOf" srcId="{0C746387-55C5-400E-8229-656C1ABA2D07}" destId="{B9F26BE1-F581-49A3-8DCF-268A09AC586E}" srcOrd="2" destOrd="0" presId="urn:microsoft.com/office/officeart/2005/8/layout/chevron1"/>
    <dgm:cxn modelId="{20939A44-60CB-46AF-9675-755C73B09BD3}" type="presParOf" srcId="{0C746387-55C5-400E-8229-656C1ABA2D07}" destId="{00E77415-533F-4EBE-85D3-9805BD0A58FF}" srcOrd="3" destOrd="0" presId="urn:microsoft.com/office/officeart/2005/8/layout/chevron1"/>
    <dgm:cxn modelId="{AF9B5B21-721D-4771-ABA4-7D9EB984B71B}" type="presParOf" srcId="{0C746387-55C5-400E-8229-656C1ABA2D07}" destId="{AD46D6B3-1605-4CBC-AF57-F87A81465DEA}" srcOrd="4" destOrd="0" presId="urn:microsoft.com/office/officeart/2005/8/layout/chevron1"/>
    <dgm:cxn modelId="{348A21D5-80D6-4974-9BE4-291CAC13A4AA}" type="presParOf" srcId="{0C746387-55C5-400E-8229-656C1ABA2D07}" destId="{DF6ECF35-ED52-4C02-A1C3-40C86A2D68F5}" srcOrd="5" destOrd="0" presId="urn:microsoft.com/office/officeart/2005/8/layout/chevron1"/>
    <dgm:cxn modelId="{362EB73E-7D74-43CD-B63D-9B8F05C33434}" type="presParOf" srcId="{0C746387-55C5-400E-8229-656C1ABA2D07}" destId="{49D14EBF-70A3-450B-A4FE-1E860BABBBE7}" srcOrd="6" destOrd="0" presId="urn:microsoft.com/office/officeart/2005/8/layout/chevron1"/>
    <dgm:cxn modelId="{563F40C7-3848-4023-8B97-3D139E2AF213}" type="presParOf" srcId="{0C746387-55C5-400E-8229-656C1ABA2D07}" destId="{2E2A2241-40D0-4F47-B5DA-BE8E22D80476}" srcOrd="7" destOrd="0" presId="urn:microsoft.com/office/officeart/2005/8/layout/chevron1"/>
    <dgm:cxn modelId="{CC51A051-14D6-43E9-8E9A-1211B7F4F832}" type="presParOf" srcId="{0C746387-55C5-400E-8229-656C1ABA2D07}" destId="{333A3EC6-8F99-41DC-B11E-F4EC8F4C4554}" srcOrd="8" destOrd="0" presId="urn:microsoft.com/office/officeart/2005/8/layout/chevron1"/>
    <dgm:cxn modelId="{3BEC78FF-3084-4E34-9360-F4D4FB81B4EB}" type="presParOf" srcId="{0C746387-55C5-400E-8229-656C1ABA2D07}" destId="{10A1CAEC-C9FF-4932-AD5E-16E3B039806B}" srcOrd="9" destOrd="0" presId="urn:microsoft.com/office/officeart/2005/8/layout/chevron1"/>
    <dgm:cxn modelId="{FCFF6609-70A8-4075-B9FC-BFBCF297D3D7}" type="presParOf" srcId="{0C746387-55C5-400E-8229-656C1ABA2D07}" destId="{BEE06E50-937A-4816-BC97-736DD9A1374D}" srcOrd="10" destOrd="0" presId="urn:microsoft.com/office/officeart/2005/8/layout/chevron1"/>
    <dgm:cxn modelId="{18315C34-4CFF-4761-BDEC-8F5D55B60F43}" type="presParOf" srcId="{0C746387-55C5-400E-8229-656C1ABA2D07}" destId="{28F2B0C6-DA9F-41B8-AE2E-C12950DEC0C6}" srcOrd="11" destOrd="0" presId="urn:microsoft.com/office/officeart/2005/8/layout/chevron1"/>
    <dgm:cxn modelId="{B2648629-EE5D-47AE-A8B7-8103D66E6DDC}" type="presParOf" srcId="{0C746387-55C5-400E-8229-656C1ABA2D07}" destId="{F5D36789-3939-48FF-B969-0BA9BEA3C0D2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7B7817F-3C75-4FE6-A07A-41C511C226CB}" type="doc">
      <dgm:prSet loTypeId="urn:microsoft.com/office/officeart/2005/8/layout/lProcess1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04289F30-F1B1-45C2-947A-8A6772B31076}">
      <dgm:prSet phldrT="[Text]" custT="1"/>
      <dgm:spPr/>
      <dgm:t>
        <a:bodyPr/>
        <a:lstStyle/>
        <a:p>
          <a:r>
            <a:rPr lang="de-DE" sz="1400" dirty="0"/>
            <a:t>Umfeldanalyse</a:t>
          </a:r>
        </a:p>
      </dgm:t>
    </dgm:pt>
    <dgm:pt modelId="{C2F82A2D-AC92-426A-8A5E-01DDAC6030E1}" type="parTrans" cxnId="{78391DA9-0F2B-49B1-8CE8-54DCDC14A93D}">
      <dgm:prSet/>
      <dgm:spPr/>
      <dgm:t>
        <a:bodyPr/>
        <a:lstStyle/>
        <a:p>
          <a:endParaRPr lang="de-DE"/>
        </a:p>
      </dgm:t>
    </dgm:pt>
    <dgm:pt modelId="{134E93A3-5F59-44DE-A4F4-660F111AE501}" type="sibTrans" cxnId="{78391DA9-0F2B-49B1-8CE8-54DCDC14A93D}">
      <dgm:prSet/>
      <dgm:spPr/>
      <dgm:t>
        <a:bodyPr/>
        <a:lstStyle/>
        <a:p>
          <a:endParaRPr lang="de-DE"/>
        </a:p>
      </dgm:t>
    </dgm:pt>
    <dgm:pt modelId="{D4FD8447-FAB2-4CFC-A2D2-0044D671D719}">
      <dgm:prSet phldrT="[Text]" custT="1"/>
      <dgm:spPr/>
      <dgm:t>
        <a:bodyPr/>
        <a:lstStyle/>
        <a:p>
          <a:r>
            <a:rPr lang="de-DE" sz="1400" dirty="0"/>
            <a:t>Einflussfaktoren nach „STEEP </a:t>
          </a:r>
          <a:r>
            <a:rPr lang="en-US" sz="1400" dirty="0"/>
            <a:t>”</a:t>
          </a:r>
          <a:r>
            <a:rPr lang="de-DE" sz="1400" dirty="0"/>
            <a:t> </a:t>
          </a:r>
          <a:r>
            <a:rPr lang="de-DE" sz="1400" dirty="0" err="1"/>
            <a:t>geclustert</a:t>
          </a:r>
          <a:r>
            <a:rPr lang="de-DE" sz="1400" dirty="0"/>
            <a:t>.</a:t>
          </a:r>
        </a:p>
      </dgm:t>
    </dgm:pt>
    <dgm:pt modelId="{8BFBCEA3-30FF-485B-87B1-4684177B822F}" type="parTrans" cxnId="{CBBFC0CB-8793-4D68-B202-E4BE25C0F4BF}">
      <dgm:prSet/>
      <dgm:spPr/>
      <dgm:t>
        <a:bodyPr/>
        <a:lstStyle/>
        <a:p>
          <a:endParaRPr lang="de-DE"/>
        </a:p>
      </dgm:t>
    </dgm:pt>
    <dgm:pt modelId="{79361056-CDDD-4EE9-AEA3-8F8863532E74}" type="sibTrans" cxnId="{CBBFC0CB-8793-4D68-B202-E4BE25C0F4BF}">
      <dgm:prSet/>
      <dgm:spPr/>
      <dgm:t>
        <a:bodyPr/>
        <a:lstStyle/>
        <a:p>
          <a:endParaRPr lang="de-DE"/>
        </a:p>
      </dgm:t>
    </dgm:pt>
    <dgm:pt modelId="{84E78146-2C2D-4263-8043-22F67A51ED0F}">
      <dgm:prSet custT="1"/>
      <dgm:spPr/>
      <dgm:t>
        <a:bodyPr/>
        <a:lstStyle/>
        <a:p>
          <a:r>
            <a:rPr lang="de-DE" sz="1400" dirty="0"/>
            <a:t>Einflussanalyse</a:t>
          </a:r>
        </a:p>
      </dgm:t>
    </dgm:pt>
    <dgm:pt modelId="{8339F095-5437-4880-BB41-FD525144787F}" type="parTrans" cxnId="{784CF176-031C-4E98-9C12-68917873A011}">
      <dgm:prSet/>
      <dgm:spPr/>
      <dgm:t>
        <a:bodyPr/>
        <a:lstStyle/>
        <a:p>
          <a:endParaRPr lang="de-DE"/>
        </a:p>
      </dgm:t>
    </dgm:pt>
    <dgm:pt modelId="{BC1D4FBA-5344-4B3F-A7B6-9A479EFF3ECA}" type="sibTrans" cxnId="{784CF176-031C-4E98-9C12-68917873A011}">
      <dgm:prSet/>
      <dgm:spPr/>
      <dgm:t>
        <a:bodyPr/>
        <a:lstStyle/>
        <a:p>
          <a:endParaRPr lang="de-DE"/>
        </a:p>
      </dgm:t>
    </dgm:pt>
    <dgm:pt modelId="{3B36360E-5F8F-41D1-A3E5-3546253E9C64}">
      <dgm:prSet custT="1"/>
      <dgm:spPr/>
      <dgm:t>
        <a:bodyPr/>
        <a:lstStyle/>
        <a:p>
          <a:r>
            <a:rPr lang="de-DE" sz="1400" dirty="0"/>
            <a:t>Beschreibung der Einflussfaktoren</a:t>
          </a:r>
        </a:p>
      </dgm:t>
    </dgm:pt>
    <dgm:pt modelId="{C3903049-FA1A-4E97-866C-E03B72E7FBEF}" type="parTrans" cxnId="{2A66F9C2-8711-4B3B-A52E-22E872B0BEB7}">
      <dgm:prSet/>
      <dgm:spPr/>
      <dgm:t>
        <a:bodyPr/>
        <a:lstStyle/>
        <a:p>
          <a:endParaRPr lang="de-DE"/>
        </a:p>
      </dgm:t>
    </dgm:pt>
    <dgm:pt modelId="{ADA5EA36-0285-435B-9229-A73590E62FDE}" type="sibTrans" cxnId="{2A66F9C2-8711-4B3B-A52E-22E872B0BEB7}">
      <dgm:prSet/>
      <dgm:spPr/>
      <dgm:t>
        <a:bodyPr/>
        <a:lstStyle/>
        <a:p>
          <a:endParaRPr lang="de-DE"/>
        </a:p>
      </dgm:t>
    </dgm:pt>
    <dgm:pt modelId="{3B82282C-CC7A-4F18-88BF-49BEA2727A53}">
      <dgm:prSet custT="1"/>
      <dgm:spPr/>
      <dgm:t>
        <a:bodyPr/>
        <a:lstStyle/>
        <a:p>
          <a:r>
            <a:rPr lang="de-DE" sz="1400" dirty="0"/>
            <a:t>Bestimmen der </a:t>
          </a:r>
          <a:r>
            <a:rPr lang="de-DE" sz="1400" dirty="0" err="1"/>
            <a:t>Diskriptoren</a:t>
          </a:r>
          <a:r>
            <a:rPr lang="de-DE" sz="1400" dirty="0"/>
            <a:t> </a:t>
          </a:r>
        </a:p>
      </dgm:t>
    </dgm:pt>
    <dgm:pt modelId="{F7120D43-C939-4119-B867-B07367272F42}" type="parTrans" cxnId="{B08E259A-15B6-446E-B099-3DA74BAEBFCB}">
      <dgm:prSet/>
      <dgm:spPr/>
      <dgm:t>
        <a:bodyPr/>
        <a:lstStyle/>
        <a:p>
          <a:endParaRPr lang="de-DE"/>
        </a:p>
      </dgm:t>
    </dgm:pt>
    <dgm:pt modelId="{CAB9E05C-64DF-4673-A794-DA00F858A1C8}" type="sibTrans" cxnId="{B08E259A-15B6-446E-B099-3DA74BAEBFCB}">
      <dgm:prSet/>
      <dgm:spPr/>
      <dgm:t>
        <a:bodyPr/>
        <a:lstStyle/>
        <a:p>
          <a:endParaRPr lang="de-DE"/>
        </a:p>
      </dgm:t>
    </dgm:pt>
    <dgm:pt modelId="{F7E6E0A2-C541-4A0D-A32D-E9FBA45D04E8}">
      <dgm:prSet custT="1"/>
      <dgm:spPr/>
      <dgm:t>
        <a:bodyPr/>
        <a:lstStyle/>
        <a:p>
          <a:r>
            <a:rPr lang="de-DE" sz="1000" dirty="0"/>
            <a:t>Nach Möglichkeit quantitativ</a:t>
          </a:r>
        </a:p>
      </dgm:t>
    </dgm:pt>
    <dgm:pt modelId="{5C2D7F2D-FED6-4C54-9BEA-46328432AC81}" type="parTrans" cxnId="{3171EC69-D804-4E55-BCFA-B39B13BAE395}">
      <dgm:prSet/>
      <dgm:spPr/>
      <dgm:t>
        <a:bodyPr/>
        <a:lstStyle/>
        <a:p>
          <a:endParaRPr lang="de-DE"/>
        </a:p>
      </dgm:t>
    </dgm:pt>
    <dgm:pt modelId="{F955EC8F-7824-4195-9A80-341D30361F8F}" type="sibTrans" cxnId="{3171EC69-D804-4E55-BCFA-B39B13BAE395}">
      <dgm:prSet/>
      <dgm:spPr/>
      <dgm:t>
        <a:bodyPr/>
        <a:lstStyle/>
        <a:p>
          <a:endParaRPr lang="de-DE"/>
        </a:p>
      </dgm:t>
    </dgm:pt>
    <dgm:pt modelId="{F90A885E-337F-41B0-BE48-0CCC2F86491B}">
      <dgm:prSet custT="1"/>
      <dgm:spPr/>
      <dgm:t>
        <a:bodyPr/>
        <a:lstStyle/>
        <a:p>
          <a:r>
            <a:rPr lang="de-DE" sz="1000" dirty="0"/>
            <a:t>Mit Zahlen und Statistiken belegbar</a:t>
          </a:r>
        </a:p>
      </dgm:t>
    </dgm:pt>
    <dgm:pt modelId="{0BEC9C7B-0430-4CD5-A4A5-64F2FDFDD783}" type="parTrans" cxnId="{EBBCE808-A32F-478C-9775-08338A0D390D}">
      <dgm:prSet/>
      <dgm:spPr/>
      <dgm:t>
        <a:bodyPr/>
        <a:lstStyle/>
        <a:p>
          <a:endParaRPr lang="de-DE"/>
        </a:p>
      </dgm:t>
    </dgm:pt>
    <dgm:pt modelId="{C4683CD5-F86C-42FB-BC96-D79A0B31C9FB}" type="sibTrans" cxnId="{EBBCE808-A32F-478C-9775-08338A0D390D}">
      <dgm:prSet/>
      <dgm:spPr/>
      <dgm:t>
        <a:bodyPr/>
        <a:lstStyle/>
        <a:p>
          <a:endParaRPr lang="de-DE"/>
        </a:p>
      </dgm:t>
    </dgm:pt>
    <dgm:pt modelId="{7A8CDCEF-0501-48EA-9B90-79359EFB2C87}" type="pres">
      <dgm:prSet presAssocID="{37B7817F-3C75-4FE6-A07A-41C511C226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7D2C1F6-7C8D-4391-A2F0-1F7DB12F6577}" type="pres">
      <dgm:prSet presAssocID="{04289F30-F1B1-45C2-947A-8A6772B31076}" presName="vertFlow" presStyleCnt="0"/>
      <dgm:spPr/>
    </dgm:pt>
    <dgm:pt modelId="{CE08B322-9D4A-4953-BB42-753D9605216F}" type="pres">
      <dgm:prSet presAssocID="{04289F30-F1B1-45C2-947A-8A6772B31076}" presName="header" presStyleLbl="node1" presStyleIdx="0" presStyleCnt="1" custLinFactNeighborX="-919" custLinFactNeighborY="-1082"/>
      <dgm:spPr/>
      <dgm:t>
        <a:bodyPr/>
        <a:lstStyle/>
        <a:p>
          <a:endParaRPr lang="en-GB"/>
        </a:p>
      </dgm:t>
    </dgm:pt>
    <dgm:pt modelId="{891AE9EE-AF52-4B6C-883D-D08B93B90D71}" type="pres">
      <dgm:prSet presAssocID="{8BFBCEA3-30FF-485B-87B1-4684177B822F}" presName="parTrans" presStyleLbl="sibTrans2D1" presStyleIdx="0" presStyleCnt="4"/>
      <dgm:spPr/>
      <dgm:t>
        <a:bodyPr/>
        <a:lstStyle/>
        <a:p>
          <a:endParaRPr lang="en-GB"/>
        </a:p>
      </dgm:t>
    </dgm:pt>
    <dgm:pt modelId="{DE506FA1-705E-4550-A91D-283D95E4F5E7}" type="pres">
      <dgm:prSet presAssocID="{D4FD8447-FAB2-4CFC-A2D2-0044D671D719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285C72-9C4B-4A54-9FF2-DB6A64E883E3}" type="pres">
      <dgm:prSet presAssocID="{79361056-CDDD-4EE9-AEA3-8F8863532E74}" presName="sibTrans" presStyleLbl="sibTrans2D1" presStyleIdx="1" presStyleCnt="4"/>
      <dgm:spPr/>
      <dgm:t>
        <a:bodyPr/>
        <a:lstStyle/>
        <a:p>
          <a:endParaRPr lang="en-GB"/>
        </a:p>
      </dgm:t>
    </dgm:pt>
    <dgm:pt modelId="{9B83DCFE-DB5D-4041-9476-B5C80E42D6DD}" type="pres">
      <dgm:prSet presAssocID="{84E78146-2C2D-4263-8043-22F67A51ED0F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57DA24-2E81-459C-B3B2-FAB6CEC918A1}" type="pres">
      <dgm:prSet presAssocID="{BC1D4FBA-5344-4B3F-A7B6-9A479EFF3ECA}" presName="sibTrans" presStyleLbl="sibTrans2D1" presStyleIdx="2" presStyleCnt="4"/>
      <dgm:spPr/>
      <dgm:t>
        <a:bodyPr/>
        <a:lstStyle/>
        <a:p>
          <a:endParaRPr lang="en-GB"/>
        </a:p>
      </dgm:t>
    </dgm:pt>
    <dgm:pt modelId="{F6D0686B-1B3A-4B3F-B2CE-8EA44A3C2741}" type="pres">
      <dgm:prSet presAssocID="{3B36360E-5F8F-41D1-A3E5-3546253E9C64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21C71F-3C24-4819-B4C1-1B75AFBD41CA}" type="pres">
      <dgm:prSet presAssocID="{ADA5EA36-0285-435B-9229-A73590E62FDE}" presName="sibTrans" presStyleLbl="sibTrans2D1" presStyleIdx="3" presStyleCnt="4"/>
      <dgm:spPr/>
      <dgm:t>
        <a:bodyPr/>
        <a:lstStyle/>
        <a:p>
          <a:endParaRPr lang="en-GB"/>
        </a:p>
      </dgm:t>
    </dgm:pt>
    <dgm:pt modelId="{0630E5C1-2867-4EF7-B2DA-8AB923172F46}" type="pres">
      <dgm:prSet presAssocID="{3B82282C-CC7A-4F18-88BF-49BEA2727A53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36547E6-D65E-4096-8581-1655ED34FDD0}" type="presOf" srcId="{F90A885E-337F-41B0-BE48-0CCC2F86491B}" destId="{0630E5C1-2867-4EF7-B2DA-8AB923172F46}" srcOrd="0" destOrd="2" presId="urn:microsoft.com/office/officeart/2005/8/layout/lProcess1"/>
    <dgm:cxn modelId="{48E19FA9-B90F-4F4A-B88D-C896D92FE7AA}" type="presOf" srcId="{37B7817F-3C75-4FE6-A07A-41C511C226CB}" destId="{7A8CDCEF-0501-48EA-9B90-79359EFB2C87}" srcOrd="0" destOrd="0" presId="urn:microsoft.com/office/officeart/2005/8/layout/lProcess1"/>
    <dgm:cxn modelId="{2E99EC3B-685B-4C4E-8478-6C6BD16E00A7}" type="presOf" srcId="{3B36360E-5F8F-41D1-A3E5-3546253E9C64}" destId="{F6D0686B-1B3A-4B3F-B2CE-8EA44A3C2741}" srcOrd="0" destOrd="0" presId="urn:microsoft.com/office/officeart/2005/8/layout/lProcess1"/>
    <dgm:cxn modelId="{EBBCE808-A32F-478C-9775-08338A0D390D}" srcId="{3B82282C-CC7A-4F18-88BF-49BEA2727A53}" destId="{F90A885E-337F-41B0-BE48-0CCC2F86491B}" srcOrd="1" destOrd="0" parTransId="{0BEC9C7B-0430-4CD5-A4A5-64F2FDFDD783}" sibTransId="{C4683CD5-F86C-42FB-BC96-D79A0B31C9FB}"/>
    <dgm:cxn modelId="{B0C1A7CF-7B8D-48E1-87BC-574225BD5753}" type="presOf" srcId="{79361056-CDDD-4EE9-AEA3-8F8863532E74}" destId="{8C285C72-9C4B-4A54-9FF2-DB6A64E883E3}" srcOrd="0" destOrd="0" presId="urn:microsoft.com/office/officeart/2005/8/layout/lProcess1"/>
    <dgm:cxn modelId="{784CF176-031C-4E98-9C12-68917873A011}" srcId="{04289F30-F1B1-45C2-947A-8A6772B31076}" destId="{84E78146-2C2D-4263-8043-22F67A51ED0F}" srcOrd="1" destOrd="0" parTransId="{8339F095-5437-4880-BB41-FD525144787F}" sibTransId="{BC1D4FBA-5344-4B3F-A7B6-9A479EFF3ECA}"/>
    <dgm:cxn modelId="{B08E259A-15B6-446E-B099-3DA74BAEBFCB}" srcId="{04289F30-F1B1-45C2-947A-8A6772B31076}" destId="{3B82282C-CC7A-4F18-88BF-49BEA2727A53}" srcOrd="3" destOrd="0" parTransId="{F7120D43-C939-4119-B867-B07367272F42}" sibTransId="{CAB9E05C-64DF-4673-A794-DA00F858A1C8}"/>
    <dgm:cxn modelId="{B53357C1-1C93-44DF-AF91-23581FFC33D6}" type="presOf" srcId="{8BFBCEA3-30FF-485B-87B1-4684177B822F}" destId="{891AE9EE-AF52-4B6C-883D-D08B93B90D71}" srcOrd="0" destOrd="0" presId="urn:microsoft.com/office/officeart/2005/8/layout/lProcess1"/>
    <dgm:cxn modelId="{78391DA9-0F2B-49B1-8CE8-54DCDC14A93D}" srcId="{37B7817F-3C75-4FE6-A07A-41C511C226CB}" destId="{04289F30-F1B1-45C2-947A-8A6772B31076}" srcOrd="0" destOrd="0" parTransId="{C2F82A2D-AC92-426A-8A5E-01DDAC6030E1}" sibTransId="{134E93A3-5F59-44DE-A4F4-660F111AE501}"/>
    <dgm:cxn modelId="{01CCF07F-2C00-42E4-AB7A-78371BA377F5}" type="presOf" srcId="{ADA5EA36-0285-435B-9229-A73590E62FDE}" destId="{2021C71F-3C24-4819-B4C1-1B75AFBD41CA}" srcOrd="0" destOrd="0" presId="urn:microsoft.com/office/officeart/2005/8/layout/lProcess1"/>
    <dgm:cxn modelId="{2A66F9C2-8711-4B3B-A52E-22E872B0BEB7}" srcId="{04289F30-F1B1-45C2-947A-8A6772B31076}" destId="{3B36360E-5F8F-41D1-A3E5-3546253E9C64}" srcOrd="2" destOrd="0" parTransId="{C3903049-FA1A-4E97-866C-E03B72E7FBEF}" sibTransId="{ADA5EA36-0285-435B-9229-A73590E62FDE}"/>
    <dgm:cxn modelId="{25E6B56E-2A0A-4CB7-A80D-019D8DDAECA4}" type="presOf" srcId="{D4FD8447-FAB2-4CFC-A2D2-0044D671D719}" destId="{DE506FA1-705E-4550-A91D-283D95E4F5E7}" srcOrd="0" destOrd="0" presId="urn:microsoft.com/office/officeart/2005/8/layout/lProcess1"/>
    <dgm:cxn modelId="{8A700359-553C-40E5-8DE6-364129A61C18}" type="presOf" srcId="{04289F30-F1B1-45C2-947A-8A6772B31076}" destId="{CE08B322-9D4A-4953-BB42-753D9605216F}" srcOrd="0" destOrd="0" presId="urn:microsoft.com/office/officeart/2005/8/layout/lProcess1"/>
    <dgm:cxn modelId="{44152962-3339-4F23-B21E-0B5F609AB11C}" type="presOf" srcId="{F7E6E0A2-C541-4A0D-A32D-E9FBA45D04E8}" destId="{0630E5C1-2867-4EF7-B2DA-8AB923172F46}" srcOrd="0" destOrd="1" presId="urn:microsoft.com/office/officeart/2005/8/layout/lProcess1"/>
    <dgm:cxn modelId="{CBBFC0CB-8793-4D68-B202-E4BE25C0F4BF}" srcId="{04289F30-F1B1-45C2-947A-8A6772B31076}" destId="{D4FD8447-FAB2-4CFC-A2D2-0044D671D719}" srcOrd="0" destOrd="0" parTransId="{8BFBCEA3-30FF-485B-87B1-4684177B822F}" sibTransId="{79361056-CDDD-4EE9-AEA3-8F8863532E74}"/>
    <dgm:cxn modelId="{3171EC69-D804-4E55-BCFA-B39B13BAE395}" srcId="{3B82282C-CC7A-4F18-88BF-49BEA2727A53}" destId="{F7E6E0A2-C541-4A0D-A32D-E9FBA45D04E8}" srcOrd="0" destOrd="0" parTransId="{5C2D7F2D-FED6-4C54-9BEA-46328432AC81}" sibTransId="{F955EC8F-7824-4195-9A80-341D30361F8F}"/>
    <dgm:cxn modelId="{E31928C8-5316-402F-BC14-74E2AEB3DF77}" type="presOf" srcId="{3B82282C-CC7A-4F18-88BF-49BEA2727A53}" destId="{0630E5C1-2867-4EF7-B2DA-8AB923172F46}" srcOrd="0" destOrd="0" presId="urn:microsoft.com/office/officeart/2005/8/layout/lProcess1"/>
    <dgm:cxn modelId="{65DD1E17-4C28-42AE-B271-1A0319DD3F04}" type="presOf" srcId="{84E78146-2C2D-4263-8043-22F67A51ED0F}" destId="{9B83DCFE-DB5D-4041-9476-B5C80E42D6DD}" srcOrd="0" destOrd="0" presId="urn:microsoft.com/office/officeart/2005/8/layout/lProcess1"/>
    <dgm:cxn modelId="{F6D6A33D-B7AA-45BB-9E4A-3AF11C9BAF0E}" type="presOf" srcId="{BC1D4FBA-5344-4B3F-A7B6-9A479EFF3ECA}" destId="{BA57DA24-2E81-459C-B3B2-FAB6CEC918A1}" srcOrd="0" destOrd="0" presId="urn:microsoft.com/office/officeart/2005/8/layout/lProcess1"/>
    <dgm:cxn modelId="{F768FC88-53EA-46C0-83BF-7B92760C27DE}" type="presParOf" srcId="{7A8CDCEF-0501-48EA-9B90-79359EFB2C87}" destId="{57D2C1F6-7C8D-4391-A2F0-1F7DB12F6577}" srcOrd="0" destOrd="0" presId="urn:microsoft.com/office/officeart/2005/8/layout/lProcess1"/>
    <dgm:cxn modelId="{17B5C7DB-1493-4564-959E-E5423BB56D68}" type="presParOf" srcId="{57D2C1F6-7C8D-4391-A2F0-1F7DB12F6577}" destId="{CE08B322-9D4A-4953-BB42-753D9605216F}" srcOrd="0" destOrd="0" presId="urn:microsoft.com/office/officeart/2005/8/layout/lProcess1"/>
    <dgm:cxn modelId="{9780FDFC-C029-4E55-9A21-BF52B16D8E95}" type="presParOf" srcId="{57D2C1F6-7C8D-4391-A2F0-1F7DB12F6577}" destId="{891AE9EE-AF52-4B6C-883D-D08B93B90D71}" srcOrd="1" destOrd="0" presId="urn:microsoft.com/office/officeart/2005/8/layout/lProcess1"/>
    <dgm:cxn modelId="{9F1EE7CA-202C-416C-932F-F133F6D21837}" type="presParOf" srcId="{57D2C1F6-7C8D-4391-A2F0-1F7DB12F6577}" destId="{DE506FA1-705E-4550-A91D-283D95E4F5E7}" srcOrd="2" destOrd="0" presId="urn:microsoft.com/office/officeart/2005/8/layout/lProcess1"/>
    <dgm:cxn modelId="{9513DCF1-430F-4E2A-A5E3-0BC4EAA88B7A}" type="presParOf" srcId="{57D2C1F6-7C8D-4391-A2F0-1F7DB12F6577}" destId="{8C285C72-9C4B-4A54-9FF2-DB6A64E883E3}" srcOrd="3" destOrd="0" presId="urn:microsoft.com/office/officeart/2005/8/layout/lProcess1"/>
    <dgm:cxn modelId="{F99BB508-AF6E-4E9E-8638-626AFD6F7BDC}" type="presParOf" srcId="{57D2C1F6-7C8D-4391-A2F0-1F7DB12F6577}" destId="{9B83DCFE-DB5D-4041-9476-B5C80E42D6DD}" srcOrd="4" destOrd="0" presId="urn:microsoft.com/office/officeart/2005/8/layout/lProcess1"/>
    <dgm:cxn modelId="{158E5184-B22E-4E91-9FAD-07844F09CC2A}" type="presParOf" srcId="{57D2C1F6-7C8D-4391-A2F0-1F7DB12F6577}" destId="{BA57DA24-2E81-459C-B3B2-FAB6CEC918A1}" srcOrd="5" destOrd="0" presId="urn:microsoft.com/office/officeart/2005/8/layout/lProcess1"/>
    <dgm:cxn modelId="{385A2B33-17EB-4646-B342-2E87B2C1D9F3}" type="presParOf" srcId="{57D2C1F6-7C8D-4391-A2F0-1F7DB12F6577}" destId="{F6D0686B-1B3A-4B3F-B2CE-8EA44A3C2741}" srcOrd="6" destOrd="0" presId="urn:microsoft.com/office/officeart/2005/8/layout/lProcess1"/>
    <dgm:cxn modelId="{82AE38A4-16F5-43A7-9741-6F08C4F1E1B3}" type="presParOf" srcId="{57D2C1F6-7C8D-4391-A2F0-1F7DB12F6577}" destId="{2021C71F-3C24-4819-B4C1-1B75AFBD41CA}" srcOrd="7" destOrd="0" presId="urn:microsoft.com/office/officeart/2005/8/layout/lProcess1"/>
    <dgm:cxn modelId="{566E84C3-7B2C-4784-824F-D427491513D1}" type="presParOf" srcId="{57D2C1F6-7C8D-4391-A2F0-1F7DB12F6577}" destId="{0630E5C1-2867-4EF7-B2DA-8AB923172F46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D7417C0-1985-4DF5-8EA7-CA8655C2515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E833BC7C-3478-4DA0-AE63-BD5187E1FA4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Bündelung der Annahmen</a:t>
          </a:r>
        </a:p>
      </dgm:t>
    </dgm:pt>
    <dgm:pt modelId="{5FF2B918-0964-4342-B302-DC500D4CB139}" type="parTrans" cxnId="{2B3344F2-BD1A-42CD-A904-BFD42D32F1AC}">
      <dgm:prSet/>
      <dgm:spPr/>
      <dgm:t>
        <a:bodyPr/>
        <a:lstStyle/>
        <a:p>
          <a:endParaRPr lang="de-DE"/>
        </a:p>
      </dgm:t>
    </dgm:pt>
    <dgm:pt modelId="{9F893B8F-6923-4B09-9E24-4E01FE72CA64}" type="sibTrans" cxnId="{2B3344F2-BD1A-42CD-A904-BFD42D32F1AC}">
      <dgm:prSet/>
      <dgm:spPr/>
      <dgm:t>
        <a:bodyPr/>
        <a:lstStyle/>
        <a:p>
          <a:endParaRPr lang="de-DE"/>
        </a:p>
      </dgm:t>
    </dgm:pt>
    <dgm:pt modelId="{8B0E10C8-A96B-408F-A6CC-B70D538564E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Umfeldanalyse</a:t>
          </a:r>
        </a:p>
      </dgm:t>
    </dgm:pt>
    <dgm:pt modelId="{578A7379-613E-4934-B9ED-8B6B3BEE6A0C}" type="parTrans" cxnId="{360FA85E-2F1D-418E-AF67-42072FFE821F}">
      <dgm:prSet/>
      <dgm:spPr/>
      <dgm:t>
        <a:bodyPr/>
        <a:lstStyle/>
        <a:p>
          <a:endParaRPr lang="de-DE"/>
        </a:p>
      </dgm:t>
    </dgm:pt>
    <dgm:pt modelId="{64F96183-0D29-494F-893C-3085184CED3C}" type="sibTrans" cxnId="{360FA85E-2F1D-418E-AF67-42072FFE821F}">
      <dgm:prSet/>
      <dgm:spPr/>
      <dgm:t>
        <a:bodyPr/>
        <a:lstStyle/>
        <a:p>
          <a:endParaRPr lang="de-DE"/>
        </a:p>
      </dgm:t>
    </dgm:pt>
    <dgm:pt modelId="{624BDE45-EAF2-4D8B-A8EF-DF636B6898F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Zukunftsannahmen</a:t>
          </a:r>
        </a:p>
      </dgm:t>
    </dgm:pt>
    <dgm:pt modelId="{C6D1D5CC-C699-442E-A611-93740F568234}" type="parTrans" cxnId="{ADF2B48A-0843-42BD-AB81-59B4FAEBD6D0}">
      <dgm:prSet/>
      <dgm:spPr/>
      <dgm:t>
        <a:bodyPr/>
        <a:lstStyle/>
        <a:p>
          <a:endParaRPr lang="de-DE"/>
        </a:p>
      </dgm:t>
    </dgm:pt>
    <dgm:pt modelId="{08611C7C-9080-4FA4-B738-1003BFEE1A5D}" type="sibTrans" cxnId="{ADF2B48A-0843-42BD-AB81-59B4FAEBD6D0}">
      <dgm:prSet/>
      <dgm:spPr/>
      <dgm:t>
        <a:bodyPr/>
        <a:lstStyle/>
        <a:p>
          <a:endParaRPr lang="de-DE"/>
        </a:p>
      </dgm:t>
    </dgm:pt>
    <dgm:pt modelId="{FF4A454E-BA52-45C0-89D5-509C274E7C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Interpretation der Szenarien</a:t>
          </a:r>
        </a:p>
      </dgm:t>
    </dgm:pt>
    <dgm:pt modelId="{693FAFD2-D686-40B9-B981-FFE2B068BC2E}" type="parTrans" cxnId="{14D28383-A1E0-4764-9CF4-C60B821BCCA2}">
      <dgm:prSet/>
      <dgm:spPr/>
      <dgm:t>
        <a:bodyPr/>
        <a:lstStyle/>
        <a:p>
          <a:endParaRPr lang="de-DE"/>
        </a:p>
      </dgm:t>
    </dgm:pt>
    <dgm:pt modelId="{544FB1B6-95F2-4429-96C7-0667EDD6A585}" type="sibTrans" cxnId="{14D28383-A1E0-4764-9CF4-C60B821BCCA2}">
      <dgm:prSet/>
      <dgm:spPr/>
      <dgm:t>
        <a:bodyPr/>
        <a:lstStyle/>
        <a:p>
          <a:endParaRPr lang="de-DE"/>
        </a:p>
      </dgm:t>
    </dgm:pt>
    <dgm:pt modelId="{921A25E7-8452-452A-9E6B-1D1C51971EC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Ableiten von Konsequenzen</a:t>
          </a:r>
        </a:p>
      </dgm:t>
    </dgm:pt>
    <dgm:pt modelId="{95238472-E652-4F09-8C89-B1CDD0D84F1D}" type="parTrans" cxnId="{83B8963A-988D-48C0-B9E9-DF802807B668}">
      <dgm:prSet/>
      <dgm:spPr/>
      <dgm:t>
        <a:bodyPr/>
        <a:lstStyle/>
        <a:p>
          <a:endParaRPr lang="de-DE"/>
        </a:p>
      </dgm:t>
    </dgm:pt>
    <dgm:pt modelId="{CBA97A09-86DD-425E-96C8-02837930C106}" type="sibTrans" cxnId="{83B8963A-988D-48C0-B9E9-DF802807B668}">
      <dgm:prSet/>
      <dgm:spPr/>
      <dgm:t>
        <a:bodyPr/>
        <a:lstStyle/>
        <a:p>
          <a:endParaRPr lang="de-DE"/>
        </a:p>
      </dgm:t>
    </dgm:pt>
    <dgm:pt modelId="{E0714512-5918-4C4F-AE0D-F9822FD9CF7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Aufbereiten und Transfer</a:t>
          </a:r>
        </a:p>
      </dgm:t>
    </dgm:pt>
    <dgm:pt modelId="{8317CE14-16C3-46F3-91C8-1B3702A16368}" type="parTrans" cxnId="{A031A561-F376-4A13-8AE0-7264CDDC2C2E}">
      <dgm:prSet/>
      <dgm:spPr/>
      <dgm:t>
        <a:bodyPr/>
        <a:lstStyle/>
        <a:p>
          <a:endParaRPr lang="de-DE"/>
        </a:p>
      </dgm:t>
    </dgm:pt>
    <dgm:pt modelId="{0D57A568-3AD7-4935-BF42-B241088B97F8}" type="sibTrans" cxnId="{A031A561-F376-4A13-8AE0-7264CDDC2C2E}">
      <dgm:prSet/>
      <dgm:spPr/>
      <dgm:t>
        <a:bodyPr/>
        <a:lstStyle/>
        <a:p>
          <a:endParaRPr lang="de-DE"/>
        </a:p>
      </dgm:t>
    </dgm:pt>
    <dgm:pt modelId="{B7E6817C-F5A5-4983-BF8E-E1D63051080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Untersuchungs-</a:t>
          </a:r>
          <a:r>
            <a:rPr lang="de-DE" sz="800" dirty="0" err="1">
              <a:solidFill>
                <a:schemeClr val="tx1"/>
              </a:solidFill>
            </a:rPr>
            <a:t>feldanalyse</a:t>
          </a:r>
          <a:endParaRPr lang="de-DE" sz="800" dirty="0">
            <a:solidFill>
              <a:schemeClr val="tx1"/>
            </a:solidFill>
          </a:endParaRPr>
        </a:p>
      </dgm:t>
    </dgm:pt>
    <dgm:pt modelId="{801DE2C4-D9B5-47EC-BA4F-30194AC83E20}" type="parTrans" cxnId="{149D523C-6FC1-439D-9307-9A9F5127260B}">
      <dgm:prSet/>
      <dgm:spPr/>
      <dgm:t>
        <a:bodyPr/>
        <a:lstStyle/>
        <a:p>
          <a:endParaRPr lang="de-DE"/>
        </a:p>
      </dgm:t>
    </dgm:pt>
    <dgm:pt modelId="{2DDD7064-E2ED-47E8-A4B5-DA5344E02507}" type="sibTrans" cxnId="{149D523C-6FC1-439D-9307-9A9F5127260B}">
      <dgm:prSet/>
      <dgm:spPr/>
      <dgm:t>
        <a:bodyPr/>
        <a:lstStyle/>
        <a:p>
          <a:endParaRPr lang="de-DE"/>
        </a:p>
      </dgm:t>
    </dgm:pt>
    <dgm:pt modelId="{0C746387-55C5-400E-8229-656C1ABA2D07}" type="pres">
      <dgm:prSet presAssocID="{ED7417C0-1985-4DF5-8EA7-CA8655C2515D}" presName="Name0" presStyleCnt="0">
        <dgm:presLayoutVars>
          <dgm:dir/>
          <dgm:animLvl val="lvl"/>
          <dgm:resizeHandles val="exact"/>
        </dgm:presLayoutVars>
      </dgm:prSet>
      <dgm:spPr/>
    </dgm:pt>
    <dgm:pt modelId="{0775A9A3-D518-4ACA-91E9-8208942A0565}" type="pres">
      <dgm:prSet presAssocID="{B7E6817C-F5A5-4983-BF8E-E1D63051080E}" presName="parTxOnly" presStyleLbl="node1" presStyleIdx="0" presStyleCnt="7" custLinFactNeighborX="-1014" custLinFactNeighborY="-50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A6FDCE-F4A0-4F6B-8DDE-DF26FF24E55A}" type="pres">
      <dgm:prSet presAssocID="{2DDD7064-E2ED-47E8-A4B5-DA5344E02507}" presName="parTxOnlySpace" presStyleCnt="0"/>
      <dgm:spPr/>
    </dgm:pt>
    <dgm:pt modelId="{B9F26BE1-F581-49A3-8DCF-268A09AC586E}" type="pres">
      <dgm:prSet presAssocID="{8B0E10C8-A96B-408F-A6CC-B70D538564E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E77415-533F-4EBE-85D3-9805BD0A58FF}" type="pres">
      <dgm:prSet presAssocID="{64F96183-0D29-494F-893C-3085184CED3C}" presName="parTxOnlySpace" presStyleCnt="0"/>
      <dgm:spPr/>
    </dgm:pt>
    <dgm:pt modelId="{AD46D6B3-1605-4CBC-AF57-F87A81465DEA}" type="pres">
      <dgm:prSet presAssocID="{624BDE45-EAF2-4D8B-A8EF-DF636B6898F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6ECF35-ED52-4C02-A1C3-40C86A2D68F5}" type="pres">
      <dgm:prSet presAssocID="{08611C7C-9080-4FA4-B738-1003BFEE1A5D}" presName="parTxOnlySpace" presStyleCnt="0"/>
      <dgm:spPr/>
    </dgm:pt>
    <dgm:pt modelId="{49D14EBF-70A3-450B-A4FE-1E860BABBBE7}" type="pres">
      <dgm:prSet presAssocID="{E833BC7C-3478-4DA0-AE63-BD5187E1FA41}" presName="parTxOnly" presStyleLbl="node1" presStyleIdx="3" presStyleCnt="7" custScaleX="117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2A2241-40D0-4F47-B5DA-BE8E22D80476}" type="pres">
      <dgm:prSet presAssocID="{9F893B8F-6923-4B09-9E24-4E01FE72CA64}" presName="parTxOnlySpace" presStyleCnt="0"/>
      <dgm:spPr/>
    </dgm:pt>
    <dgm:pt modelId="{333A3EC6-8F99-41DC-B11E-F4EC8F4C4554}" type="pres">
      <dgm:prSet presAssocID="{FF4A454E-BA52-45C0-89D5-509C274E7C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A1CAEC-C9FF-4932-AD5E-16E3B039806B}" type="pres">
      <dgm:prSet presAssocID="{544FB1B6-95F2-4429-96C7-0667EDD6A585}" presName="parTxOnlySpace" presStyleCnt="0"/>
      <dgm:spPr/>
    </dgm:pt>
    <dgm:pt modelId="{BEE06E50-937A-4816-BC97-736DD9A1374D}" type="pres">
      <dgm:prSet presAssocID="{921A25E7-8452-452A-9E6B-1D1C51971EC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F2B0C6-DA9F-41B8-AE2E-C12950DEC0C6}" type="pres">
      <dgm:prSet presAssocID="{CBA97A09-86DD-425E-96C8-02837930C106}" presName="parTxOnlySpace" presStyleCnt="0"/>
      <dgm:spPr/>
    </dgm:pt>
    <dgm:pt modelId="{F5D36789-3939-48FF-B969-0BA9BEA3C0D2}" type="pres">
      <dgm:prSet presAssocID="{E0714512-5918-4C4F-AE0D-F9822FD9CF7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2FF630A-9EE2-4F9F-B4A6-099203162AC1}" type="presOf" srcId="{FF4A454E-BA52-45C0-89D5-509C274E7C24}" destId="{333A3EC6-8F99-41DC-B11E-F4EC8F4C4554}" srcOrd="0" destOrd="0" presId="urn:microsoft.com/office/officeart/2005/8/layout/chevron1"/>
    <dgm:cxn modelId="{9AFF0662-A088-4BC5-8072-D33F1557C172}" type="presOf" srcId="{B7E6817C-F5A5-4983-BF8E-E1D63051080E}" destId="{0775A9A3-D518-4ACA-91E9-8208942A0565}" srcOrd="0" destOrd="0" presId="urn:microsoft.com/office/officeart/2005/8/layout/chevron1"/>
    <dgm:cxn modelId="{83B8963A-988D-48C0-B9E9-DF802807B668}" srcId="{ED7417C0-1985-4DF5-8EA7-CA8655C2515D}" destId="{921A25E7-8452-452A-9E6B-1D1C51971EC3}" srcOrd="5" destOrd="0" parTransId="{95238472-E652-4F09-8C89-B1CDD0D84F1D}" sibTransId="{CBA97A09-86DD-425E-96C8-02837930C106}"/>
    <dgm:cxn modelId="{ADF2B48A-0843-42BD-AB81-59B4FAEBD6D0}" srcId="{ED7417C0-1985-4DF5-8EA7-CA8655C2515D}" destId="{624BDE45-EAF2-4D8B-A8EF-DF636B6898F8}" srcOrd="2" destOrd="0" parTransId="{C6D1D5CC-C699-442E-A611-93740F568234}" sibTransId="{08611C7C-9080-4FA4-B738-1003BFEE1A5D}"/>
    <dgm:cxn modelId="{2B3344F2-BD1A-42CD-A904-BFD42D32F1AC}" srcId="{ED7417C0-1985-4DF5-8EA7-CA8655C2515D}" destId="{E833BC7C-3478-4DA0-AE63-BD5187E1FA41}" srcOrd="3" destOrd="0" parTransId="{5FF2B918-0964-4342-B302-DC500D4CB139}" sibTransId="{9F893B8F-6923-4B09-9E24-4E01FE72CA64}"/>
    <dgm:cxn modelId="{F1A10CA1-D70F-4605-B980-8DECC3D2CB35}" type="presOf" srcId="{8B0E10C8-A96B-408F-A6CC-B70D538564ED}" destId="{B9F26BE1-F581-49A3-8DCF-268A09AC586E}" srcOrd="0" destOrd="0" presId="urn:microsoft.com/office/officeart/2005/8/layout/chevron1"/>
    <dgm:cxn modelId="{A031A561-F376-4A13-8AE0-7264CDDC2C2E}" srcId="{ED7417C0-1985-4DF5-8EA7-CA8655C2515D}" destId="{E0714512-5918-4C4F-AE0D-F9822FD9CF7E}" srcOrd="6" destOrd="0" parTransId="{8317CE14-16C3-46F3-91C8-1B3702A16368}" sibTransId="{0D57A568-3AD7-4935-BF42-B241088B97F8}"/>
    <dgm:cxn modelId="{149D523C-6FC1-439D-9307-9A9F5127260B}" srcId="{ED7417C0-1985-4DF5-8EA7-CA8655C2515D}" destId="{B7E6817C-F5A5-4983-BF8E-E1D63051080E}" srcOrd="0" destOrd="0" parTransId="{801DE2C4-D9B5-47EC-BA4F-30194AC83E20}" sibTransId="{2DDD7064-E2ED-47E8-A4B5-DA5344E02507}"/>
    <dgm:cxn modelId="{CA0054AA-A292-469F-901F-8FBBD747705A}" type="presOf" srcId="{ED7417C0-1985-4DF5-8EA7-CA8655C2515D}" destId="{0C746387-55C5-400E-8229-656C1ABA2D07}" srcOrd="0" destOrd="0" presId="urn:microsoft.com/office/officeart/2005/8/layout/chevron1"/>
    <dgm:cxn modelId="{59CA07C7-55D3-4D32-82C1-FDA2112D9BB5}" type="presOf" srcId="{E0714512-5918-4C4F-AE0D-F9822FD9CF7E}" destId="{F5D36789-3939-48FF-B969-0BA9BEA3C0D2}" srcOrd="0" destOrd="0" presId="urn:microsoft.com/office/officeart/2005/8/layout/chevron1"/>
    <dgm:cxn modelId="{D5885743-36C7-4859-AB89-BE7752F12E84}" type="presOf" srcId="{624BDE45-EAF2-4D8B-A8EF-DF636B6898F8}" destId="{AD46D6B3-1605-4CBC-AF57-F87A81465DEA}" srcOrd="0" destOrd="0" presId="urn:microsoft.com/office/officeart/2005/8/layout/chevron1"/>
    <dgm:cxn modelId="{360FA85E-2F1D-418E-AF67-42072FFE821F}" srcId="{ED7417C0-1985-4DF5-8EA7-CA8655C2515D}" destId="{8B0E10C8-A96B-408F-A6CC-B70D538564ED}" srcOrd="1" destOrd="0" parTransId="{578A7379-613E-4934-B9ED-8B6B3BEE6A0C}" sibTransId="{64F96183-0D29-494F-893C-3085184CED3C}"/>
    <dgm:cxn modelId="{14D28383-A1E0-4764-9CF4-C60B821BCCA2}" srcId="{ED7417C0-1985-4DF5-8EA7-CA8655C2515D}" destId="{FF4A454E-BA52-45C0-89D5-509C274E7C24}" srcOrd="4" destOrd="0" parTransId="{693FAFD2-D686-40B9-B981-FFE2B068BC2E}" sibTransId="{544FB1B6-95F2-4429-96C7-0667EDD6A585}"/>
    <dgm:cxn modelId="{ED3CBE5E-3476-492F-B9C6-6C08A1E0DDA8}" type="presOf" srcId="{921A25E7-8452-452A-9E6B-1D1C51971EC3}" destId="{BEE06E50-937A-4816-BC97-736DD9A1374D}" srcOrd="0" destOrd="0" presId="urn:microsoft.com/office/officeart/2005/8/layout/chevron1"/>
    <dgm:cxn modelId="{AB560553-1F70-470E-B2CF-0E0F5FCB562E}" type="presOf" srcId="{E833BC7C-3478-4DA0-AE63-BD5187E1FA41}" destId="{49D14EBF-70A3-450B-A4FE-1E860BABBBE7}" srcOrd="0" destOrd="0" presId="urn:microsoft.com/office/officeart/2005/8/layout/chevron1"/>
    <dgm:cxn modelId="{4AAE8F78-50EA-4736-8AD4-949C9491AC4C}" type="presParOf" srcId="{0C746387-55C5-400E-8229-656C1ABA2D07}" destId="{0775A9A3-D518-4ACA-91E9-8208942A0565}" srcOrd="0" destOrd="0" presId="urn:microsoft.com/office/officeart/2005/8/layout/chevron1"/>
    <dgm:cxn modelId="{B3C4A435-5C58-420E-B195-CE2489BEB314}" type="presParOf" srcId="{0C746387-55C5-400E-8229-656C1ABA2D07}" destId="{8AA6FDCE-F4A0-4F6B-8DDE-DF26FF24E55A}" srcOrd="1" destOrd="0" presId="urn:microsoft.com/office/officeart/2005/8/layout/chevron1"/>
    <dgm:cxn modelId="{CD18EED8-0551-4D0A-A438-458719E49859}" type="presParOf" srcId="{0C746387-55C5-400E-8229-656C1ABA2D07}" destId="{B9F26BE1-F581-49A3-8DCF-268A09AC586E}" srcOrd="2" destOrd="0" presId="urn:microsoft.com/office/officeart/2005/8/layout/chevron1"/>
    <dgm:cxn modelId="{F0BC281A-5440-4A8E-8533-AF25EE8136C4}" type="presParOf" srcId="{0C746387-55C5-400E-8229-656C1ABA2D07}" destId="{00E77415-533F-4EBE-85D3-9805BD0A58FF}" srcOrd="3" destOrd="0" presId="urn:microsoft.com/office/officeart/2005/8/layout/chevron1"/>
    <dgm:cxn modelId="{257FF0AB-EEF6-442B-966D-D147343033E2}" type="presParOf" srcId="{0C746387-55C5-400E-8229-656C1ABA2D07}" destId="{AD46D6B3-1605-4CBC-AF57-F87A81465DEA}" srcOrd="4" destOrd="0" presId="urn:microsoft.com/office/officeart/2005/8/layout/chevron1"/>
    <dgm:cxn modelId="{F8FC2F5A-D101-4702-9100-35668AF7BAE3}" type="presParOf" srcId="{0C746387-55C5-400E-8229-656C1ABA2D07}" destId="{DF6ECF35-ED52-4C02-A1C3-40C86A2D68F5}" srcOrd="5" destOrd="0" presId="urn:microsoft.com/office/officeart/2005/8/layout/chevron1"/>
    <dgm:cxn modelId="{DA44B887-EFE2-4C20-8386-7BE50D6DE175}" type="presParOf" srcId="{0C746387-55C5-400E-8229-656C1ABA2D07}" destId="{49D14EBF-70A3-450B-A4FE-1E860BABBBE7}" srcOrd="6" destOrd="0" presId="urn:microsoft.com/office/officeart/2005/8/layout/chevron1"/>
    <dgm:cxn modelId="{EE98F379-9569-4F53-8FCE-524DE45910F1}" type="presParOf" srcId="{0C746387-55C5-400E-8229-656C1ABA2D07}" destId="{2E2A2241-40D0-4F47-B5DA-BE8E22D80476}" srcOrd="7" destOrd="0" presId="urn:microsoft.com/office/officeart/2005/8/layout/chevron1"/>
    <dgm:cxn modelId="{1C52A8BD-212C-4F88-8CF3-16052E74FB7F}" type="presParOf" srcId="{0C746387-55C5-400E-8229-656C1ABA2D07}" destId="{333A3EC6-8F99-41DC-B11E-F4EC8F4C4554}" srcOrd="8" destOrd="0" presId="urn:microsoft.com/office/officeart/2005/8/layout/chevron1"/>
    <dgm:cxn modelId="{FCF9DC31-E007-4617-8157-1E5B4DD88A1F}" type="presParOf" srcId="{0C746387-55C5-400E-8229-656C1ABA2D07}" destId="{10A1CAEC-C9FF-4932-AD5E-16E3B039806B}" srcOrd="9" destOrd="0" presId="urn:microsoft.com/office/officeart/2005/8/layout/chevron1"/>
    <dgm:cxn modelId="{8ACD26B3-6B80-4A83-AB43-E8E4957D1815}" type="presParOf" srcId="{0C746387-55C5-400E-8229-656C1ABA2D07}" destId="{BEE06E50-937A-4816-BC97-736DD9A1374D}" srcOrd="10" destOrd="0" presId="urn:microsoft.com/office/officeart/2005/8/layout/chevron1"/>
    <dgm:cxn modelId="{1634BAA7-4E0F-4156-B927-E61188E4C389}" type="presParOf" srcId="{0C746387-55C5-400E-8229-656C1ABA2D07}" destId="{28F2B0C6-DA9F-41B8-AE2E-C12950DEC0C6}" srcOrd="11" destOrd="0" presId="urn:microsoft.com/office/officeart/2005/8/layout/chevron1"/>
    <dgm:cxn modelId="{72964B49-C6BE-409C-9696-4C88B0AA86B5}" type="presParOf" srcId="{0C746387-55C5-400E-8229-656C1ABA2D07}" destId="{F5D36789-3939-48FF-B969-0BA9BEA3C0D2}" srcOrd="12" destOrd="0" presId="urn:microsoft.com/office/officeart/2005/8/layout/chevron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D7417C0-1985-4DF5-8EA7-CA8655C2515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E833BC7C-3478-4DA0-AE63-BD5187E1FA4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Bündelung der Annahmen</a:t>
          </a:r>
        </a:p>
      </dgm:t>
    </dgm:pt>
    <dgm:pt modelId="{5FF2B918-0964-4342-B302-DC500D4CB139}" type="parTrans" cxnId="{2B3344F2-BD1A-42CD-A904-BFD42D32F1AC}">
      <dgm:prSet/>
      <dgm:spPr/>
      <dgm:t>
        <a:bodyPr/>
        <a:lstStyle/>
        <a:p>
          <a:endParaRPr lang="de-DE"/>
        </a:p>
      </dgm:t>
    </dgm:pt>
    <dgm:pt modelId="{9F893B8F-6923-4B09-9E24-4E01FE72CA64}" type="sibTrans" cxnId="{2B3344F2-BD1A-42CD-A904-BFD42D32F1AC}">
      <dgm:prSet/>
      <dgm:spPr/>
      <dgm:t>
        <a:bodyPr/>
        <a:lstStyle/>
        <a:p>
          <a:endParaRPr lang="de-DE"/>
        </a:p>
      </dgm:t>
    </dgm:pt>
    <dgm:pt modelId="{8B0E10C8-A96B-408F-A6CC-B70D538564E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Umfeldanalyse</a:t>
          </a:r>
        </a:p>
      </dgm:t>
    </dgm:pt>
    <dgm:pt modelId="{578A7379-613E-4934-B9ED-8B6B3BEE6A0C}" type="parTrans" cxnId="{360FA85E-2F1D-418E-AF67-42072FFE821F}">
      <dgm:prSet/>
      <dgm:spPr/>
      <dgm:t>
        <a:bodyPr/>
        <a:lstStyle/>
        <a:p>
          <a:endParaRPr lang="de-DE"/>
        </a:p>
      </dgm:t>
    </dgm:pt>
    <dgm:pt modelId="{64F96183-0D29-494F-893C-3085184CED3C}" type="sibTrans" cxnId="{360FA85E-2F1D-418E-AF67-42072FFE821F}">
      <dgm:prSet/>
      <dgm:spPr/>
      <dgm:t>
        <a:bodyPr/>
        <a:lstStyle/>
        <a:p>
          <a:endParaRPr lang="de-DE"/>
        </a:p>
      </dgm:t>
    </dgm:pt>
    <dgm:pt modelId="{624BDE45-EAF2-4D8B-A8EF-DF636B6898F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Zukunftsannahmen</a:t>
          </a:r>
        </a:p>
      </dgm:t>
    </dgm:pt>
    <dgm:pt modelId="{C6D1D5CC-C699-442E-A611-93740F568234}" type="parTrans" cxnId="{ADF2B48A-0843-42BD-AB81-59B4FAEBD6D0}">
      <dgm:prSet/>
      <dgm:spPr/>
      <dgm:t>
        <a:bodyPr/>
        <a:lstStyle/>
        <a:p>
          <a:endParaRPr lang="de-DE"/>
        </a:p>
      </dgm:t>
    </dgm:pt>
    <dgm:pt modelId="{08611C7C-9080-4FA4-B738-1003BFEE1A5D}" type="sibTrans" cxnId="{ADF2B48A-0843-42BD-AB81-59B4FAEBD6D0}">
      <dgm:prSet/>
      <dgm:spPr/>
      <dgm:t>
        <a:bodyPr/>
        <a:lstStyle/>
        <a:p>
          <a:endParaRPr lang="de-DE"/>
        </a:p>
      </dgm:t>
    </dgm:pt>
    <dgm:pt modelId="{FF4A454E-BA52-45C0-89D5-509C274E7C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Interpretation der Szenarien</a:t>
          </a:r>
        </a:p>
      </dgm:t>
    </dgm:pt>
    <dgm:pt modelId="{693FAFD2-D686-40B9-B981-FFE2B068BC2E}" type="parTrans" cxnId="{14D28383-A1E0-4764-9CF4-C60B821BCCA2}">
      <dgm:prSet/>
      <dgm:spPr/>
      <dgm:t>
        <a:bodyPr/>
        <a:lstStyle/>
        <a:p>
          <a:endParaRPr lang="de-DE"/>
        </a:p>
      </dgm:t>
    </dgm:pt>
    <dgm:pt modelId="{544FB1B6-95F2-4429-96C7-0667EDD6A585}" type="sibTrans" cxnId="{14D28383-A1E0-4764-9CF4-C60B821BCCA2}">
      <dgm:prSet/>
      <dgm:spPr/>
      <dgm:t>
        <a:bodyPr/>
        <a:lstStyle/>
        <a:p>
          <a:endParaRPr lang="de-DE"/>
        </a:p>
      </dgm:t>
    </dgm:pt>
    <dgm:pt modelId="{921A25E7-8452-452A-9E6B-1D1C51971EC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Ableiten von Konsequenzen</a:t>
          </a:r>
        </a:p>
      </dgm:t>
    </dgm:pt>
    <dgm:pt modelId="{95238472-E652-4F09-8C89-B1CDD0D84F1D}" type="parTrans" cxnId="{83B8963A-988D-48C0-B9E9-DF802807B668}">
      <dgm:prSet/>
      <dgm:spPr/>
      <dgm:t>
        <a:bodyPr/>
        <a:lstStyle/>
        <a:p>
          <a:endParaRPr lang="de-DE"/>
        </a:p>
      </dgm:t>
    </dgm:pt>
    <dgm:pt modelId="{CBA97A09-86DD-425E-96C8-02837930C106}" type="sibTrans" cxnId="{83B8963A-988D-48C0-B9E9-DF802807B668}">
      <dgm:prSet/>
      <dgm:spPr/>
      <dgm:t>
        <a:bodyPr/>
        <a:lstStyle/>
        <a:p>
          <a:endParaRPr lang="de-DE"/>
        </a:p>
      </dgm:t>
    </dgm:pt>
    <dgm:pt modelId="{E0714512-5918-4C4F-AE0D-F9822FD9CF7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Aufbereiten und Transfer</a:t>
          </a:r>
        </a:p>
      </dgm:t>
    </dgm:pt>
    <dgm:pt modelId="{8317CE14-16C3-46F3-91C8-1B3702A16368}" type="parTrans" cxnId="{A031A561-F376-4A13-8AE0-7264CDDC2C2E}">
      <dgm:prSet/>
      <dgm:spPr/>
      <dgm:t>
        <a:bodyPr/>
        <a:lstStyle/>
        <a:p>
          <a:endParaRPr lang="de-DE"/>
        </a:p>
      </dgm:t>
    </dgm:pt>
    <dgm:pt modelId="{0D57A568-3AD7-4935-BF42-B241088B97F8}" type="sibTrans" cxnId="{A031A561-F376-4A13-8AE0-7264CDDC2C2E}">
      <dgm:prSet/>
      <dgm:spPr/>
      <dgm:t>
        <a:bodyPr/>
        <a:lstStyle/>
        <a:p>
          <a:endParaRPr lang="de-DE"/>
        </a:p>
      </dgm:t>
    </dgm:pt>
    <dgm:pt modelId="{B7E6817C-F5A5-4983-BF8E-E1D63051080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Untersuchungs-</a:t>
          </a:r>
          <a:r>
            <a:rPr lang="de-DE" sz="800" dirty="0" err="1">
              <a:solidFill>
                <a:schemeClr val="tx1"/>
              </a:solidFill>
            </a:rPr>
            <a:t>feldanalyse</a:t>
          </a:r>
          <a:endParaRPr lang="de-DE" sz="800" dirty="0">
            <a:solidFill>
              <a:schemeClr val="tx1"/>
            </a:solidFill>
          </a:endParaRPr>
        </a:p>
      </dgm:t>
    </dgm:pt>
    <dgm:pt modelId="{801DE2C4-D9B5-47EC-BA4F-30194AC83E20}" type="parTrans" cxnId="{149D523C-6FC1-439D-9307-9A9F5127260B}">
      <dgm:prSet/>
      <dgm:spPr/>
      <dgm:t>
        <a:bodyPr/>
        <a:lstStyle/>
        <a:p>
          <a:endParaRPr lang="de-DE"/>
        </a:p>
      </dgm:t>
    </dgm:pt>
    <dgm:pt modelId="{2DDD7064-E2ED-47E8-A4B5-DA5344E02507}" type="sibTrans" cxnId="{149D523C-6FC1-439D-9307-9A9F5127260B}">
      <dgm:prSet/>
      <dgm:spPr/>
      <dgm:t>
        <a:bodyPr/>
        <a:lstStyle/>
        <a:p>
          <a:endParaRPr lang="de-DE"/>
        </a:p>
      </dgm:t>
    </dgm:pt>
    <dgm:pt modelId="{0C746387-55C5-400E-8229-656C1ABA2D07}" type="pres">
      <dgm:prSet presAssocID="{ED7417C0-1985-4DF5-8EA7-CA8655C2515D}" presName="Name0" presStyleCnt="0">
        <dgm:presLayoutVars>
          <dgm:dir/>
          <dgm:animLvl val="lvl"/>
          <dgm:resizeHandles val="exact"/>
        </dgm:presLayoutVars>
      </dgm:prSet>
      <dgm:spPr/>
    </dgm:pt>
    <dgm:pt modelId="{0775A9A3-D518-4ACA-91E9-8208942A0565}" type="pres">
      <dgm:prSet presAssocID="{B7E6817C-F5A5-4983-BF8E-E1D63051080E}" presName="parTxOnly" presStyleLbl="node1" presStyleIdx="0" presStyleCnt="7" custLinFactNeighborX="-1014" custLinFactNeighborY="-50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A6FDCE-F4A0-4F6B-8DDE-DF26FF24E55A}" type="pres">
      <dgm:prSet presAssocID="{2DDD7064-E2ED-47E8-A4B5-DA5344E02507}" presName="parTxOnlySpace" presStyleCnt="0"/>
      <dgm:spPr/>
    </dgm:pt>
    <dgm:pt modelId="{B9F26BE1-F581-49A3-8DCF-268A09AC586E}" type="pres">
      <dgm:prSet presAssocID="{8B0E10C8-A96B-408F-A6CC-B70D538564E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E77415-533F-4EBE-85D3-9805BD0A58FF}" type="pres">
      <dgm:prSet presAssocID="{64F96183-0D29-494F-893C-3085184CED3C}" presName="parTxOnlySpace" presStyleCnt="0"/>
      <dgm:spPr/>
    </dgm:pt>
    <dgm:pt modelId="{AD46D6B3-1605-4CBC-AF57-F87A81465DEA}" type="pres">
      <dgm:prSet presAssocID="{624BDE45-EAF2-4D8B-A8EF-DF636B6898F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6ECF35-ED52-4C02-A1C3-40C86A2D68F5}" type="pres">
      <dgm:prSet presAssocID="{08611C7C-9080-4FA4-B738-1003BFEE1A5D}" presName="parTxOnlySpace" presStyleCnt="0"/>
      <dgm:spPr/>
    </dgm:pt>
    <dgm:pt modelId="{49D14EBF-70A3-450B-A4FE-1E860BABBBE7}" type="pres">
      <dgm:prSet presAssocID="{E833BC7C-3478-4DA0-AE63-BD5187E1FA41}" presName="parTxOnly" presStyleLbl="node1" presStyleIdx="3" presStyleCnt="7" custScaleX="117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2A2241-40D0-4F47-B5DA-BE8E22D80476}" type="pres">
      <dgm:prSet presAssocID="{9F893B8F-6923-4B09-9E24-4E01FE72CA64}" presName="parTxOnlySpace" presStyleCnt="0"/>
      <dgm:spPr/>
    </dgm:pt>
    <dgm:pt modelId="{333A3EC6-8F99-41DC-B11E-F4EC8F4C4554}" type="pres">
      <dgm:prSet presAssocID="{FF4A454E-BA52-45C0-89D5-509C274E7C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A1CAEC-C9FF-4932-AD5E-16E3B039806B}" type="pres">
      <dgm:prSet presAssocID="{544FB1B6-95F2-4429-96C7-0667EDD6A585}" presName="parTxOnlySpace" presStyleCnt="0"/>
      <dgm:spPr/>
    </dgm:pt>
    <dgm:pt modelId="{BEE06E50-937A-4816-BC97-736DD9A1374D}" type="pres">
      <dgm:prSet presAssocID="{921A25E7-8452-452A-9E6B-1D1C51971EC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F2B0C6-DA9F-41B8-AE2E-C12950DEC0C6}" type="pres">
      <dgm:prSet presAssocID="{CBA97A09-86DD-425E-96C8-02837930C106}" presName="parTxOnlySpace" presStyleCnt="0"/>
      <dgm:spPr/>
    </dgm:pt>
    <dgm:pt modelId="{F5D36789-3939-48FF-B969-0BA9BEA3C0D2}" type="pres">
      <dgm:prSet presAssocID="{E0714512-5918-4C4F-AE0D-F9822FD9CF7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7EACDDC-B5F5-4B07-8BB5-18276B0A377C}" type="presOf" srcId="{FF4A454E-BA52-45C0-89D5-509C274E7C24}" destId="{333A3EC6-8F99-41DC-B11E-F4EC8F4C4554}" srcOrd="0" destOrd="0" presId="urn:microsoft.com/office/officeart/2005/8/layout/chevron1"/>
    <dgm:cxn modelId="{83B8963A-988D-48C0-B9E9-DF802807B668}" srcId="{ED7417C0-1985-4DF5-8EA7-CA8655C2515D}" destId="{921A25E7-8452-452A-9E6B-1D1C51971EC3}" srcOrd="5" destOrd="0" parTransId="{95238472-E652-4F09-8C89-B1CDD0D84F1D}" sibTransId="{CBA97A09-86DD-425E-96C8-02837930C106}"/>
    <dgm:cxn modelId="{ADF2B48A-0843-42BD-AB81-59B4FAEBD6D0}" srcId="{ED7417C0-1985-4DF5-8EA7-CA8655C2515D}" destId="{624BDE45-EAF2-4D8B-A8EF-DF636B6898F8}" srcOrd="2" destOrd="0" parTransId="{C6D1D5CC-C699-442E-A611-93740F568234}" sibTransId="{08611C7C-9080-4FA4-B738-1003BFEE1A5D}"/>
    <dgm:cxn modelId="{2B3344F2-BD1A-42CD-A904-BFD42D32F1AC}" srcId="{ED7417C0-1985-4DF5-8EA7-CA8655C2515D}" destId="{E833BC7C-3478-4DA0-AE63-BD5187E1FA41}" srcOrd="3" destOrd="0" parTransId="{5FF2B918-0964-4342-B302-DC500D4CB139}" sibTransId="{9F893B8F-6923-4B09-9E24-4E01FE72CA64}"/>
    <dgm:cxn modelId="{A031A561-F376-4A13-8AE0-7264CDDC2C2E}" srcId="{ED7417C0-1985-4DF5-8EA7-CA8655C2515D}" destId="{E0714512-5918-4C4F-AE0D-F9822FD9CF7E}" srcOrd="6" destOrd="0" parTransId="{8317CE14-16C3-46F3-91C8-1B3702A16368}" sibTransId="{0D57A568-3AD7-4935-BF42-B241088B97F8}"/>
    <dgm:cxn modelId="{E11ABC1B-20F1-4D02-BF2E-B7FA2C1FB37F}" type="presOf" srcId="{E833BC7C-3478-4DA0-AE63-BD5187E1FA41}" destId="{49D14EBF-70A3-450B-A4FE-1E860BABBBE7}" srcOrd="0" destOrd="0" presId="urn:microsoft.com/office/officeart/2005/8/layout/chevron1"/>
    <dgm:cxn modelId="{AF5D3C06-BAD0-466B-BC89-F81D7C932693}" type="presOf" srcId="{ED7417C0-1985-4DF5-8EA7-CA8655C2515D}" destId="{0C746387-55C5-400E-8229-656C1ABA2D07}" srcOrd="0" destOrd="0" presId="urn:microsoft.com/office/officeart/2005/8/layout/chevron1"/>
    <dgm:cxn modelId="{149D523C-6FC1-439D-9307-9A9F5127260B}" srcId="{ED7417C0-1985-4DF5-8EA7-CA8655C2515D}" destId="{B7E6817C-F5A5-4983-BF8E-E1D63051080E}" srcOrd="0" destOrd="0" parTransId="{801DE2C4-D9B5-47EC-BA4F-30194AC83E20}" sibTransId="{2DDD7064-E2ED-47E8-A4B5-DA5344E02507}"/>
    <dgm:cxn modelId="{CD65C99B-804D-4DBA-9AE9-AC0980FB4024}" type="presOf" srcId="{8B0E10C8-A96B-408F-A6CC-B70D538564ED}" destId="{B9F26BE1-F581-49A3-8DCF-268A09AC586E}" srcOrd="0" destOrd="0" presId="urn:microsoft.com/office/officeart/2005/8/layout/chevron1"/>
    <dgm:cxn modelId="{99F3B4D1-D795-47DC-A1F0-927C82BC3D20}" type="presOf" srcId="{624BDE45-EAF2-4D8B-A8EF-DF636B6898F8}" destId="{AD46D6B3-1605-4CBC-AF57-F87A81465DEA}" srcOrd="0" destOrd="0" presId="urn:microsoft.com/office/officeart/2005/8/layout/chevron1"/>
    <dgm:cxn modelId="{09377092-6535-40AB-B38E-CA6DE3C6B2FA}" type="presOf" srcId="{921A25E7-8452-452A-9E6B-1D1C51971EC3}" destId="{BEE06E50-937A-4816-BC97-736DD9A1374D}" srcOrd="0" destOrd="0" presId="urn:microsoft.com/office/officeart/2005/8/layout/chevron1"/>
    <dgm:cxn modelId="{360FA85E-2F1D-418E-AF67-42072FFE821F}" srcId="{ED7417C0-1985-4DF5-8EA7-CA8655C2515D}" destId="{8B0E10C8-A96B-408F-A6CC-B70D538564ED}" srcOrd="1" destOrd="0" parTransId="{578A7379-613E-4934-B9ED-8B6B3BEE6A0C}" sibTransId="{64F96183-0D29-494F-893C-3085184CED3C}"/>
    <dgm:cxn modelId="{EA75F523-612D-4B98-BC12-199E94B4E3F9}" type="presOf" srcId="{B7E6817C-F5A5-4983-BF8E-E1D63051080E}" destId="{0775A9A3-D518-4ACA-91E9-8208942A0565}" srcOrd="0" destOrd="0" presId="urn:microsoft.com/office/officeart/2005/8/layout/chevron1"/>
    <dgm:cxn modelId="{14D28383-A1E0-4764-9CF4-C60B821BCCA2}" srcId="{ED7417C0-1985-4DF5-8EA7-CA8655C2515D}" destId="{FF4A454E-BA52-45C0-89D5-509C274E7C24}" srcOrd="4" destOrd="0" parTransId="{693FAFD2-D686-40B9-B981-FFE2B068BC2E}" sibTransId="{544FB1B6-95F2-4429-96C7-0667EDD6A585}"/>
    <dgm:cxn modelId="{36F5A39D-1756-47C3-8E83-217F8099FF2A}" type="presOf" srcId="{E0714512-5918-4C4F-AE0D-F9822FD9CF7E}" destId="{F5D36789-3939-48FF-B969-0BA9BEA3C0D2}" srcOrd="0" destOrd="0" presId="urn:microsoft.com/office/officeart/2005/8/layout/chevron1"/>
    <dgm:cxn modelId="{599E8F77-2F4D-458A-9F95-E30E28DA978F}" type="presParOf" srcId="{0C746387-55C5-400E-8229-656C1ABA2D07}" destId="{0775A9A3-D518-4ACA-91E9-8208942A0565}" srcOrd="0" destOrd="0" presId="urn:microsoft.com/office/officeart/2005/8/layout/chevron1"/>
    <dgm:cxn modelId="{88B5B66F-CC49-4FDB-BF36-09A3F83756DE}" type="presParOf" srcId="{0C746387-55C5-400E-8229-656C1ABA2D07}" destId="{8AA6FDCE-F4A0-4F6B-8DDE-DF26FF24E55A}" srcOrd="1" destOrd="0" presId="urn:microsoft.com/office/officeart/2005/8/layout/chevron1"/>
    <dgm:cxn modelId="{3F5DB519-8222-4461-AEAA-3AD7D6CA44F2}" type="presParOf" srcId="{0C746387-55C5-400E-8229-656C1ABA2D07}" destId="{B9F26BE1-F581-49A3-8DCF-268A09AC586E}" srcOrd="2" destOrd="0" presId="urn:microsoft.com/office/officeart/2005/8/layout/chevron1"/>
    <dgm:cxn modelId="{497F3967-B9AD-4CD1-9D66-5119C05469B9}" type="presParOf" srcId="{0C746387-55C5-400E-8229-656C1ABA2D07}" destId="{00E77415-533F-4EBE-85D3-9805BD0A58FF}" srcOrd="3" destOrd="0" presId="urn:microsoft.com/office/officeart/2005/8/layout/chevron1"/>
    <dgm:cxn modelId="{8985B56D-C50D-4506-A25C-29DE0CC2C6D0}" type="presParOf" srcId="{0C746387-55C5-400E-8229-656C1ABA2D07}" destId="{AD46D6B3-1605-4CBC-AF57-F87A81465DEA}" srcOrd="4" destOrd="0" presId="urn:microsoft.com/office/officeart/2005/8/layout/chevron1"/>
    <dgm:cxn modelId="{34DCDDC7-9424-4B9D-8B95-FD77ADFAF0CA}" type="presParOf" srcId="{0C746387-55C5-400E-8229-656C1ABA2D07}" destId="{DF6ECF35-ED52-4C02-A1C3-40C86A2D68F5}" srcOrd="5" destOrd="0" presId="urn:microsoft.com/office/officeart/2005/8/layout/chevron1"/>
    <dgm:cxn modelId="{710ABED3-885D-48AB-846A-497F99BEEDE7}" type="presParOf" srcId="{0C746387-55C5-400E-8229-656C1ABA2D07}" destId="{49D14EBF-70A3-450B-A4FE-1E860BABBBE7}" srcOrd="6" destOrd="0" presId="urn:microsoft.com/office/officeart/2005/8/layout/chevron1"/>
    <dgm:cxn modelId="{F6B25A35-815C-4A03-A438-45585BF2718D}" type="presParOf" srcId="{0C746387-55C5-400E-8229-656C1ABA2D07}" destId="{2E2A2241-40D0-4F47-B5DA-BE8E22D80476}" srcOrd="7" destOrd="0" presId="urn:microsoft.com/office/officeart/2005/8/layout/chevron1"/>
    <dgm:cxn modelId="{A026A906-4885-427E-8E2C-89DD6892A481}" type="presParOf" srcId="{0C746387-55C5-400E-8229-656C1ABA2D07}" destId="{333A3EC6-8F99-41DC-B11E-F4EC8F4C4554}" srcOrd="8" destOrd="0" presId="urn:microsoft.com/office/officeart/2005/8/layout/chevron1"/>
    <dgm:cxn modelId="{3951B846-2BB7-458D-BCCC-3A5A308AD664}" type="presParOf" srcId="{0C746387-55C5-400E-8229-656C1ABA2D07}" destId="{10A1CAEC-C9FF-4932-AD5E-16E3B039806B}" srcOrd="9" destOrd="0" presId="urn:microsoft.com/office/officeart/2005/8/layout/chevron1"/>
    <dgm:cxn modelId="{09229D6D-C4F1-405A-900C-29DDD7566010}" type="presParOf" srcId="{0C746387-55C5-400E-8229-656C1ABA2D07}" destId="{BEE06E50-937A-4816-BC97-736DD9A1374D}" srcOrd="10" destOrd="0" presId="urn:microsoft.com/office/officeart/2005/8/layout/chevron1"/>
    <dgm:cxn modelId="{F8E685FE-FCA2-42B2-925F-9989991C2765}" type="presParOf" srcId="{0C746387-55C5-400E-8229-656C1ABA2D07}" destId="{28F2B0C6-DA9F-41B8-AE2E-C12950DEC0C6}" srcOrd="11" destOrd="0" presId="urn:microsoft.com/office/officeart/2005/8/layout/chevron1"/>
    <dgm:cxn modelId="{97017832-EEB1-4A98-A097-E0D9E9F967E0}" type="presParOf" srcId="{0C746387-55C5-400E-8229-656C1ABA2D07}" destId="{F5D36789-3939-48FF-B969-0BA9BEA3C0D2}" srcOrd="12" destOrd="0" presId="urn:microsoft.com/office/officeart/2005/8/layout/chevron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D7417C0-1985-4DF5-8EA7-CA8655C2515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E833BC7C-3478-4DA0-AE63-BD5187E1FA4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Bündelung der Annahmen</a:t>
          </a:r>
        </a:p>
      </dgm:t>
    </dgm:pt>
    <dgm:pt modelId="{5FF2B918-0964-4342-B302-DC500D4CB139}" type="parTrans" cxnId="{2B3344F2-BD1A-42CD-A904-BFD42D32F1AC}">
      <dgm:prSet/>
      <dgm:spPr/>
      <dgm:t>
        <a:bodyPr/>
        <a:lstStyle/>
        <a:p>
          <a:endParaRPr lang="de-DE"/>
        </a:p>
      </dgm:t>
    </dgm:pt>
    <dgm:pt modelId="{9F893B8F-6923-4B09-9E24-4E01FE72CA64}" type="sibTrans" cxnId="{2B3344F2-BD1A-42CD-A904-BFD42D32F1AC}">
      <dgm:prSet/>
      <dgm:spPr/>
      <dgm:t>
        <a:bodyPr/>
        <a:lstStyle/>
        <a:p>
          <a:endParaRPr lang="de-DE"/>
        </a:p>
      </dgm:t>
    </dgm:pt>
    <dgm:pt modelId="{8B0E10C8-A96B-408F-A6CC-B70D538564E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Umfeldanalyse</a:t>
          </a:r>
        </a:p>
      </dgm:t>
    </dgm:pt>
    <dgm:pt modelId="{578A7379-613E-4934-B9ED-8B6B3BEE6A0C}" type="parTrans" cxnId="{360FA85E-2F1D-418E-AF67-42072FFE821F}">
      <dgm:prSet/>
      <dgm:spPr/>
      <dgm:t>
        <a:bodyPr/>
        <a:lstStyle/>
        <a:p>
          <a:endParaRPr lang="de-DE"/>
        </a:p>
      </dgm:t>
    </dgm:pt>
    <dgm:pt modelId="{64F96183-0D29-494F-893C-3085184CED3C}" type="sibTrans" cxnId="{360FA85E-2F1D-418E-AF67-42072FFE821F}">
      <dgm:prSet/>
      <dgm:spPr/>
      <dgm:t>
        <a:bodyPr/>
        <a:lstStyle/>
        <a:p>
          <a:endParaRPr lang="de-DE"/>
        </a:p>
      </dgm:t>
    </dgm:pt>
    <dgm:pt modelId="{624BDE45-EAF2-4D8B-A8EF-DF636B6898F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Zukunftsannahmen</a:t>
          </a:r>
        </a:p>
      </dgm:t>
    </dgm:pt>
    <dgm:pt modelId="{C6D1D5CC-C699-442E-A611-93740F568234}" type="parTrans" cxnId="{ADF2B48A-0843-42BD-AB81-59B4FAEBD6D0}">
      <dgm:prSet/>
      <dgm:spPr/>
      <dgm:t>
        <a:bodyPr/>
        <a:lstStyle/>
        <a:p>
          <a:endParaRPr lang="de-DE"/>
        </a:p>
      </dgm:t>
    </dgm:pt>
    <dgm:pt modelId="{08611C7C-9080-4FA4-B738-1003BFEE1A5D}" type="sibTrans" cxnId="{ADF2B48A-0843-42BD-AB81-59B4FAEBD6D0}">
      <dgm:prSet/>
      <dgm:spPr/>
      <dgm:t>
        <a:bodyPr/>
        <a:lstStyle/>
        <a:p>
          <a:endParaRPr lang="de-DE"/>
        </a:p>
      </dgm:t>
    </dgm:pt>
    <dgm:pt modelId="{FF4A454E-BA52-45C0-89D5-509C274E7C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Interpretation der Szenarien</a:t>
          </a:r>
        </a:p>
      </dgm:t>
    </dgm:pt>
    <dgm:pt modelId="{693FAFD2-D686-40B9-B981-FFE2B068BC2E}" type="parTrans" cxnId="{14D28383-A1E0-4764-9CF4-C60B821BCCA2}">
      <dgm:prSet/>
      <dgm:spPr/>
      <dgm:t>
        <a:bodyPr/>
        <a:lstStyle/>
        <a:p>
          <a:endParaRPr lang="de-DE"/>
        </a:p>
      </dgm:t>
    </dgm:pt>
    <dgm:pt modelId="{544FB1B6-95F2-4429-96C7-0667EDD6A585}" type="sibTrans" cxnId="{14D28383-A1E0-4764-9CF4-C60B821BCCA2}">
      <dgm:prSet/>
      <dgm:spPr/>
      <dgm:t>
        <a:bodyPr/>
        <a:lstStyle/>
        <a:p>
          <a:endParaRPr lang="de-DE"/>
        </a:p>
      </dgm:t>
    </dgm:pt>
    <dgm:pt modelId="{921A25E7-8452-452A-9E6B-1D1C51971EC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Ableiten von Konsequenzen</a:t>
          </a:r>
        </a:p>
      </dgm:t>
    </dgm:pt>
    <dgm:pt modelId="{95238472-E652-4F09-8C89-B1CDD0D84F1D}" type="parTrans" cxnId="{83B8963A-988D-48C0-B9E9-DF802807B668}">
      <dgm:prSet/>
      <dgm:spPr/>
      <dgm:t>
        <a:bodyPr/>
        <a:lstStyle/>
        <a:p>
          <a:endParaRPr lang="de-DE"/>
        </a:p>
      </dgm:t>
    </dgm:pt>
    <dgm:pt modelId="{CBA97A09-86DD-425E-96C8-02837930C106}" type="sibTrans" cxnId="{83B8963A-988D-48C0-B9E9-DF802807B668}">
      <dgm:prSet/>
      <dgm:spPr/>
      <dgm:t>
        <a:bodyPr/>
        <a:lstStyle/>
        <a:p>
          <a:endParaRPr lang="de-DE"/>
        </a:p>
      </dgm:t>
    </dgm:pt>
    <dgm:pt modelId="{E0714512-5918-4C4F-AE0D-F9822FD9CF7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Aufbereiten und Transfer</a:t>
          </a:r>
        </a:p>
      </dgm:t>
    </dgm:pt>
    <dgm:pt modelId="{8317CE14-16C3-46F3-91C8-1B3702A16368}" type="parTrans" cxnId="{A031A561-F376-4A13-8AE0-7264CDDC2C2E}">
      <dgm:prSet/>
      <dgm:spPr/>
      <dgm:t>
        <a:bodyPr/>
        <a:lstStyle/>
        <a:p>
          <a:endParaRPr lang="de-DE"/>
        </a:p>
      </dgm:t>
    </dgm:pt>
    <dgm:pt modelId="{0D57A568-3AD7-4935-BF42-B241088B97F8}" type="sibTrans" cxnId="{A031A561-F376-4A13-8AE0-7264CDDC2C2E}">
      <dgm:prSet/>
      <dgm:spPr/>
      <dgm:t>
        <a:bodyPr/>
        <a:lstStyle/>
        <a:p>
          <a:endParaRPr lang="de-DE"/>
        </a:p>
      </dgm:t>
    </dgm:pt>
    <dgm:pt modelId="{B7E6817C-F5A5-4983-BF8E-E1D63051080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Untersuchungs-</a:t>
          </a:r>
          <a:r>
            <a:rPr lang="de-DE" sz="800" dirty="0" err="1">
              <a:solidFill>
                <a:schemeClr val="tx1"/>
              </a:solidFill>
            </a:rPr>
            <a:t>feldanalyse</a:t>
          </a:r>
          <a:endParaRPr lang="de-DE" sz="800" dirty="0">
            <a:solidFill>
              <a:schemeClr val="tx1"/>
            </a:solidFill>
          </a:endParaRPr>
        </a:p>
      </dgm:t>
    </dgm:pt>
    <dgm:pt modelId="{801DE2C4-D9B5-47EC-BA4F-30194AC83E20}" type="parTrans" cxnId="{149D523C-6FC1-439D-9307-9A9F5127260B}">
      <dgm:prSet/>
      <dgm:spPr/>
      <dgm:t>
        <a:bodyPr/>
        <a:lstStyle/>
        <a:p>
          <a:endParaRPr lang="de-DE"/>
        </a:p>
      </dgm:t>
    </dgm:pt>
    <dgm:pt modelId="{2DDD7064-E2ED-47E8-A4B5-DA5344E02507}" type="sibTrans" cxnId="{149D523C-6FC1-439D-9307-9A9F5127260B}">
      <dgm:prSet/>
      <dgm:spPr/>
      <dgm:t>
        <a:bodyPr/>
        <a:lstStyle/>
        <a:p>
          <a:endParaRPr lang="de-DE"/>
        </a:p>
      </dgm:t>
    </dgm:pt>
    <dgm:pt modelId="{0C746387-55C5-400E-8229-656C1ABA2D07}" type="pres">
      <dgm:prSet presAssocID="{ED7417C0-1985-4DF5-8EA7-CA8655C2515D}" presName="Name0" presStyleCnt="0">
        <dgm:presLayoutVars>
          <dgm:dir/>
          <dgm:animLvl val="lvl"/>
          <dgm:resizeHandles val="exact"/>
        </dgm:presLayoutVars>
      </dgm:prSet>
      <dgm:spPr/>
    </dgm:pt>
    <dgm:pt modelId="{0775A9A3-D518-4ACA-91E9-8208942A0565}" type="pres">
      <dgm:prSet presAssocID="{B7E6817C-F5A5-4983-BF8E-E1D63051080E}" presName="parTxOnly" presStyleLbl="node1" presStyleIdx="0" presStyleCnt="7" custLinFactNeighborX="-1014" custLinFactNeighborY="-50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A6FDCE-F4A0-4F6B-8DDE-DF26FF24E55A}" type="pres">
      <dgm:prSet presAssocID="{2DDD7064-E2ED-47E8-A4B5-DA5344E02507}" presName="parTxOnlySpace" presStyleCnt="0"/>
      <dgm:spPr/>
    </dgm:pt>
    <dgm:pt modelId="{B9F26BE1-F581-49A3-8DCF-268A09AC586E}" type="pres">
      <dgm:prSet presAssocID="{8B0E10C8-A96B-408F-A6CC-B70D538564E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E77415-533F-4EBE-85D3-9805BD0A58FF}" type="pres">
      <dgm:prSet presAssocID="{64F96183-0D29-494F-893C-3085184CED3C}" presName="parTxOnlySpace" presStyleCnt="0"/>
      <dgm:spPr/>
    </dgm:pt>
    <dgm:pt modelId="{AD46D6B3-1605-4CBC-AF57-F87A81465DEA}" type="pres">
      <dgm:prSet presAssocID="{624BDE45-EAF2-4D8B-A8EF-DF636B6898F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6ECF35-ED52-4C02-A1C3-40C86A2D68F5}" type="pres">
      <dgm:prSet presAssocID="{08611C7C-9080-4FA4-B738-1003BFEE1A5D}" presName="parTxOnlySpace" presStyleCnt="0"/>
      <dgm:spPr/>
    </dgm:pt>
    <dgm:pt modelId="{49D14EBF-70A3-450B-A4FE-1E860BABBBE7}" type="pres">
      <dgm:prSet presAssocID="{E833BC7C-3478-4DA0-AE63-BD5187E1FA41}" presName="parTxOnly" presStyleLbl="node1" presStyleIdx="3" presStyleCnt="7" custScaleX="117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2A2241-40D0-4F47-B5DA-BE8E22D80476}" type="pres">
      <dgm:prSet presAssocID="{9F893B8F-6923-4B09-9E24-4E01FE72CA64}" presName="parTxOnlySpace" presStyleCnt="0"/>
      <dgm:spPr/>
    </dgm:pt>
    <dgm:pt modelId="{333A3EC6-8F99-41DC-B11E-F4EC8F4C4554}" type="pres">
      <dgm:prSet presAssocID="{FF4A454E-BA52-45C0-89D5-509C274E7C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A1CAEC-C9FF-4932-AD5E-16E3B039806B}" type="pres">
      <dgm:prSet presAssocID="{544FB1B6-95F2-4429-96C7-0667EDD6A585}" presName="parTxOnlySpace" presStyleCnt="0"/>
      <dgm:spPr/>
    </dgm:pt>
    <dgm:pt modelId="{BEE06E50-937A-4816-BC97-736DD9A1374D}" type="pres">
      <dgm:prSet presAssocID="{921A25E7-8452-452A-9E6B-1D1C51971EC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F2B0C6-DA9F-41B8-AE2E-C12950DEC0C6}" type="pres">
      <dgm:prSet presAssocID="{CBA97A09-86DD-425E-96C8-02837930C106}" presName="parTxOnlySpace" presStyleCnt="0"/>
      <dgm:spPr/>
    </dgm:pt>
    <dgm:pt modelId="{F5D36789-3939-48FF-B969-0BA9BEA3C0D2}" type="pres">
      <dgm:prSet presAssocID="{E0714512-5918-4C4F-AE0D-F9822FD9CF7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EDDC3D3-252B-4B45-9595-3DEDCF6B8D77}" type="presOf" srcId="{624BDE45-EAF2-4D8B-A8EF-DF636B6898F8}" destId="{AD46D6B3-1605-4CBC-AF57-F87A81465DEA}" srcOrd="0" destOrd="0" presId="urn:microsoft.com/office/officeart/2005/8/layout/chevron1"/>
    <dgm:cxn modelId="{83B8963A-988D-48C0-B9E9-DF802807B668}" srcId="{ED7417C0-1985-4DF5-8EA7-CA8655C2515D}" destId="{921A25E7-8452-452A-9E6B-1D1C51971EC3}" srcOrd="5" destOrd="0" parTransId="{95238472-E652-4F09-8C89-B1CDD0D84F1D}" sibTransId="{CBA97A09-86DD-425E-96C8-02837930C106}"/>
    <dgm:cxn modelId="{ADF2B48A-0843-42BD-AB81-59B4FAEBD6D0}" srcId="{ED7417C0-1985-4DF5-8EA7-CA8655C2515D}" destId="{624BDE45-EAF2-4D8B-A8EF-DF636B6898F8}" srcOrd="2" destOrd="0" parTransId="{C6D1D5CC-C699-442E-A611-93740F568234}" sibTransId="{08611C7C-9080-4FA4-B738-1003BFEE1A5D}"/>
    <dgm:cxn modelId="{2B3344F2-BD1A-42CD-A904-BFD42D32F1AC}" srcId="{ED7417C0-1985-4DF5-8EA7-CA8655C2515D}" destId="{E833BC7C-3478-4DA0-AE63-BD5187E1FA41}" srcOrd="3" destOrd="0" parTransId="{5FF2B918-0964-4342-B302-DC500D4CB139}" sibTransId="{9F893B8F-6923-4B09-9E24-4E01FE72CA64}"/>
    <dgm:cxn modelId="{3871843B-6B93-4C7A-93DD-4C3660A8F1C3}" type="presOf" srcId="{E833BC7C-3478-4DA0-AE63-BD5187E1FA41}" destId="{49D14EBF-70A3-450B-A4FE-1E860BABBBE7}" srcOrd="0" destOrd="0" presId="urn:microsoft.com/office/officeart/2005/8/layout/chevron1"/>
    <dgm:cxn modelId="{92D37437-1D10-49A5-818D-21E3968A44DC}" type="presOf" srcId="{B7E6817C-F5A5-4983-BF8E-E1D63051080E}" destId="{0775A9A3-D518-4ACA-91E9-8208942A0565}" srcOrd="0" destOrd="0" presId="urn:microsoft.com/office/officeart/2005/8/layout/chevron1"/>
    <dgm:cxn modelId="{A031A561-F376-4A13-8AE0-7264CDDC2C2E}" srcId="{ED7417C0-1985-4DF5-8EA7-CA8655C2515D}" destId="{E0714512-5918-4C4F-AE0D-F9822FD9CF7E}" srcOrd="6" destOrd="0" parTransId="{8317CE14-16C3-46F3-91C8-1B3702A16368}" sibTransId="{0D57A568-3AD7-4935-BF42-B241088B97F8}"/>
    <dgm:cxn modelId="{149D523C-6FC1-439D-9307-9A9F5127260B}" srcId="{ED7417C0-1985-4DF5-8EA7-CA8655C2515D}" destId="{B7E6817C-F5A5-4983-BF8E-E1D63051080E}" srcOrd="0" destOrd="0" parTransId="{801DE2C4-D9B5-47EC-BA4F-30194AC83E20}" sibTransId="{2DDD7064-E2ED-47E8-A4B5-DA5344E02507}"/>
    <dgm:cxn modelId="{30B3A568-A571-4895-BC6C-BE2B50170EEB}" type="presOf" srcId="{ED7417C0-1985-4DF5-8EA7-CA8655C2515D}" destId="{0C746387-55C5-400E-8229-656C1ABA2D07}" srcOrd="0" destOrd="0" presId="urn:microsoft.com/office/officeart/2005/8/layout/chevron1"/>
    <dgm:cxn modelId="{E13B0B44-85DF-41DD-BF04-A1037D894C19}" type="presOf" srcId="{921A25E7-8452-452A-9E6B-1D1C51971EC3}" destId="{BEE06E50-937A-4816-BC97-736DD9A1374D}" srcOrd="0" destOrd="0" presId="urn:microsoft.com/office/officeart/2005/8/layout/chevron1"/>
    <dgm:cxn modelId="{360FA85E-2F1D-418E-AF67-42072FFE821F}" srcId="{ED7417C0-1985-4DF5-8EA7-CA8655C2515D}" destId="{8B0E10C8-A96B-408F-A6CC-B70D538564ED}" srcOrd="1" destOrd="0" parTransId="{578A7379-613E-4934-B9ED-8B6B3BEE6A0C}" sibTransId="{64F96183-0D29-494F-893C-3085184CED3C}"/>
    <dgm:cxn modelId="{14D28383-A1E0-4764-9CF4-C60B821BCCA2}" srcId="{ED7417C0-1985-4DF5-8EA7-CA8655C2515D}" destId="{FF4A454E-BA52-45C0-89D5-509C274E7C24}" srcOrd="4" destOrd="0" parTransId="{693FAFD2-D686-40B9-B981-FFE2B068BC2E}" sibTransId="{544FB1B6-95F2-4429-96C7-0667EDD6A585}"/>
    <dgm:cxn modelId="{010A0F78-DD88-46B6-AEBB-2A55C10255C6}" type="presOf" srcId="{FF4A454E-BA52-45C0-89D5-509C274E7C24}" destId="{333A3EC6-8F99-41DC-B11E-F4EC8F4C4554}" srcOrd="0" destOrd="0" presId="urn:microsoft.com/office/officeart/2005/8/layout/chevron1"/>
    <dgm:cxn modelId="{C16F3222-F550-4492-9052-BE780E220F41}" type="presOf" srcId="{8B0E10C8-A96B-408F-A6CC-B70D538564ED}" destId="{B9F26BE1-F581-49A3-8DCF-268A09AC586E}" srcOrd="0" destOrd="0" presId="urn:microsoft.com/office/officeart/2005/8/layout/chevron1"/>
    <dgm:cxn modelId="{C8C0968B-F477-486A-A34D-F7CF5E4B6D03}" type="presOf" srcId="{E0714512-5918-4C4F-AE0D-F9822FD9CF7E}" destId="{F5D36789-3939-48FF-B969-0BA9BEA3C0D2}" srcOrd="0" destOrd="0" presId="urn:microsoft.com/office/officeart/2005/8/layout/chevron1"/>
    <dgm:cxn modelId="{94704C5A-DB1A-450A-9931-B9FC36985017}" type="presParOf" srcId="{0C746387-55C5-400E-8229-656C1ABA2D07}" destId="{0775A9A3-D518-4ACA-91E9-8208942A0565}" srcOrd="0" destOrd="0" presId="urn:microsoft.com/office/officeart/2005/8/layout/chevron1"/>
    <dgm:cxn modelId="{0C4B406B-0B6F-441C-BE28-53FB13880CDA}" type="presParOf" srcId="{0C746387-55C5-400E-8229-656C1ABA2D07}" destId="{8AA6FDCE-F4A0-4F6B-8DDE-DF26FF24E55A}" srcOrd="1" destOrd="0" presId="urn:microsoft.com/office/officeart/2005/8/layout/chevron1"/>
    <dgm:cxn modelId="{BFBAC428-ACA2-4E89-8D7A-44942738174E}" type="presParOf" srcId="{0C746387-55C5-400E-8229-656C1ABA2D07}" destId="{B9F26BE1-F581-49A3-8DCF-268A09AC586E}" srcOrd="2" destOrd="0" presId="urn:microsoft.com/office/officeart/2005/8/layout/chevron1"/>
    <dgm:cxn modelId="{71BB0173-4F9F-4489-8D81-E097760DEC4B}" type="presParOf" srcId="{0C746387-55C5-400E-8229-656C1ABA2D07}" destId="{00E77415-533F-4EBE-85D3-9805BD0A58FF}" srcOrd="3" destOrd="0" presId="urn:microsoft.com/office/officeart/2005/8/layout/chevron1"/>
    <dgm:cxn modelId="{D67E7FCE-9853-4186-A40D-4B081F0A31DE}" type="presParOf" srcId="{0C746387-55C5-400E-8229-656C1ABA2D07}" destId="{AD46D6B3-1605-4CBC-AF57-F87A81465DEA}" srcOrd="4" destOrd="0" presId="urn:microsoft.com/office/officeart/2005/8/layout/chevron1"/>
    <dgm:cxn modelId="{C5C99759-C89F-45A5-AD9A-FE5538DBD238}" type="presParOf" srcId="{0C746387-55C5-400E-8229-656C1ABA2D07}" destId="{DF6ECF35-ED52-4C02-A1C3-40C86A2D68F5}" srcOrd="5" destOrd="0" presId="urn:microsoft.com/office/officeart/2005/8/layout/chevron1"/>
    <dgm:cxn modelId="{E54D346D-8169-4BCD-99F6-DFA0D0CA7D2C}" type="presParOf" srcId="{0C746387-55C5-400E-8229-656C1ABA2D07}" destId="{49D14EBF-70A3-450B-A4FE-1E860BABBBE7}" srcOrd="6" destOrd="0" presId="urn:microsoft.com/office/officeart/2005/8/layout/chevron1"/>
    <dgm:cxn modelId="{BB2F7204-A52D-4731-9BF2-9B9D20EC7EC0}" type="presParOf" srcId="{0C746387-55C5-400E-8229-656C1ABA2D07}" destId="{2E2A2241-40D0-4F47-B5DA-BE8E22D80476}" srcOrd="7" destOrd="0" presId="urn:microsoft.com/office/officeart/2005/8/layout/chevron1"/>
    <dgm:cxn modelId="{0F0D2C70-4843-4661-950E-96070A19A353}" type="presParOf" srcId="{0C746387-55C5-400E-8229-656C1ABA2D07}" destId="{333A3EC6-8F99-41DC-B11E-F4EC8F4C4554}" srcOrd="8" destOrd="0" presId="urn:microsoft.com/office/officeart/2005/8/layout/chevron1"/>
    <dgm:cxn modelId="{57FF3846-B571-49A8-9C57-1DBB4A06127C}" type="presParOf" srcId="{0C746387-55C5-400E-8229-656C1ABA2D07}" destId="{10A1CAEC-C9FF-4932-AD5E-16E3B039806B}" srcOrd="9" destOrd="0" presId="urn:microsoft.com/office/officeart/2005/8/layout/chevron1"/>
    <dgm:cxn modelId="{29070FCD-5523-4E67-B823-27EB4658286A}" type="presParOf" srcId="{0C746387-55C5-400E-8229-656C1ABA2D07}" destId="{BEE06E50-937A-4816-BC97-736DD9A1374D}" srcOrd="10" destOrd="0" presId="urn:microsoft.com/office/officeart/2005/8/layout/chevron1"/>
    <dgm:cxn modelId="{7302E080-E8EA-463D-BD6C-DCBAB36D06C2}" type="presParOf" srcId="{0C746387-55C5-400E-8229-656C1ABA2D07}" destId="{28F2B0C6-DA9F-41B8-AE2E-C12950DEC0C6}" srcOrd="11" destOrd="0" presId="urn:microsoft.com/office/officeart/2005/8/layout/chevron1"/>
    <dgm:cxn modelId="{62468F41-BF8F-47AA-B62E-C4CBAF0F7312}" type="presParOf" srcId="{0C746387-55C5-400E-8229-656C1ABA2D07}" destId="{F5D36789-3939-48FF-B969-0BA9BEA3C0D2}" srcOrd="12" destOrd="0" presId="urn:microsoft.com/office/officeart/2005/8/layout/chevron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D7417C0-1985-4DF5-8EA7-CA8655C2515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E833BC7C-3478-4DA0-AE63-BD5187E1FA4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Bündelung der Annahmen</a:t>
          </a:r>
        </a:p>
      </dgm:t>
    </dgm:pt>
    <dgm:pt modelId="{5FF2B918-0964-4342-B302-DC500D4CB139}" type="parTrans" cxnId="{2B3344F2-BD1A-42CD-A904-BFD42D32F1AC}">
      <dgm:prSet/>
      <dgm:spPr/>
      <dgm:t>
        <a:bodyPr/>
        <a:lstStyle/>
        <a:p>
          <a:endParaRPr lang="de-DE"/>
        </a:p>
      </dgm:t>
    </dgm:pt>
    <dgm:pt modelId="{9F893B8F-6923-4B09-9E24-4E01FE72CA64}" type="sibTrans" cxnId="{2B3344F2-BD1A-42CD-A904-BFD42D32F1AC}">
      <dgm:prSet/>
      <dgm:spPr/>
      <dgm:t>
        <a:bodyPr/>
        <a:lstStyle/>
        <a:p>
          <a:endParaRPr lang="de-DE"/>
        </a:p>
      </dgm:t>
    </dgm:pt>
    <dgm:pt modelId="{8B0E10C8-A96B-408F-A6CC-B70D538564ED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Umfeldanalyse</a:t>
          </a:r>
        </a:p>
      </dgm:t>
    </dgm:pt>
    <dgm:pt modelId="{578A7379-613E-4934-B9ED-8B6B3BEE6A0C}" type="parTrans" cxnId="{360FA85E-2F1D-418E-AF67-42072FFE821F}">
      <dgm:prSet/>
      <dgm:spPr/>
      <dgm:t>
        <a:bodyPr/>
        <a:lstStyle/>
        <a:p>
          <a:endParaRPr lang="de-DE"/>
        </a:p>
      </dgm:t>
    </dgm:pt>
    <dgm:pt modelId="{64F96183-0D29-494F-893C-3085184CED3C}" type="sibTrans" cxnId="{360FA85E-2F1D-418E-AF67-42072FFE821F}">
      <dgm:prSet/>
      <dgm:spPr/>
      <dgm:t>
        <a:bodyPr/>
        <a:lstStyle/>
        <a:p>
          <a:endParaRPr lang="de-DE"/>
        </a:p>
      </dgm:t>
    </dgm:pt>
    <dgm:pt modelId="{624BDE45-EAF2-4D8B-A8EF-DF636B6898F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Zukunftsannahmen</a:t>
          </a:r>
        </a:p>
      </dgm:t>
    </dgm:pt>
    <dgm:pt modelId="{C6D1D5CC-C699-442E-A611-93740F568234}" type="parTrans" cxnId="{ADF2B48A-0843-42BD-AB81-59B4FAEBD6D0}">
      <dgm:prSet/>
      <dgm:spPr/>
      <dgm:t>
        <a:bodyPr/>
        <a:lstStyle/>
        <a:p>
          <a:endParaRPr lang="de-DE"/>
        </a:p>
      </dgm:t>
    </dgm:pt>
    <dgm:pt modelId="{08611C7C-9080-4FA4-B738-1003BFEE1A5D}" type="sibTrans" cxnId="{ADF2B48A-0843-42BD-AB81-59B4FAEBD6D0}">
      <dgm:prSet/>
      <dgm:spPr/>
      <dgm:t>
        <a:bodyPr/>
        <a:lstStyle/>
        <a:p>
          <a:endParaRPr lang="de-DE"/>
        </a:p>
      </dgm:t>
    </dgm:pt>
    <dgm:pt modelId="{FF4A454E-BA52-45C0-89D5-509C274E7C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Interpretation der Szenarien</a:t>
          </a:r>
        </a:p>
      </dgm:t>
    </dgm:pt>
    <dgm:pt modelId="{693FAFD2-D686-40B9-B981-FFE2B068BC2E}" type="parTrans" cxnId="{14D28383-A1E0-4764-9CF4-C60B821BCCA2}">
      <dgm:prSet/>
      <dgm:spPr/>
      <dgm:t>
        <a:bodyPr/>
        <a:lstStyle/>
        <a:p>
          <a:endParaRPr lang="de-DE"/>
        </a:p>
      </dgm:t>
    </dgm:pt>
    <dgm:pt modelId="{544FB1B6-95F2-4429-96C7-0667EDD6A585}" type="sibTrans" cxnId="{14D28383-A1E0-4764-9CF4-C60B821BCCA2}">
      <dgm:prSet/>
      <dgm:spPr/>
      <dgm:t>
        <a:bodyPr/>
        <a:lstStyle/>
        <a:p>
          <a:endParaRPr lang="de-DE"/>
        </a:p>
      </dgm:t>
    </dgm:pt>
    <dgm:pt modelId="{921A25E7-8452-452A-9E6B-1D1C51971EC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Ableiten von Konsequenzen</a:t>
          </a:r>
        </a:p>
      </dgm:t>
    </dgm:pt>
    <dgm:pt modelId="{95238472-E652-4F09-8C89-B1CDD0D84F1D}" type="parTrans" cxnId="{83B8963A-988D-48C0-B9E9-DF802807B668}">
      <dgm:prSet/>
      <dgm:spPr/>
      <dgm:t>
        <a:bodyPr/>
        <a:lstStyle/>
        <a:p>
          <a:endParaRPr lang="de-DE"/>
        </a:p>
      </dgm:t>
    </dgm:pt>
    <dgm:pt modelId="{CBA97A09-86DD-425E-96C8-02837930C106}" type="sibTrans" cxnId="{83B8963A-988D-48C0-B9E9-DF802807B668}">
      <dgm:prSet/>
      <dgm:spPr/>
      <dgm:t>
        <a:bodyPr/>
        <a:lstStyle/>
        <a:p>
          <a:endParaRPr lang="de-DE"/>
        </a:p>
      </dgm:t>
    </dgm:pt>
    <dgm:pt modelId="{E0714512-5918-4C4F-AE0D-F9822FD9CF7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Aufbereiten und Transfer</a:t>
          </a:r>
        </a:p>
      </dgm:t>
    </dgm:pt>
    <dgm:pt modelId="{8317CE14-16C3-46F3-91C8-1B3702A16368}" type="parTrans" cxnId="{A031A561-F376-4A13-8AE0-7264CDDC2C2E}">
      <dgm:prSet/>
      <dgm:spPr/>
      <dgm:t>
        <a:bodyPr/>
        <a:lstStyle/>
        <a:p>
          <a:endParaRPr lang="de-DE"/>
        </a:p>
      </dgm:t>
    </dgm:pt>
    <dgm:pt modelId="{0D57A568-3AD7-4935-BF42-B241088B97F8}" type="sibTrans" cxnId="{A031A561-F376-4A13-8AE0-7264CDDC2C2E}">
      <dgm:prSet/>
      <dgm:spPr/>
      <dgm:t>
        <a:bodyPr/>
        <a:lstStyle/>
        <a:p>
          <a:endParaRPr lang="de-DE"/>
        </a:p>
      </dgm:t>
    </dgm:pt>
    <dgm:pt modelId="{B7E6817C-F5A5-4983-BF8E-E1D63051080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Untersuchungs-</a:t>
          </a:r>
          <a:r>
            <a:rPr lang="de-DE" sz="800" dirty="0" err="1">
              <a:solidFill>
                <a:schemeClr val="tx1"/>
              </a:solidFill>
            </a:rPr>
            <a:t>feldanalyse</a:t>
          </a:r>
          <a:endParaRPr lang="de-DE" sz="800" dirty="0">
            <a:solidFill>
              <a:schemeClr val="tx1"/>
            </a:solidFill>
          </a:endParaRPr>
        </a:p>
      </dgm:t>
    </dgm:pt>
    <dgm:pt modelId="{801DE2C4-D9B5-47EC-BA4F-30194AC83E20}" type="parTrans" cxnId="{149D523C-6FC1-439D-9307-9A9F5127260B}">
      <dgm:prSet/>
      <dgm:spPr/>
      <dgm:t>
        <a:bodyPr/>
        <a:lstStyle/>
        <a:p>
          <a:endParaRPr lang="de-DE"/>
        </a:p>
      </dgm:t>
    </dgm:pt>
    <dgm:pt modelId="{2DDD7064-E2ED-47E8-A4B5-DA5344E02507}" type="sibTrans" cxnId="{149D523C-6FC1-439D-9307-9A9F5127260B}">
      <dgm:prSet/>
      <dgm:spPr/>
      <dgm:t>
        <a:bodyPr/>
        <a:lstStyle/>
        <a:p>
          <a:endParaRPr lang="de-DE"/>
        </a:p>
      </dgm:t>
    </dgm:pt>
    <dgm:pt modelId="{0C746387-55C5-400E-8229-656C1ABA2D07}" type="pres">
      <dgm:prSet presAssocID="{ED7417C0-1985-4DF5-8EA7-CA8655C2515D}" presName="Name0" presStyleCnt="0">
        <dgm:presLayoutVars>
          <dgm:dir/>
          <dgm:animLvl val="lvl"/>
          <dgm:resizeHandles val="exact"/>
        </dgm:presLayoutVars>
      </dgm:prSet>
      <dgm:spPr/>
    </dgm:pt>
    <dgm:pt modelId="{0775A9A3-D518-4ACA-91E9-8208942A0565}" type="pres">
      <dgm:prSet presAssocID="{B7E6817C-F5A5-4983-BF8E-E1D63051080E}" presName="parTxOnly" presStyleLbl="node1" presStyleIdx="0" presStyleCnt="7" custLinFactNeighborX="-1014" custLinFactNeighborY="-50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A6FDCE-F4A0-4F6B-8DDE-DF26FF24E55A}" type="pres">
      <dgm:prSet presAssocID="{2DDD7064-E2ED-47E8-A4B5-DA5344E02507}" presName="parTxOnlySpace" presStyleCnt="0"/>
      <dgm:spPr/>
    </dgm:pt>
    <dgm:pt modelId="{B9F26BE1-F581-49A3-8DCF-268A09AC586E}" type="pres">
      <dgm:prSet presAssocID="{8B0E10C8-A96B-408F-A6CC-B70D538564E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E77415-533F-4EBE-85D3-9805BD0A58FF}" type="pres">
      <dgm:prSet presAssocID="{64F96183-0D29-494F-893C-3085184CED3C}" presName="parTxOnlySpace" presStyleCnt="0"/>
      <dgm:spPr/>
    </dgm:pt>
    <dgm:pt modelId="{AD46D6B3-1605-4CBC-AF57-F87A81465DEA}" type="pres">
      <dgm:prSet presAssocID="{624BDE45-EAF2-4D8B-A8EF-DF636B6898F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6ECF35-ED52-4C02-A1C3-40C86A2D68F5}" type="pres">
      <dgm:prSet presAssocID="{08611C7C-9080-4FA4-B738-1003BFEE1A5D}" presName="parTxOnlySpace" presStyleCnt="0"/>
      <dgm:spPr/>
    </dgm:pt>
    <dgm:pt modelId="{49D14EBF-70A3-450B-A4FE-1E860BABBBE7}" type="pres">
      <dgm:prSet presAssocID="{E833BC7C-3478-4DA0-AE63-BD5187E1FA41}" presName="parTxOnly" presStyleLbl="node1" presStyleIdx="3" presStyleCnt="7" custScaleX="117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2A2241-40D0-4F47-B5DA-BE8E22D80476}" type="pres">
      <dgm:prSet presAssocID="{9F893B8F-6923-4B09-9E24-4E01FE72CA64}" presName="parTxOnlySpace" presStyleCnt="0"/>
      <dgm:spPr/>
    </dgm:pt>
    <dgm:pt modelId="{333A3EC6-8F99-41DC-B11E-F4EC8F4C4554}" type="pres">
      <dgm:prSet presAssocID="{FF4A454E-BA52-45C0-89D5-509C274E7C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A1CAEC-C9FF-4932-AD5E-16E3B039806B}" type="pres">
      <dgm:prSet presAssocID="{544FB1B6-95F2-4429-96C7-0667EDD6A585}" presName="parTxOnlySpace" presStyleCnt="0"/>
      <dgm:spPr/>
    </dgm:pt>
    <dgm:pt modelId="{BEE06E50-937A-4816-BC97-736DD9A1374D}" type="pres">
      <dgm:prSet presAssocID="{921A25E7-8452-452A-9E6B-1D1C51971EC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F2B0C6-DA9F-41B8-AE2E-C12950DEC0C6}" type="pres">
      <dgm:prSet presAssocID="{CBA97A09-86DD-425E-96C8-02837930C106}" presName="parTxOnlySpace" presStyleCnt="0"/>
      <dgm:spPr/>
    </dgm:pt>
    <dgm:pt modelId="{F5D36789-3939-48FF-B969-0BA9BEA3C0D2}" type="pres">
      <dgm:prSet presAssocID="{E0714512-5918-4C4F-AE0D-F9822FD9CF7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721032-55FE-41DE-A5A5-8299080931D1}" type="presOf" srcId="{8B0E10C8-A96B-408F-A6CC-B70D538564ED}" destId="{B9F26BE1-F581-49A3-8DCF-268A09AC586E}" srcOrd="0" destOrd="0" presId="urn:microsoft.com/office/officeart/2005/8/layout/chevron1"/>
    <dgm:cxn modelId="{4EACB47F-BCB5-4EBC-A3AE-0D3CA37A1D5E}" type="presOf" srcId="{921A25E7-8452-452A-9E6B-1D1C51971EC3}" destId="{BEE06E50-937A-4816-BC97-736DD9A1374D}" srcOrd="0" destOrd="0" presId="urn:microsoft.com/office/officeart/2005/8/layout/chevron1"/>
    <dgm:cxn modelId="{83B8963A-988D-48C0-B9E9-DF802807B668}" srcId="{ED7417C0-1985-4DF5-8EA7-CA8655C2515D}" destId="{921A25E7-8452-452A-9E6B-1D1C51971EC3}" srcOrd="5" destOrd="0" parTransId="{95238472-E652-4F09-8C89-B1CDD0D84F1D}" sibTransId="{CBA97A09-86DD-425E-96C8-02837930C106}"/>
    <dgm:cxn modelId="{B80BF928-B076-43B1-8F09-D792C3543A42}" type="presOf" srcId="{B7E6817C-F5A5-4983-BF8E-E1D63051080E}" destId="{0775A9A3-D518-4ACA-91E9-8208942A0565}" srcOrd="0" destOrd="0" presId="urn:microsoft.com/office/officeart/2005/8/layout/chevron1"/>
    <dgm:cxn modelId="{ADF2B48A-0843-42BD-AB81-59B4FAEBD6D0}" srcId="{ED7417C0-1985-4DF5-8EA7-CA8655C2515D}" destId="{624BDE45-EAF2-4D8B-A8EF-DF636B6898F8}" srcOrd="2" destOrd="0" parTransId="{C6D1D5CC-C699-442E-A611-93740F568234}" sibTransId="{08611C7C-9080-4FA4-B738-1003BFEE1A5D}"/>
    <dgm:cxn modelId="{2B3344F2-BD1A-42CD-A904-BFD42D32F1AC}" srcId="{ED7417C0-1985-4DF5-8EA7-CA8655C2515D}" destId="{E833BC7C-3478-4DA0-AE63-BD5187E1FA41}" srcOrd="3" destOrd="0" parTransId="{5FF2B918-0964-4342-B302-DC500D4CB139}" sibTransId="{9F893B8F-6923-4B09-9E24-4E01FE72CA64}"/>
    <dgm:cxn modelId="{968413A5-9616-4F28-AB58-CFCF9B9885FB}" type="presOf" srcId="{FF4A454E-BA52-45C0-89D5-509C274E7C24}" destId="{333A3EC6-8F99-41DC-B11E-F4EC8F4C4554}" srcOrd="0" destOrd="0" presId="urn:microsoft.com/office/officeart/2005/8/layout/chevron1"/>
    <dgm:cxn modelId="{A031A561-F376-4A13-8AE0-7264CDDC2C2E}" srcId="{ED7417C0-1985-4DF5-8EA7-CA8655C2515D}" destId="{E0714512-5918-4C4F-AE0D-F9822FD9CF7E}" srcOrd="6" destOrd="0" parTransId="{8317CE14-16C3-46F3-91C8-1B3702A16368}" sibTransId="{0D57A568-3AD7-4935-BF42-B241088B97F8}"/>
    <dgm:cxn modelId="{5C785DC9-4C17-4F8A-B748-FDF5B45083C9}" type="presOf" srcId="{ED7417C0-1985-4DF5-8EA7-CA8655C2515D}" destId="{0C746387-55C5-400E-8229-656C1ABA2D07}" srcOrd="0" destOrd="0" presId="urn:microsoft.com/office/officeart/2005/8/layout/chevron1"/>
    <dgm:cxn modelId="{149D523C-6FC1-439D-9307-9A9F5127260B}" srcId="{ED7417C0-1985-4DF5-8EA7-CA8655C2515D}" destId="{B7E6817C-F5A5-4983-BF8E-E1D63051080E}" srcOrd="0" destOrd="0" parTransId="{801DE2C4-D9B5-47EC-BA4F-30194AC83E20}" sibTransId="{2DDD7064-E2ED-47E8-A4B5-DA5344E02507}"/>
    <dgm:cxn modelId="{0864A109-7D84-4787-A934-3F971EBA57D1}" type="presOf" srcId="{E833BC7C-3478-4DA0-AE63-BD5187E1FA41}" destId="{49D14EBF-70A3-450B-A4FE-1E860BABBBE7}" srcOrd="0" destOrd="0" presId="urn:microsoft.com/office/officeart/2005/8/layout/chevron1"/>
    <dgm:cxn modelId="{360FA85E-2F1D-418E-AF67-42072FFE821F}" srcId="{ED7417C0-1985-4DF5-8EA7-CA8655C2515D}" destId="{8B0E10C8-A96B-408F-A6CC-B70D538564ED}" srcOrd="1" destOrd="0" parTransId="{578A7379-613E-4934-B9ED-8B6B3BEE6A0C}" sibTransId="{64F96183-0D29-494F-893C-3085184CED3C}"/>
    <dgm:cxn modelId="{6B741FB9-F407-41F3-9ED5-2F75505A4C2C}" type="presOf" srcId="{E0714512-5918-4C4F-AE0D-F9822FD9CF7E}" destId="{F5D36789-3939-48FF-B969-0BA9BEA3C0D2}" srcOrd="0" destOrd="0" presId="urn:microsoft.com/office/officeart/2005/8/layout/chevron1"/>
    <dgm:cxn modelId="{E7B1AC37-3521-4784-A9AC-F4B804086B55}" type="presOf" srcId="{624BDE45-EAF2-4D8B-A8EF-DF636B6898F8}" destId="{AD46D6B3-1605-4CBC-AF57-F87A81465DEA}" srcOrd="0" destOrd="0" presId="urn:microsoft.com/office/officeart/2005/8/layout/chevron1"/>
    <dgm:cxn modelId="{14D28383-A1E0-4764-9CF4-C60B821BCCA2}" srcId="{ED7417C0-1985-4DF5-8EA7-CA8655C2515D}" destId="{FF4A454E-BA52-45C0-89D5-509C274E7C24}" srcOrd="4" destOrd="0" parTransId="{693FAFD2-D686-40B9-B981-FFE2B068BC2E}" sibTransId="{544FB1B6-95F2-4429-96C7-0667EDD6A585}"/>
    <dgm:cxn modelId="{E5AF4EA2-2DB9-4408-AF95-B7C55BC2C833}" type="presParOf" srcId="{0C746387-55C5-400E-8229-656C1ABA2D07}" destId="{0775A9A3-D518-4ACA-91E9-8208942A0565}" srcOrd="0" destOrd="0" presId="urn:microsoft.com/office/officeart/2005/8/layout/chevron1"/>
    <dgm:cxn modelId="{E9F38947-1C33-428D-B6FF-AD60DADD2DFC}" type="presParOf" srcId="{0C746387-55C5-400E-8229-656C1ABA2D07}" destId="{8AA6FDCE-F4A0-4F6B-8DDE-DF26FF24E55A}" srcOrd="1" destOrd="0" presId="urn:microsoft.com/office/officeart/2005/8/layout/chevron1"/>
    <dgm:cxn modelId="{7F3FC9F1-2AA4-49ED-8D70-43F26148C68A}" type="presParOf" srcId="{0C746387-55C5-400E-8229-656C1ABA2D07}" destId="{B9F26BE1-F581-49A3-8DCF-268A09AC586E}" srcOrd="2" destOrd="0" presId="urn:microsoft.com/office/officeart/2005/8/layout/chevron1"/>
    <dgm:cxn modelId="{350ADE28-E4A4-47DE-A23A-5E1EF56E871D}" type="presParOf" srcId="{0C746387-55C5-400E-8229-656C1ABA2D07}" destId="{00E77415-533F-4EBE-85D3-9805BD0A58FF}" srcOrd="3" destOrd="0" presId="urn:microsoft.com/office/officeart/2005/8/layout/chevron1"/>
    <dgm:cxn modelId="{FB81A0FE-6356-45CD-B17F-3B9F9C2A27EC}" type="presParOf" srcId="{0C746387-55C5-400E-8229-656C1ABA2D07}" destId="{AD46D6B3-1605-4CBC-AF57-F87A81465DEA}" srcOrd="4" destOrd="0" presId="urn:microsoft.com/office/officeart/2005/8/layout/chevron1"/>
    <dgm:cxn modelId="{AA727F48-74C2-4C3D-8C69-62B8E379A7CD}" type="presParOf" srcId="{0C746387-55C5-400E-8229-656C1ABA2D07}" destId="{DF6ECF35-ED52-4C02-A1C3-40C86A2D68F5}" srcOrd="5" destOrd="0" presId="urn:microsoft.com/office/officeart/2005/8/layout/chevron1"/>
    <dgm:cxn modelId="{386CB445-3655-4CC3-B485-3240B623C3A3}" type="presParOf" srcId="{0C746387-55C5-400E-8229-656C1ABA2D07}" destId="{49D14EBF-70A3-450B-A4FE-1E860BABBBE7}" srcOrd="6" destOrd="0" presId="urn:microsoft.com/office/officeart/2005/8/layout/chevron1"/>
    <dgm:cxn modelId="{9F659FA0-C8E0-4AB7-90DA-279EA593D6F3}" type="presParOf" srcId="{0C746387-55C5-400E-8229-656C1ABA2D07}" destId="{2E2A2241-40D0-4F47-B5DA-BE8E22D80476}" srcOrd="7" destOrd="0" presId="urn:microsoft.com/office/officeart/2005/8/layout/chevron1"/>
    <dgm:cxn modelId="{460057D0-04E1-4E01-9184-FE9ACC8107A0}" type="presParOf" srcId="{0C746387-55C5-400E-8229-656C1ABA2D07}" destId="{333A3EC6-8F99-41DC-B11E-F4EC8F4C4554}" srcOrd="8" destOrd="0" presId="urn:microsoft.com/office/officeart/2005/8/layout/chevron1"/>
    <dgm:cxn modelId="{C3B7795E-B9B0-473B-8A61-DF3E2A56445F}" type="presParOf" srcId="{0C746387-55C5-400E-8229-656C1ABA2D07}" destId="{10A1CAEC-C9FF-4932-AD5E-16E3B039806B}" srcOrd="9" destOrd="0" presId="urn:microsoft.com/office/officeart/2005/8/layout/chevron1"/>
    <dgm:cxn modelId="{09BB7572-AE45-4C68-B563-97BCFE2298CC}" type="presParOf" srcId="{0C746387-55C5-400E-8229-656C1ABA2D07}" destId="{BEE06E50-937A-4816-BC97-736DD9A1374D}" srcOrd="10" destOrd="0" presId="urn:microsoft.com/office/officeart/2005/8/layout/chevron1"/>
    <dgm:cxn modelId="{268F319D-9E2F-4FC9-98E5-82CB19396412}" type="presParOf" srcId="{0C746387-55C5-400E-8229-656C1ABA2D07}" destId="{28F2B0C6-DA9F-41B8-AE2E-C12950DEC0C6}" srcOrd="11" destOrd="0" presId="urn:microsoft.com/office/officeart/2005/8/layout/chevron1"/>
    <dgm:cxn modelId="{A97A3756-6141-4C76-9612-618E62A9DC80}" type="presParOf" srcId="{0C746387-55C5-400E-8229-656C1ABA2D07}" destId="{F5D36789-3939-48FF-B969-0BA9BEA3C0D2}" srcOrd="12" destOrd="0" presId="urn:microsoft.com/office/officeart/2005/8/layout/chevron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D7417C0-1985-4DF5-8EA7-CA8655C2515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E833BC7C-3478-4DA0-AE63-BD5187E1FA4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Bündelung der Annahmen</a:t>
          </a:r>
        </a:p>
      </dgm:t>
    </dgm:pt>
    <dgm:pt modelId="{5FF2B918-0964-4342-B302-DC500D4CB139}" type="parTrans" cxnId="{2B3344F2-BD1A-42CD-A904-BFD42D32F1AC}">
      <dgm:prSet/>
      <dgm:spPr/>
      <dgm:t>
        <a:bodyPr/>
        <a:lstStyle/>
        <a:p>
          <a:endParaRPr lang="de-DE"/>
        </a:p>
      </dgm:t>
    </dgm:pt>
    <dgm:pt modelId="{9F893B8F-6923-4B09-9E24-4E01FE72CA64}" type="sibTrans" cxnId="{2B3344F2-BD1A-42CD-A904-BFD42D32F1AC}">
      <dgm:prSet/>
      <dgm:spPr/>
      <dgm:t>
        <a:bodyPr/>
        <a:lstStyle/>
        <a:p>
          <a:endParaRPr lang="de-DE"/>
        </a:p>
      </dgm:t>
    </dgm:pt>
    <dgm:pt modelId="{8B0E10C8-A96B-408F-A6CC-B70D538564ED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Umfeldanalyse</a:t>
          </a:r>
        </a:p>
      </dgm:t>
    </dgm:pt>
    <dgm:pt modelId="{578A7379-613E-4934-B9ED-8B6B3BEE6A0C}" type="parTrans" cxnId="{360FA85E-2F1D-418E-AF67-42072FFE821F}">
      <dgm:prSet/>
      <dgm:spPr/>
      <dgm:t>
        <a:bodyPr/>
        <a:lstStyle/>
        <a:p>
          <a:endParaRPr lang="de-DE"/>
        </a:p>
      </dgm:t>
    </dgm:pt>
    <dgm:pt modelId="{64F96183-0D29-494F-893C-3085184CED3C}" type="sibTrans" cxnId="{360FA85E-2F1D-418E-AF67-42072FFE821F}">
      <dgm:prSet/>
      <dgm:spPr/>
      <dgm:t>
        <a:bodyPr/>
        <a:lstStyle/>
        <a:p>
          <a:endParaRPr lang="de-DE"/>
        </a:p>
      </dgm:t>
    </dgm:pt>
    <dgm:pt modelId="{624BDE45-EAF2-4D8B-A8EF-DF636B6898F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Zukunftsannahmen</a:t>
          </a:r>
        </a:p>
      </dgm:t>
    </dgm:pt>
    <dgm:pt modelId="{C6D1D5CC-C699-442E-A611-93740F568234}" type="parTrans" cxnId="{ADF2B48A-0843-42BD-AB81-59B4FAEBD6D0}">
      <dgm:prSet/>
      <dgm:spPr/>
      <dgm:t>
        <a:bodyPr/>
        <a:lstStyle/>
        <a:p>
          <a:endParaRPr lang="de-DE"/>
        </a:p>
      </dgm:t>
    </dgm:pt>
    <dgm:pt modelId="{08611C7C-9080-4FA4-B738-1003BFEE1A5D}" type="sibTrans" cxnId="{ADF2B48A-0843-42BD-AB81-59B4FAEBD6D0}">
      <dgm:prSet/>
      <dgm:spPr/>
      <dgm:t>
        <a:bodyPr/>
        <a:lstStyle/>
        <a:p>
          <a:endParaRPr lang="de-DE"/>
        </a:p>
      </dgm:t>
    </dgm:pt>
    <dgm:pt modelId="{FF4A454E-BA52-45C0-89D5-509C274E7C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Interpretation der Szenarien</a:t>
          </a:r>
        </a:p>
      </dgm:t>
    </dgm:pt>
    <dgm:pt modelId="{693FAFD2-D686-40B9-B981-FFE2B068BC2E}" type="parTrans" cxnId="{14D28383-A1E0-4764-9CF4-C60B821BCCA2}">
      <dgm:prSet/>
      <dgm:spPr/>
      <dgm:t>
        <a:bodyPr/>
        <a:lstStyle/>
        <a:p>
          <a:endParaRPr lang="de-DE"/>
        </a:p>
      </dgm:t>
    </dgm:pt>
    <dgm:pt modelId="{544FB1B6-95F2-4429-96C7-0667EDD6A585}" type="sibTrans" cxnId="{14D28383-A1E0-4764-9CF4-C60B821BCCA2}">
      <dgm:prSet/>
      <dgm:spPr/>
      <dgm:t>
        <a:bodyPr/>
        <a:lstStyle/>
        <a:p>
          <a:endParaRPr lang="de-DE"/>
        </a:p>
      </dgm:t>
    </dgm:pt>
    <dgm:pt modelId="{921A25E7-8452-452A-9E6B-1D1C51971EC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Ableiten von Konsequenzen</a:t>
          </a:r>
        </a:p>
      </dgm:t>
    </dgm:pt>
    <dgm:pt modelId="{95238472-E652-4F09-8C89-B1CDD0D84F1D}" type="parTrans" cxnId="{83B8963A-988D-48C0-B9E9-DF802807B668}">
      <dgm:prSet/>
      <dgm:spPr/>
      <dgm:t>
        <a:bodyPr/>
        <a:lstStyle/>
        <a:p>
          <a:endParaRPr lang="de-DE"/>
        </a:p>
      </dgm:t>
    </dgm:pt>
    <dgm:pt modelId="{CBA97A09-86DD-425E-96C8-02837930C106}" type="sibTrans" cxnId="{83B8963A-988D-48C0-B9E9-DF802807B668}">
      <dgm:prSet/>
      <dgm:spPr/>
      <dgm:t>
        <a:bodyPr/>
        <a:lstStyle/>
        <a:p>
          <a:endParaRPr lang="de-DE"/>
        </a:p>
      </dgm:t>
    </dgm:pt>
    <dgm:pt modelId="{E0714512-5918-4C4F-AE0D-F9822FD9CF7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Aufbereiten und Transfer</a:t>
          </a:r>
        </a:p>
      </dgm:t>
    </dgm:pt>
    <dgm:pt modelId="{8317CE14-16C3-46F3-91C8-1B3702A16368}" type="parTrans" cxnId="{A031A561-F376-4A13-8AE0-7264CDDC2C2E}">
      <dgm:prSet/>
      <dgm:spPr/>
      <dgm:t>
        <a:bodyPr/>
        <a:lstStyle/>
        <a:p>
          <a:endParaRPr lang="de-DE"/>
        </a:p>
      </dgm:t>
    </dgm:pt>
    <dgm:pt modelId="{0D57A568-3AD7-4935-BF42-B241088B97F8}" type="sibTrans" cxnId="{A031A561-F376-4A13-8AE0-7264CDDC2C2E}">
      <dgm:prSet/>
      <dgm:spPr/>
      <dgm:t>
        <a:bodyPr/>
        <a:lstStyle/>
        <a:p>
          <a:endParaRPr lang="de-DE"/>
        </a:p>
      </dgm:t>
    </dgm:pt>
    <dgm:pt modelId="{B7E6817C-F5A5-4983-BF8E-E1D63051080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Untersuchungs-</a:t>
          </a:r>
          <a:r>
            <a:rPr lang="de-DE" sz="800" dirty="0" err="1">
              <a:solidFill>
                <a:schemeClr val="tx1"/>
              </a:solidFill>
            </a:rPr>
            <a:t>feldanalyse</a:t>
          </a:r>
          <a:endParaRPr lang="de-DE" sz="800" dirty="0">
            <a:solidFill>
              <a:schemeClr val="tx1"/>
            </a:solidFill>
          </a:endParaRPr>
        </a:p>
      </dgm:t>
    </dgm:pt>
    <dgm:pt modelId="{801DE2C4-D9B5-47EC-BA4F-30194AC83E20}" type="parTrans" cxnId="{149D523C-6FC1-439D-9307-9A9F5127260B}">
      <dgm:prSet/>
      <dgm:spPr/>
      <dgm:t>
        <a:bodyPr/>
        <a:lstStyle/>
        <a:p>
          <a:endParaRPr lang="de-DE"/>
        </a:p>
      </dgm:t>
    </dgm:pt>
    <dgm:pt modelId="{2DDD7064-E2ED-47E8-A4B5-DA5344E02507}" type="sibTrans" cxnId="{149D523C-6FC1-439D-9307-9A9F5127260B}">
      <dgm:prSet/>
      <dgm:spPr/>
      <dgm:t>
        <a:bodyPr/>
        <a:lstStyle/>
        <a:p>
          <a:endParaRPr lang="de-DE"/>
        </a:p>
      </dgm:t>
    </dgm:pt>
    <dgm:pt modelId="{0C746387-55C5-400E-8229-656C1ABA2D07}" type="pres">
      <dgm:prSet presAssocID="{ED7417C0-1985-4DF5-8EA7-CA8655C2515D}" presName="Name0" presStyleCnt="0">
        <dgm:presLayoutVars>
          <dgm:dir/>
          <dgm:animLvl val="lvl"/>
          <dgm:resizeHandles val="exact"/>
        </dgm:presLayoutVars>
      </dgm:prSet>
      <dgm:spPr/>
    </dgm:pt>
    <dgm:pt modelId="{0775A9A3-D518-4ACA-91E9-8208942A0565}" type="pres">
      <dgm:prSet presAssocID="{B7E6817C-F5A5-4983-BF8E-E1D63051080E}" presName="parTxOnly" presStyleLbl="node1" presStyleIdx="0" presStyleCnt="7" custLinFactNeighborX="-1014" custLinFactNeighborY="-50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A6FDCE-F4A0-4F6B-8DDE-DF26FF24E55A}" type="pres">
      <dgm:prSet presAssocID="{2DDD7064-E2ED-47E8-A4B5-DA5344E02507}" presName="parTxOnlySpace" presStyleCnt="0"/>
      <dgm:spPr/>
    </dgm:pt>
    <dgm:pt modelId="{B9F26BE1-F581-49A3-8DCF-268A09AC586E}" type="pres">
      <dgm:prSet presAssocID="{8B0E10C8-A96B-408F-A6CC-B70D538564E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E77415-533F-4EBE-85D3-9805BD0A58FF}" type="pres">
      <dgm:prSet presAssocID="{64F96183-0D29-494F-893C-3085184CED3C}" presName="parTxOnlySpace" presStyleCnt="0"/>
      <dgm:spPr/>
    </dgm:pt>
    <dgm:pt modelId="{AD46D6B3-1605-4CBC-AF57-F87A81465DEA}" type="pres">
      <dgm:prSet presAssocID="{624BDE45-EAF2-4D8B-A8EF-DF636B6898F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6ECF35-ED52-4C02-A1C3-40C86A2D68F5}" type="pres">
      <dgm:prSet presAssocID="{08611C7C-9080-4FA4-B738-1003BFEE1A5D}" presName="parTxOnlySpace" presStyleCnt="0"/>
      <dgm:spPr/>
    </dgm:pt>
    <dgm:pt modelId="{49D14EBF-70A3-450B-A4FE-1E860BABBBE7}" type="pres">
      <dgm:prSet presAssocID="{E833BC7C-3478-4DA0-AE63-BD5187E1FA41}" presName="parTxOnly" presStyleLbl="node1" presStyleIdx="3" presStyleCnt="7" custScaleX="117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2A2241-40D0-4F47-B5DA-BE8E22D80476}" type="pres">
      <dgm:prSet presAssocID="{9F893B8F-6923-4B09-9E24-4E01FE72CA64}" presName="parTxOnlySpace" presStyleCnt="0"/>
      <dgm:spPr/>
    </dgm:pt>
    <dgm:pt modelId="{333A3EC6-8F99-41DC-B11E-F4EC8F4C4554}" type="pres">
      <dgm:prSet presAssocID="{FF4A454E-BA52-45C0-89D5-509C274E7C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A1CAEC-C9FF-4932-AD5E-16E3B039806B}" type="pres">
      <dgm:prSet presAssocID="{544FB1B6-95F2-4429-96C7-0667EDD6A585}" presName="parTxOnlySpace" presStyleCnt="0"/>
      <dgm:spPr/>
    </dgm:pt>
    <dgm:pt modelId="{BEE06E50-937A-4816-BC97-736DD9A1374D}" type="pres">
      <dgm:prSet presAssocID="{921A25E7-8452-452A-9E6B-1D1C51971EC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F2B0C6-DA9F-41B8-AE2E-C12950DEC0C6}" type="pres">
      <dgm:prSet presAssocID="{CBA97A09-86DD-425E-96C8-02837930C106}" presName="parTxOnlySpace" presStyleCnt="0"/>
      <dgm:spPr/>
    </dgm:pt>
    <dgm:pt modelId="{F5D36789-3939-48FF-B969-0BA9BEA3C0D2}" type="pres">
      <dgm:prSet presAssocID="{E0714512-5918-4C4F-AE0D-F9822FD9CF7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52E563E-FAC1-4892-BB29-61247375620A}" type="presOf" srcId="{B7E6817C-F5A5-4983-BF8E-E1D63051080E}" destId="{0775A9A3-D518-4ACA-91E9-8208942A0565}" srcOrd="0" destOrd="0" presId="urn:microsoft.com/office/officeart/2005/8/layout/chevron1"/>
    <dgm:cxn modelId="{83B8963A-988D-48C0-B9E9-DF802807B668}" srcId="{ED7417C0-1985-4DF5-8EA7-CA8655C2515D}" destId="{921A25E7-8452-452A-9E6B-1D1C51971EC3}" srcOrd="5" destOrd="0" parTransId="{95238472-E652-4F09-8C89-B1CDD0D84F1D}" sibTransId="{CBA97A09-86DD-425E-96C8-02837930C106}"/>
    <dgm:cxn modelId="{ADF2B48A-0843-42BD-AB81-59B4FAEBD6D0}" srcId="{ED7417C0-1985-4DF5-8EA7-CA8655C2515D}" destId="{624BDE45-EAF2-4D8B-A8EF-DF636B6898F8}" srcOrd="2" destOrd="0" parTransId="{C6D1D5CC-C699-442E-A611-93740F568234}" sibTransId="{08611C7C-9080-4FA4-B738-1003BFEE1A5D}"/>
    <dgm:cxn modelId="{2B3344F2-BD1A-42CD-A904-BFD42D32F1AC}" srcId="{ED7417C0-1985-4DF5-8EA7-CA8655C2515D}" destId="{E833BC7C-3478-4DA0-AE63-BD5187E1FA41}" srcOrd="3" destOrd="0" parTransId="{5FF2B918-0964-4342-B302-DC500D4CB139}" sibTransId="{9F893B8F-6923-4B09-9E24-4E01FE72CA64}"/>
    <dgm:cxn modelId="{98378C53-4454-4E4A-8D20-FA9C5251A18D}" type="presOf" srcId="{8B0E10C8-A96B-408F-A6CC-B70D538564ED}" destId="{B9F26BE1-F581-49A3-8DCF-268A09AC586E}" srcOrd="0" destOrd="0" presId="urn:microsoft.com/office/officeart/2005/8/layout/chevron1"/>
    <dgm:cxn modelId="{A93C1E99-51B1-4D31-9844-539996CEC00E}" type="presOf" srcId="{E0714512-5918-4C4F-AE0D-F9822FD9CF7E}" destId="{F5D36789-3939-48FF-B969-0BA9BEA3C0D2}" srcOrd="0" destOrd="0" presId="urn:microsoft.com/office/officeart/2005/8/layout/chevron1"/>
    <dgm:cxn modelId="{711B348E-4CB9-4611-8A8F-D878E953632F}" type="presOf" srcId="{624BDE45-EAF2-4D8B-A8EF-DF636B6898F8}" destId="{AD46D6B3-1605-4CBC-AF57-F87A81465DEA}" srcOrd="0" destOrd="0" presId="urn:microsoft.com/office/officeart/2005/8/layout/chevron1"/>
    <dgm:cxn modelId="{A031A561-F376-4A13-8AE0-7264CDDC2C2E}" srcId="{ED7417C0-1985-4DF5-8EA7-CA8655C2515D}" destId="{E0714512-5918-4C4F-AE0D-F9822FD9CF7E}" srcOrd="6" destOrd="0" parTransId="{8317CE14-16C3-46F3-91C8-1B3702A16368}" sibTransId="{0D57A568-3AD7-4935-BF42-B241088B97F8}"/>
    <dgm:cxn modelId="{A5BEA6B4-7F03-412F-8D23-AB423D4884A4}" type="presOf" srcId="{FF4A454E-BA52-45C0-89D5-509C274E7C24}" destId="{333A3EC6-8F99-41DC-B11E-F4EC8F4C4554}" srcOrd="0" destOrd="0" presId="urn:microsoft.com/office/officeart/2005/8/layout/chevron1"/>
    <dgm:cxn modelId="{149D523C-6FC1-439D-9307-9A9F5127260B}" srcId="{ED7417C0-1985-4DF5-8EA7-CA8655C2515D}" destId="{B7E6817C-F5A5-4983-BF8E-E1D63051080E}" srcOrd="0" destOrd="0" parTransId="{801DE2C4-D9B5-47EC-BA4F-30194AC83E20}" sibTransId="{2DDD7064-E2ED-47E8-A4B5-DA5344E02507}"/>
    <dgm:cxn modelId="{B7FE1EBF-714F-4CCC-AE0C-8E9D3FE25EB6}" type="presOf" srcId="{ED7417C0-1985-4DF5-8EA7-CA8655C2515D}" destId="{0C746387-55C5-400E-8229-656C1ABA2D07}" srcOrd="0" destOrd="0" presId="urn:microsoft.com/office/officeart/2005/8/layout/chevron1"/>
    <dgm:cxn modelId="{360FA85E-2F1D-418E-AF67-42072FFE821F}" srcId="{ED7417C0-1985-4DF5-8EA7-CA8655C2515D}" destId="{8B0E10C8-A96B-408F-A6CC-B70D538564ED}" srcOrd="1" destOrd="0" parTransId="{578A7379-613E-4934-B9ED-8B6B3BEE6A0C}" sibTransId="{64F96183-0D29-494F-893C-3085184CED3C}"/>
    <dgm:cxn modelId="{14D28383-A1E0-4764-9CF4-C60B821BCCA2}" srcId="{ED7417C0-1985-4DF5-8EA7-CA8655C2515D}" destId="{FF4A454E-BA52-45C0-89D5-509C274E7C24}" srcOrd="4" destOrd="0" parTransId="{693FAFD2-D686-40B9-B981-FFE2B068BC2E}" sibTransId="{544FB1B6-95F2-4429-96C7-0667EDD6A585}"/>
    <dgm:cxn modelId="{712CDC55-02E5-4252-A860-E2E4AF60CE75}" type="presOf" srcId="{921A25E7-8452-452A-9E6B-1D1C51971EC3}" destId="{BEE06E50-937A-4816-BC97-736DD9A1374D}" srcOrd="0" destOrd="0" presId="urn:microsoft.com/office/officeart/2005/8/layout/chevron1"/>
    <dgm:cxn modelId="{11D79A0B-0764-4F81-97C8-72B137641AE0}" type="presOf" srcId="{E833BC7C-3478-4DA0-AE63-BD5187E1FA41}" destId="{49D14EBF-70A3-450B-A4FE-1E860BABBBE7}" srcOrd="0" destOrd="0" presId="urn:microsoft.com/office/officeart/2005/8/layout/chevron1"/>
    <dgm:cxn modelId="{6A6926CB-87D8-4511-AD80-67EA324EC083}" type="presParOf" srcId="{0C746387-55C5-400E-8229-656C1ABA2D07}" destId="{0775A9A3-D518-4ACA-91E9-8208942A0565}" srcOrd="0" destOrd="0" presId="urn:microsoft.com/office/officeart/2005/8/layout/chevron1"/>
    <dgm:cxn modelId="{B9337F26-8A76-4A98-8E12-196AA48A0E58}" type="presParOf" srcId="{0C746387-55C5-400E-8229-656C1ABA2D07}" destId="{8AA6FDCE-F4A0-4F6B-8DDE-DF26FF24E55A}" srcOrd="1" destOrd="0" presId="urn:microsoft.com/office/officeart/2005/8/layout/chevron1"/>
    <dgm:cxn modelId="{A319FFCB-C758-498C-BB22-79EB553C8199}" type="presParOf" srcId="{0C746387-55C5-400E-8229-656C1ABA2D07}" destId="{B9F26BE1-F581-49A3-8DCF-268A09AC586E}" srcOrd="2" destOrd="0" presId="urn:microsoft.com/office/officeart/2005/8/layout/chevron1"/>
    <dgm:cxn modelId="{55157DBC-668B-4FF1-83C3-EA69AA275B66}" type="presParOf" srcId="{0C746387-55C5-400E-8229-656C1ABA2D07}" destId="{00E77415-533F-4EBE-85D3-9805BD0A58FF}" srcOrd="3" destOrd="0" presId="urn:microsoft.com/office/officeart/2005/8/layout/chevron1"/>
    <dgm:cxn modelId="{1EF30DA7-DF34-4083-AB72-12191431F0BB}" type="presParOf" srcId="{0C746387-55C5-400E-8229-656C1ABA2D07}" destId="{AD46D6B3-1605-4CBC-AF57-F87A81465DEA}" srcOrd="4" destOrd="0" presId="urn:microsoft.com/office/officeart/2005/8/layout/chevron1"/>
    <dgm:cxn modelId="{D7742A72-95C8-40C0-86A6-09B8511180ED}" type="presParOf" srcId="{0C746387-55C5-400E-8229-656C1ABA2D07}" destId="{DF6ECF35-ED52-4C02-A1C3-40C86A2D68F5}" srcOrd="5" destOrd="0" presId="urn:microsoft.com/office/officeart/2005/8/layout/chevron1"/>
    <dgm:cxn modelId="{8F18AB24-D5D2-4E16-985B-17DB80047FEC}" type="presParOf" srcId="{0C746387-55C5-400E-8229-656C1ABA2D07}" destId="{49D14EBF-70A3-450B-A4FE-1E860BABBBE7}" srcOrd="6" destOrd="0" presId="urn:microsoft.com/office/officeart/2005/8/layout/chevron1"/>
    <dgm:cxn modelId="{70544A02-8C76-452A-9394-ABE4A5608865}" type="presParOf" srcId="{0C746387-55C5-400E-8229-656C1ABA2D07}" destId="{2E2A2241-40D0-4F47-B5DA-BE8E22D80476}" srcOrd="7" destOrd="0" presId="urn:microsoft.com/office/officeart/2005/8/layout/chevron1"/>
    <dgm:cxn modelId="{7A3B3C8F-B403-4983-9593-DA1173A0A382}" type="presParOf" srcId="{0C746387-55C5-400E-8229-656C1ABA2D07}" destId="{333A3EC6-8F99-41DC-B11E-F4EC8F4C4554}" srcOrd="8" destOrd="0" presId="urn:microsoft.com/office/officeart/2005/8/layout/chevron1"/>
    <dgm:cxn modelId="{C472A406-1AC8-46ED-94B5-D55CB64C076B}" type="presParOf" srcId="{0C746387-55C5-400E-8229-656C1ABA2D07}" destId="{10A1CAEC-C9FF-4932-AD5E-16E3B039806B}" srcOrd="9" destOrd="0" presId="urn:microsoft.com/office/officeart/2005/8/layout/chevron1"/>
    <dgm:cxn modelId="{04816FD0-9A33-49CF-9D73-E9F02ABB16A7}" type="presParOf" srcId="{0C746387-55C5-400E-8229-656C1ABA2D07}" destId="{BEE06E50-937A-4816-BC97-736DD9A1374D}" srcOrd="10" destOrd="0" presId="urn:microsoft.com/office/officeart/2005/8/layout/chevron1"/>
    <dgm:cxn modelId="{392C5A6D-871D-4775-A01A-957A4310F550}" type="presParOf" srcId="{0C746387-55C5-400E-8229-656C1ABA2D07}" destId="{28F2B0C6-DA9F-41B8-AE2E-C12950DEC0C6}" srcOrd="11" destOrd="0" presId="urn:microsoft.com/office/officeart/2005/8/layout/chevron1"/>
    <dgm:cxn modelId="{DE63A4BC-0EE2-467C-B1C1-63C9C9F1F910}" type="presParOf" srcId="{0C746387-55C5-400E-8229-656C1ABA2D07}" destId="{F5D36789-3939-48FF-B969-0BA9BEA3C0D2}" srcOrd="12" destOrd="0" presId="urn:microsoft.com/office/officeart/2005/8/layout/chevron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ysClr val="windowText" lastClr="000000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Chancen-Gefahren</a:t>
          </a:r>
          <a:r>
            <a:rPr lang="de-DE" sz="1200" dirty="0"/>
            <a:t> </a:t>
          </a:r>
          <a:r>
            <a:rPr lang="de-DE" sz="800" dirty="0"/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F7FB4E3F-2B4E-4A04-8187-9B09AFAECB7C}" type="presOf" srcId="{7131C88B-4906-4146-B295-5C2786DFA34D}" destId="{E1D7E20B-5B93-43FF-BB12-58D04CEB0F8C}" srcOrd="0" destOrd="0" presId="urn:microsoft.com/office/officeart/2005/8/layout/chevron1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5C518DA5-D94C-435A-842E-2ADA4D30AC05}" type="presOf" srcId="{5F6CE66F-8F15-489D-8A23-CEB852CB5E77}" destId="{B53A6066-2FBA-4F9A-97D3-A8942D3FFA5F}" srcOrd="0" destOrd="0" presId="urn:microsoft.com/office/officeart/2005/8/layout/chevron1"/>
    <dgm:cxn modelId="{D40561C9-4D71-409D-82BB-22E3802678E4}" type="presOf" srcId="{DDC62DD6-2632-4C16-8C6D-8D81ED6D9E1B}" destId="{ADB25F66-844C-40C7-96AF-8E835B3DD873}" srcOrd="0" destOrd="0" presId="urn:microsoft.com/office/officeart/2005/8/layout/chevron1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1E625786-1DAE-4A77-B31F-27D7588705A7}" type="presOf" srcId="{58E6D57D-5C84-4089-B457-C02110C98B4A}" destId="{52E660F3-B0B3-4E05-853D-F41C318863D5}" srcOrd="0" destOrd="0" presId="urn:microsoft.com/office/officeart/2005/8/layout/chevron1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9DBABF97-DC51-4FA2-8051-9ADFFA1DD167}" type="presOf" srcId="{E6DF8BC6-5C80-4CD2-A12B-178480B6A034}" destId="{2CFDADEB-501E-473A-8005-ACC2DFA34EF4}" srcOrd="0" destOrd="0" presId="urn:microsoft.com/office/officeart/2005/8/layout/chevron1"/>
    <dgm:cxn modelId="{2E0D6C8A-D110-4FB0-97B0-C41015AA9841}" type="presParOf" srcId="{2CFDADEB-501E-473A-8005-ACC2DFA34EF4}" destId="{ADB25F66-844C-40C7-96AF-8E835B3DD873}" srcOrd="0" destOrd="0" presId="urn:microsoft.com/office/officeart/2005/8/layout/chevron1"/>
    <dgm:cxn modelId="{ED86B718-A1E9-4CB3-9900-F8D72434076F}" type="presParOf" srcId="{2CFDADEB-501E-473A-8005-ACC2DFA34EF4}" destId="{FF75B11A-D428-429A-B6CC-BDAAD5147DC4}" srcOrd="1" destOrd="0" presId="urn:microsoft.com/office/officeart/2005/8/layout/chevron1"/>
    <dgm:cxn modelId="{DFB79BD5-89F1-48CB-925D-7F86F925F453}" type="presParOf" srcId="{2CFDADEB-501E-473A-8005-ACC2DFA34EF4}" destId="{52E660F3-B0B3-4E05-853D-F41C318863D5}" srcOrd="2" destOrd="0" presId="urn:microsoft.com/office/officeart/2005/8/layout/chevron1"/>
    <dgm:cxn modelId="{BB2306D5-C779-4952-B612-2C99A3E80ED6}" type="presParOf" srcId="{2CFDADEB-501E-473A-8005-ACC2DFA34EF4}" destId="{C308BF9F-1AF5-4B2C-817D-C984FC6F4EB6}" srcOrd="3" destOrd="0" presId="urn:microsoft.com/office/officeart/2005/8/layout/chevron1"/>
    <dgm:cxn modelId="{230126DC-C1C0-495B-961F-33AFD518759C}" type="presParOf" srcId="{2CFDADEB-501E-473A-8005-ACC2DFA34EF4}" destId="{E1D7E20B-5B93-43FF-BB12-58D04CEB0F8C}" srcOrd="4" destOrd="0" presId="urn:microsoft.com/office/officeart/2005/8/layout/chevron1"/>
    <dgm:cxn modelId="{7D3753E5-5500-4A33-B255-ECD40DF268BC}" type="presParOf" srcId="{2CFDADEB-501E-473A-8005-ACC2DFA34EF4}" destId="{4E681DF1-ED7A-4557-BC35-4C047D15A270}" srcOrd="5" destOrd="0" presId="urn:microsoft.com/office/officeart/2005/8/layout/chevron1"/>
    <dgm:cxn modelId="{BE102D2F-FD7E-4038-83F4-D29978C18211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D7417C0-1985-4DF5-8EA7-CA8655C2515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E833BC7C-3478-4DA0-AE63-BD5187E1FA41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Bündelung der Annahmen</a:t>
          </a:r>
        </a:p>
      </dgm:t>
    </dgm:pt>
    <dgm:pt modelId="{5FF2B918-0964-4342-B302-DC500D4CB139}" type="parTrans" cxnId="{2B3344F2-BD1A-42CD-A904-BFD42D32F1AC}">
      <dgm:prSet/>
      <dgm:spPr/>
      <dgm:t>
        <a:bodyPr/>
        <a:lstStyle/>
        <a:p>
          <a:endParaRPr lang="de-DE"/>
        </a:p>
      </dgm:t>
    </dgm:pt>
    <dgm:pt modelId="{9F893B8F-6923-4B09-9E24-4E01FE72CA64}" type="sibTrans" cxnId="{2B3344F2-BD1A-42CD-A904-BFD42D32F1AC}">
      <dgm:prSet/>
      <dgm:spPr/>
      <dgm:t>
        <a:bodyPr/>
        <a:lstStyle/>
        <a:p>
          <a:endParaRPr lang="de-DE"/>
        </a:p>
      </dgm:t>
    </dgm:pt>
    <dgm:pt modelId="{8B0E10C8-A96B-408F-A6CC-B70D538564ED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Umfeldanalyse</a:t>
          </a:r>
        </a:p>
      </dgm:t>
    </dgm:pt>
    <dgm:pt modelId="{578A7379-613E-4934-B9ED-8B6B3BEE6A0C}" type="parTrans" cxnId="{360FA85E-2F1D-418E-AF67-42072FFE821F}">
      <dgm:prSet/>
      <dgm:spPr/>
      <dgm:t>
        <a:bodyPr/>
        <a:lstStyle/>
        <a:p>
          <a:endParaRPr lang="de-DE"/>
        </a:p>
      </dgm:t>
    </dgm:pt>
    <dgm:pt modelId="{64F96183-0D29-494F-893C-3085184CED3C}" type="sibTrans" cxnId="{360FA85E-2F1D-418E-AF67-42072FFE821F}">
      <dgm:prSet/>
      <dgm:spPr/>
      <dgm:t>
        <a:bodyPr/>
        <a:lstStyle/>
        <a:p>
          <a:endParaRPr lang="de-DE"/>
        </a:p>
      </dgm:t>
    </dgm:pt>
    <dgm:pt modelId="{624BDE45-EAF2-4D8B-A8EF-DF636B6898F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Zukunftsannahmen</a:t>
          </a:r>
        </a:p>
      </dgm:t>
    </dgm:pt>
    <dgm:pt modelId="{C6D1D5CC-C699-442E-A611-93740F568234}" type="parTrans" cxnId="{ADF2B48A-0843-42BD-AB81-59B4FAEBD6D0}">
      <dgm:prSet/>
      <dgm:spPr/>
      <dgm:t>
        <a:bodyPr/>
        <a:lstStyle/>
        <a:p>
          <a:endParaRPr lang="de-DE"/>
        </a:p>
      </dgm:t>
    </dgm:pt>
    <dgm:pt modelId="{08611C7C-9080-4FA4-B738-1003BFEE1A5D}" type="sibTrans" cxnId="{ADF2B48A-0843-42BD-AB81-59B4FAEBD6D0}">
      <dgm:prSet/>
      <dgm:spPr/>
      <dgm:t>
        <a:bodyPr/>
        <a:lstStyle/>
        <a:p>
          <a:endParaRPr lang="de-DE"/>
        </a:p>
      </dgm:t>
    </dgm:pt>
    <dgm:pt modelId="{FF4A454E-BA52-45C0-89D5-509C274E7C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Interpretation der Szenarien</a:t>
          </a:r>
        </a:p>
      </dgm:t>
    </dgm:pt>
    <dgm:pt modelId="{693FAFD2-D686-40B9-B981-FFE2B068BC2E}" type="parTrans" cxnId="{14D28383-A1E0-4764-9CF4-C60B821BCCA2}">
      <dgm:prSet/>
      <dgm:spPr/>
      <dgm:t>
        <a:bodyPr/>
        <a:lstStyle/>
        <a:p>
          <a:endParaRPr lang="de-DE"/>
        </a:p>
      </dgm:t>
    </dgm:pt>
    <dgm:pt modelId="{544FB1B6-95F2-4429-96C7-0667EDD6A585}" type="sibTrans" cxnId="{14D28383-A1E0-4764-9CF4-C60B821BCCA2}">
      <dgm:prSet/>
      <dgm:spPr/>
      <dgm:t>
        <a:bodyPr/>
        <a:lstStyle/>
        <a:p>
          <a:endParaRPr lang="de-DE"/>
        </a:p>
      </dgm:t>
    </dgm:pt>
    <dgm:pt modelId="{921A25E7-8452-452A-9E6B-1D1C51971EC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Ableiten von Konsequenzen</a:t>
          </a:r>
        </a:p>
      </dgm:t>
    </dgm:pt>
    <dgm:pt modelId="{95238472-E652-4F09-8C89-B1CDD0D84F1D}" type="parTrans" cxnId="{83B8963A-988D-48C0-B9E9-DF802807B668}">
      <dgm:prSet/>
      <dgm:spPr/>
      <dgm:t>
        <a:bodyPr/>
        <a:lstStyle/>
        <a:p>
          <a:endParaRPr lang="de-DE"/>
        </a:p>
      </dgm:t>
    </dgm:pt>
    <dgm:pt modelId="{CBA97A09-86DD-425E-96C8-02837930C106}" type="sibTrans" cxnId="{83B8963A-988D-48C0-B9E9-DF802807B668}">
      <dgm:prSet/>
      <dgm:spPr/>
      <dgm:t>
        <a:bodyPr/>
        <a:lstStyle/>
        <a:p>
          <a:endParaRPr lang="de-DE"/>
        </a:p>
      </dgm:t>
    </dgm:pt>
    <dgm:pt modelId="{E0714512-5918-4C4F-AE0D-F9822FD9CF7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Aufbereiten und Transfer</a:t>
          </a:r>
        </a:p>
      </dgm:t>
    </dgm:pt>
    <dgm:pt modelId="{8317CE14-16C3-46F3-91C8-1B3702A16368}" type="parTrans" cxnId="{A031A561-F376-4A13-8AE0-7264CDDC2C2E}">
      <dgm:prSet/>
      <dgm:spPr/>
      <dgm:t>
        <a:bodyPr/>
        <a:lstStyle/>
        <a:p>
          <a:endParaRPr lang="de-DE"/>
        </a:p>
      </dgm:t>
    </dgm:pt>
    <dgm:pt modelId="{0D57A568-3AD7-4935-BF42-B241088B97F8}" type="sibTrans" cxnId="{A031A561-F376-4A13-8AE0-7264CDDC2C2E}">
      <dgm:prSet/>
      <dgm:spPr/>
      <dgm:t>
        <a:bodyPr/>
        <a:lstStyle/>
        <a:p>
          <a:endParaRPr lang="de-DE"/>
        </a:p>
      </dgm:t>
    </dgm:pt>
    <dgm:pt modelId="{B7E6817C-F5A5-4983-BF8E-E1D63051080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Untersuchungs-</a:t>
          </a:r>
          <a:r>
            <a:rPr lang="de-DE" sz="800" dirty="0" err="1">
              <a:solidFill>
                <a:schemeClr val="tx1"/>
              </a:solidFill>
            </a:rPr>
            <a:t>feldanalyse</a:t>
          </a:r>
          <a:endParaRPr lang="de-DE" sz="800" dirty="0">
            <a:solidFill>
              <a:schemeClr val="tx1"/>
            </a:solidFill>
          </a:endParaRPr>
        </a:p>
      </dgm:t>
    </dgm:pt>
    <dgm:pt modelId="{801DE2C4-D9B5-47EC-BA4F-30194AC83E20}" type="parTrans" cxnId="{149D523C-6FC1-439D-9307-9A9F5127260B}">
      <dgm:prSet/>
      <dgm:spPr/>
      <dgm:t>
        <a:bodyPr/>
        <a:lstStyle/>
        <a:p>
          <a:endParaRPr lang="de-DE"/>
        </a:p>
      </dgm:t>
    </dgm:pt>
    <dgm:pt modelId="{2DDD7064-E2ED-47E8-A4B5-DA5344E02507}" type="sibTrans" cxnId="{149D523C-6FC1-439D-9307-9A9F5127260B}">
      <dgm:prSet/>
      <dgm:spPr/>
      <dgm:t>
        <a:bodyPr/>
        <a:lstStyle/>
        <a:p>
          <a:endParaRPr lang="de-DE"/>
        </a:p>
      </dgm:t>
    </dgm:pt>
    <dgm:pt modelId="{0C746387-55C5-400E-8229-656C1ABA2D07}" type="pres">
      <dgm:prSet presAssocID="{ED7417C0-1985-4DF5-8EA7-CA8655C2515D}" presName="Name0" presStyleCnt="0">
        <dgm:presLayoutVars>
          <dgm:dir/>
          <dgm:animLvl val="lvl"/>
          <dgm:resizeHandles val="exact"/>
        </dgm:presLayoutVars>
      </dgm:prSet>
      <dgm:spPr/>
    </dgm:pt>
    <dgm:pt modelId="{0775A9A3-D518-4ACA-91E9-8208942A0565}" type="pres">
      <dgm:prSet presAssocID="{B7E6817C-F5A5-4983-BF8E-E1D63051080E}" presName="parTxOnly" presStyleLbl="node1" presStyleIdx="0" presStyleCnt="7" custLinFactNeighborX="-1014" custLinFactNeighborY="-50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A6FDCE-F4A0-4F6B-8DDE-DF26FF24E55A}" type="pres">
      <dgm:prSet presAssocID="{2DDD7064-E2ED-47E8-A4B5-DA5344E02507}" presName="parTxOnlySpace" presStyleCnt="0"/>
      <dgm:spPr/>
    </dgm:pt>
    <dgm:pt modelId="{B9F26BE1-F581-49A3-8DCF-268A09AC586E}" type="pres">
      <dgm:prSet presAssocID="{8B0E10C8-A96B-408F-A6CC-B70D538564E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E77415-533F-4EBE-85D3-9805BD0A58FF}" type="pres">
      <dgm:prSet presAssocID="{64F96183-0D29-494F-893C-3085184CED3C}" presName="parTxOnlySpace" presStyleCnt="0"/>
      <dgm:spPr/>
    </dgm:pt>
    <dgm:pt modelId="{AD46D6B3-1605-4CBC-AF57-F87A81465DEA}" type="pres">
      <dgm:prSet presAssocID="{624BDE45-EAF2-4D8B-A8EF-DF636B6898F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6ECF35-ED52-4C02-A1C3-40C86A2D68F5}" type="pres">
      <dgm:prSet presAssocID="{08611C7C-9080-4FA4-B738-1003BFEE1A5D}" presName="parTxOnlySpace" presStyleCnt="0"/>
      <dgm:spPr/>
    </dgm:pt>
    <dgm:pt modelId="{49D14EBF-70A3-450B-A4FE-1E860BABBBE7}" type="pres">
      <dgm:prSet presAssocID="{E833BC7C-3478-4DA0-AE63-BD5187E1FA41}" presName="parTxOnly" presStyleLbl="node1" presStyleIdx="3" presStyleCnt="7" custScaleX="117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2A2241-40D0-4F47-B5DA-BE8E22D80476}" type="pres">
      <dgm:prSet presAssocID="{9F893B8F-6923-4B09-9E24-4E01FE72CA64}" presName="parTxOnlySpace" presStyleCnt="0"/>
      <dgm:spPr/>
    </dgm:pt>
    <dgm:pt modelId="{333A3EC6-8F99-41DC-B11E-F4EC8F4C4554}" type="pres">
      <dgm:prSet presAssocID="{FF4A454E-BA52-45C0-89D5-509C274E7C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A1CAEC-C9FF-4932-AD5E-16E3B039806B}" type="pres">
      <dgm:prSet presAssocID="{544FB1B6-95F2-4429-96C7-0667EDD6A585}" presName="parTxOnlySpace" presStyleCnt="0"/>
      <dgm:spPr/>
    </dgm:pt>
    <dgm:pt modelId="{BEE06E50-937A-4816-BC97-736DD9A1374D}" type="pres">
      <dgm:prSet presAssocID="{921A25E7-8452-452A-9E6B-1D1C51971EC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F2B0C6-DA9F-41B8-AE2E-C12950DEC0C6}" type="pres">
      <dgm:prSet presAssocID="{CBA97A09-86DD-425E-96C8-02837930C106}" presName="parTxOnlySpace" presStyleCnt="0"/>
      <dgm:spPr/>
    </dgm:pt>
    <dgm:pt modelId="{F5D36789-3939-48FF-B969-0BA9BEA3C0D2}" type="pres">
      <dgm:prSet presAssocID="{E0714512-5918-4C4F-AE0D-F9822FD9CF7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3B8963A-988D-48C0-B9E9-DF802807B668}" srcId="{ED7417C0-1985-4DF5-8EA7-CA8655C2515D}" destId="{921A25E7-8452-452A-9E6B-1D1C51971EC3}" srcOrd="5" destOrd="0" parTransId="{95238472-E652-4F09-8C89-B1CDD0D84F1D}" sibTransId="{CBA97A09-86DD-425E-96C8-02837930C106}"/>
    <dgm:cxn modelId="{631307DC-0DE4-464F-8F09-BEEE7923AEAF}" type="presOf" srcId="{B7E6817C-F5A5-4983-BF8E-E1D63051080E}" destId="{0775A9A3-D518-4ACA-91E9-8208942A0565}" srcOrd="0" destOrd="0" presId="urn:microsoft.com/office/officeart/2005/8/layout/chevron1"/>
    <dgm:cxn modelId="{ADF2B48A-0843-42BD-AB81-59B4FAEBD6D0}" srcId="{ED7417C0-1985-4DF5-8EA7-CA8655C2515D}" destId="{624BDE45-EAF2-4D8B-A8EF-DF636B6898F8}" srcOrd="2" destOrd="0" parTransId="{C6D1D5CC-C699-442E-A611-93740F568234}" sibTransId="{08611C7C-9080-4FA4-B738-1003BFEE1A5D}"/>
    <dgm:cxn modelId="{2B3344F2-BD1A-42CD-A904-BFD42D32F1AC}" srcId="{ED7417C0-1985-4DF5-8EA7-CA8655C2515D}" destId="{E833BC7C-3478-4DA0-AE63-BD5187E1FA41}" srcOrd="3" destOrd="0" parTransId="{5FF2B918-0964-4342-B302-DC500D4CB139}" sibTransId="{9F893B8F-6923-4B09-9E24-4E01FE72CA64}"/>
    <dgm:cxn modelId="{5173BAE4-AA69-4ED7-83F2-0CE829A36FE3}" type="presOf" srcId="{ED7417C0-1985-4DF5-8EA7-CA8655C2515D}" destId="{0C746387-55C5-400E-8229-656C1ABA2D07}" srcOrd="0" destOrd="0" presId="urn:microsoft.com/office/officeart/2005/8/layout/chevron1"/>
    <dgm:cxn modelId="{4A0767B5-91DB-47B0-B83A-ACADA9BC9AAC}" type="presOf" srcId="{FF4A454E-BA52-45C0-89D5-509C274E7C24}" destId="{333A3EC6-8F99-41DC-B11E-F4EC8F4C4554}" srcOrd="0" destOrd="0" presId="urn:microsoft.com/office/officeart/2005/8/layout/chevron1"/>
    <dgm:cxn modelId="{999FC5B2-B2F3-4D7B-93B7-3654301B71A1}" type="presOf" srcId="{624BDE45-EAF2-4D8B-A8EF-DF636B6898F8}" destId="{AD46D6B3-1605-4CBC-AF57-F87A81465DEA}" srcOrd="0" destOrd="0" presId="urn:microsoft.com/office/officeart/2005/8/layout/chevron1"/>
    <dgm:cxn modelId="{A031A561-F376-4A13-8AE0-7264CDDC2C2E}" srcId="{ED7417C0-1985-4DF5-8EA7-CA8655C2515D}" destId="{E0714512-5918-4C4F-AE0D-F9822FD9CF7E}" srcOrd="6" destOrd="0" parTransId="{8317CE14-16C3-46F3-91C8-1B3702A16368}" sibTransId="{0D57A568-3AD7-4935-BF42-B241088B97F8}"/>
    <dgm:cxn modelId="{149D523C-6FC1-439D-9307-9A9F5127260B}" srcId="{ED7417C0-1985-4DF5-8EA7-CA8655C2515D}" destId="{B7E6817C-F5A5-4983-BF8E-E1D63051080E}" srcOrd="0" destOrd="0" parTransId="{801DE2C4-D9B5-47EC-BA4F-30194AC83E20}" sibTransId="{2DDD7064-E2ED-47E8-A4B5-DA5344E02507}"/>
    <dgm:cxn modelId="{234DA418-990B-4582-9ECE-B5D1DED8DF14}" type="presOf" srcId="{E833BC7C-3478-4DA0-AE63-BD5187E1FA41}" destId="{49D14EBF-70A3-450B-A4FE-1E860BABBBE7}" srcOrd="0" destOrd="0" presId="urn:microsoft.com/office/officeart/2005/8/layout/chevron1"/>
    <dgm:cxn modelId="{360FA85E-2F1D-418E-AF67-42072FFE821F}" srcId="{ED7417C0-1985-4DF5-8EA7-CA8655C2515D}" destId="{8B0E10C8-A96B-408F-A6CC-B70D538564ED}" srcOrd="1" destOrd="0" parTransId="{578A7379-613E-4934-B9ED-8B6B3BEE6A0C}" sibTransId="{64F96183-0D29-494F-893C-3085184CED3C}"/>
    <dgm:cxn modelId="{14D28383-A1E0-4764-9CF4-C60B821BCCA2}" srcId="{ED7417C0-1985-4DF5-8EA7-CA8655C2515D}" destId="{FF4A454E-BA52-45C0-89D5-509C274E7C24}" srcOrd="4" destOrd="0" parTransId="{693FAFD2-D686-40B9-B981-FFE2B068BC2E}" sibTransId="{544FB1B6-95F2-4429-96C7-0667EDD6A585}"/>
    <dgm:cxn modelId="{8E58E115-758A-42F3-81A2-BACF93279C97}" type="presOf" srcId="{E0714512-5918-4C4F-AE0D-F9822FD9CF7E}" destId="{F5D36789-3939-48FF-B969-0BA9BEA3C0D2}" srcOrd="0" destOrd="0" presId="urn:microsoft.com/office/officeart/2005/8/layout/chevron1"/>
    <dgm:cxn modelId="{015E49F6-C1E5-4526-B1A9-331CD6728CC1}" type="presOf" srcId="{8B0E10C8-A96B-408F-A6CC-B70D538564ED}" destId="{B9F26BE1-F581-49A3-8DCF-268A09AC586E}" srcOrd="0" destOrd="0" presId="urn:microsoft.com/office/officeart/2005/8/layout/chevron1"/>
    <dgm:cxn modelId="{90C8C664-5F2F-4A64-8F44-D75A685B8443}" type="presOf" srcId="{921A25E7-8452-452A-9E6B-1D1C51971EC3}" destId="{BEE06E50-937A-4816-BC97-736DD9A1374D}" srcOrd="0" destOrd="0" presId="urn:microsoft.com/office/officeart/2005/8/layout/chevron1"/>
    <dgm:cxn modelId="{1C36C727-68C6-468E-AA55-8B024CD80603}" type="presParOf" srcId="{0C746387-55C5-400E-8229-656C1ABA2D07}" destId="{0775A9A3-D518-4ACA-91E9-8208942A0565}" srcOrd="0" destOrd="0" presId="urn:microsoft.com/office/officeart/2005/8/layout/chevron1"/>
    <dgm:cxn modelId="{69B7F9B0-D87C-4613-8CF0-97ADC1EDA231}" type="presParOf" srcId="{0C746387-55C5-400E-8229-656C1ABA2D07}" destId="{8AA6FDCE-F4A0-4F6B-8DDE-DF26FF24E55A}" srcOrd="1" destOrd="0" presId="urn:microsoft.com/office/officeart/2005/8/layout/chevron1"/>
    <dgm:cxn modelId="{7A4CC717-5D19-4811-810C-914487DB8D6B}" type="presParOf" srcId="{0C746387-55C5-400E-8229-656C1ABA2D07}" destId="{B9F26BE1-F581-49A3-8DCF-268A09AC586E}" srcOrd="2" destOrd="0" presId="urn:microsoft.com/office/officeart/2005/8/layout/chevron1"/>
    <dgm:cxn modelId="{FA29C0D7-EAAB-4689-89C4-049337F7EAF7}" type="presParOf" srcId="{0C746387-55C5-400E-8229-656C1ABA2D07}" destId="{00E77415-533F-4EBE-85D3-9805BD0A58FF}" srcOrd="3" destOrd="0" presId="urn:microsoft.com/office/officeart/2005/8/layout/chevron1"/>
    <dgm:cxn modelId="{7EAD9E29-8AEC-4C25-A18B-26AB64721151}" type="presParOf" srcId="{0C746387-55C5-400E-8229-656C1ABA2D07}" destId="{AD46D6B3-1605-4CBC-AF57-F87A81465DEA}" srcOrd="4" destOrd="0" presId="urn:microsoft.com/office/officeart/2005/8/layout/chevron1"/>
    <dgm:cxn modelId="{69046CDA-7B5B-49A2-A899-AB4D48ADE1D4}" type="presParOf" srcId="{0C746387-55C5-400E-8229-656C1ABA2D07}" destId="{DF6ECF35-ED52-4C02-A1C3-40C86A2D68F5}" srcOrd="5" destOrd="0" presId="urn:microsoft.com/office/officeart/2005/8/layout/chevron1"/>
    <dgm:cxn modelId="{F3B016F4-922B-49A6-BB14-B86D83A736F7}" type="presParOf" srcId="{0C746387-55C5-400E-8229-656C1ABA2D07}" destId="{49D14EBF-70A3-450B-A4FE-1E860BABBBE7}" srcOrd="6" destOrd="0" presId="urn:microsoft.com/office/officeart/2005/8/layout/chevron1"/>
    <dgm:cxn modelId="{C71FFCE3-02B9-4D7D-9673-37ED78438392}" type="presParOf" srcId="{0C746387-55C5-400E-8229-656C1ABA2D07}" destId="{2E2A2241-40D0-4F47-B5DA-BE8E22D80476}" srcOrd="7" destOrd="0" presId="urn:microsoft.com/office/officeart/2005/8/layout/chevron1"/>
    <dgm:cxn modelId="{B3423EEC-CB7E-4092-8F31-DEDE71F77F33}" type="presParOf" srcId="{0C746387-55C5-400E-8229-656C1ABA2D07}" destId="{333A3EC6-8F99-41DC-B11E-F4EC8F4C4554}" srcOrd="8" destOrd="0" presId="urn:microsoft.com/office/officeart/2005/8/layout/chevron1"/>
    <dgm:cxn modelId="{81F40FF0-E9B4-4FCB-B546-58488E722D11}" type="presParOf" srcId="{0C746387-55C5-400E-8229-656C1ABA2D07}" destId="{10A1CAEC-C9FF-4932-AD5E-16E3B039806B}" srcOrd="9" destOrd="0" presId="urn:microsoft.com/office/officeart/2005/8/layout/chevron1"/>
    <dgm:cxn modelId="{981517BD-D6AE-44F4-BB9E-02AB8799033A}" type="presParOf" srcId="{0C746387-55C5-400E-8229-656C1ABA2D07}" destId="{BEE06E50-937A-4816-BC97-736DD9A1374D}" srcOrd="10" destOrd="0" presId="urn:microsoft.com/office/officeart/2005/8/layout/chevron1"/>
    <dgm:cxn modelId="{541792A9-EE30-43DD-93FB-BB23CBD4A11C}" type="presParOf" srcId="{0C746387-55C5-400E-8229-656C1ABA2D07}" destId="{28F2B0C6-DA9F-41B8-AE2E-C12950DEC0C6}" srcOrd="11" destOrd="0" presId="urn:microsoft.com/office/officeart/2005/8/layout/chevron1"/>
    <dgm:cxn modelId="{AE806950-9C72-4250-8CE2-338E3D41FA70}" type="presParOf" srcId="{0C746387-55C5-400E-8229-656C1ABA2D07}" destId="{F5D36789-3939-48FF-B969-0BA9BEA3C0D2}" srcOrd="12" destOrd="0" presId="urn:microsoft.com/office/officeart/2005/8/layout/chevron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D7417C0-1985-4DF5-8EA7-CA8655C2515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E833BC7C-3478-4DA0-AE63-BD5187E1FA4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Bündelung der Annahmen</a:t>
          </a:r>
        </a:p>
      </dgm:t>
    </dgm:pt>
    <dgm:pt modelId="{5FF2B918-0964-4342-B302-DC500D4CB139}" type="parTrans" cxnId="{2B3344F2-BD1A-42CD-A904-BFD42D32F1AC}">
      <dgm:prSet/>
      <dgm:spPr/>
      <dgm:t>
        <a:bodyPr/>
        <a:lstStyle/>
        <a:p>
          <a:endParaRPr lang="de-DE"/>
        </a:p>
      </dgm:t>
    </dgm:pt>
    <dgm:pt modelId="{9F893B8F-6923-4B09-9E24-4E01FE72CA64}" type="sibTrans" cxnId="{2B3344F2-BD1A-42CD-A904-BFD42D32F1AC}">
      <dgm:prSet/>
      <dgm:spPr/>
      <dgm:t>
        <a:bodyPr/>
        <a:lstStyle/>
        <a:p>
          <a:endParaRPr lang="de-DE"/>
        </a:p>
      </dgm:t>
    </dgm:pt>
    <dgm:pt modelId="{8B0E10C8-A96B-408F-A6CC-B70D538564ED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Umfeldanalyse</a:t>
          </a:r>
        </a:p>
      </dgm:t>
    </dgm:pt>
    <dgm:pt modelId="{578A7379-613E-4934-B9ED-8B6B3BEE6A0C}" type="parTrans" cxnId="{360FA85E-2F1D-418E-AF67-42072FFE821F}">
      <dgm:prSet/>
      <dgm:spPr/>
      <dgm:t>
        <a:bodyPr/>
        <a:lstStyle/>
        <a:p>
          <a:endParaRPr lang="de-DE"/>
        </a:p>
      </dgm:t>
    </dgm:pt>
    <dgm:pt modelId="{64F96183-0D29-494F-893C-3085184CED3C}" type="sibTrans" cxnId="{360FA85E-2F1D-418E-AF67-42072FFE821F}">
      <dgm:prSet/>
      <dgm:spPr/>
      <dgm:t>
        <a:bodyPr/>
        <a:lstStyle/>
        <a:p>
          <a:endParaRPr lang="de-DE"/>
        </a:p>
      </dgm:t>
    </dgm:pt>
    <dgm:pt modelId="{624BDE45-EAF2-4D8B-A8EF-DF636B6898F8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Zukunftsannahmen</a:t>
          </a:r>
        </a:p>
      </dgm:t>
    </dgm:pt>
    <dgm:pt modelId="{C6D1D5CC-C699-442E-A611-93740F568234}" type="parTrans" cxnId="{ADF2B48A-0843-42BD-AB81-59B4FAEBD6D0}">
      <dgm:prSet/>
      <dgm:spPr/>
      <dgm:t>
        <a:bodyPr/>
        <a:lstStyle/>
        <a:p>
          <a:endParaRPr lang="de-DE"/>
        </a:p>
      </dgm:t>
    </dgm:pt>
    <dgm:pt modelId="{08611C7C-9080-4FA4-B738-1003BFEE1A5D}" type="sibTrans" cxnId="{ADF2B48A-0843-42BD-AB81-59B4FAEBD6D0}">
      <dgm:prSet/>
      <dgm:spPr/>
      <dgm:t>
        <a:bodyPr/>
        <a:lstStyle/>
        <a:p>
          <a:endParaRPr lang="de-DE"/>
        </a:p>
      </dgm:t>
    </dgm:pt>
    <dgm:pt modelId="{FF4A454E-BA52-45C0-89D5-509C274E7C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Interpretation der Szenarien</a:t>
          </a:r>
        </a:p>
      </dgm:t>
    </dgm:pt>
    <dgm:pt modelId="{693FAFD2-D686-40B9-B981-FFE2B068BC2E}" type="parTrans" cxnId="{14D28383-A1E0-4764-9CF4-C60B821BCCA2}">
      <dgm:prSet/>
      <dgm:spPr/>
      <dgm:t>
        <a:bodyPr/>
        <a:lstStyle/>
        <a:p>
          <a:endParaRPr lang="de-DE"/>
        </a:p>
      </dgm:t>
    </dgm:pt>
    <dgm:pt modelId="{544FB1B6-95F2-4429-96C7-0667EDD6A585}" type="sibTrans" cxnId="{14D28383-A1E0-4764-9CF4-C60B821BCCA2}">
      <dgm:prSet/>
      <dgm:spPr/>
      <dgm:t>
        <a:bodyPr/>
        <a:lstStyle/>
        <a:p>
          <a:endParaRPr lang="de-DE"/>
        </a:p>
      </dgm:t>
    </dgm:pt>
    <dgm:pt modelId="{921A25E7-8452-452A-9E6B-1D1C51971EC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Ableiten von Konsequenzen</a:t>
          </a:r>
        </a:p>
      </dgm:t>
    </dgm:pt>
    <dgm:pt modelId="{95238472-E652-4F09-8C89-B1CDD0D84F1D}" type="parTrans" cxnId="{83B8963A-988D-48C0-B9E9-DF802807B668}">
      <dgm:prSet/>
      <dgm:spPr/>
      <dgm:t>
        <a:bodyPr/>
        <a:lstStyle/>
        <a:p>
          <a:endParaRPr lang="de-DE"/>
        </a:p>
      </dgm:t>
    </dgm:pt>
    <dgm:pt modelId="{CBA97A09-86DD-425E-96C8-02837930C106}" type="sibTrans" cxnId="{83B8963A-988D-48C0-B9E9-DF802807B668}">
      <dgm:prSet/>
      <dgm:spPr/>
      <dgm:t>
        <a:bodyPr/>
        <a:lstStyle/>
        <a:p>
          <a:endParaRPr lang="de-DE"/>
        </a:p>
      </dgm:t>
    </dgm:pt>
    <dgm:pt modelId="{E0714512-5918-4C4F-AE0D-F9822FD9CF7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Aufbereiten und Transfer</a:t>
          </a:r>
        </a:p>
      </dgm:t>
    </dgm:pt>
    <dgm:pt modelId="{8317CE14-16C3-46F3-91C8-1B3702A16368}" type="parTrans" cxnId="{A031A561-F376-4A13-8AE0-7264CDDC2C2E}">
      <dgm:prSet/>
      <dgm:spPr/>
      <dgm:t>
        <a:bodyPr/>
        <a:lstStyle/>
        <a:p>
          <a:endParaRPr lang="de-DE"/>
        </a:p>
      </dgm:t>
    </dgm:pt>
    <dgm:pt modelId="{0D57A568-3AD7-4935-BF42-B241088B97F8}" type="sibTrans" cxnId="{A031A561-F376-4A13-8AE0-7264CDDC2C2E}">
      <dgm:prSet/>
      <dgm:spPr/>
      <dgm:t>
        <a:bodyPr/>
        <a:lstStyle/>
        <a:p>
          <a:endParaRPr lang="de-DE"/>
        </a:p>
      </dgm:t>
    </dgm:pt>
    <dgm:pt modelId="{B7E6817C-F5A5-4983-BF8E-E1D63051080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Untersuchungs-</a:t>
          </a:r>
          <a:r>
            <a:rPr lang="de-DE" sz="800" dirty="0" err="1">
              <a:solidFill>
                <a:schemeClr val="tx1"/>
              </a:solidFill>
            </a:rPr>
            <a:t>feldanalyse</a:t>
          </a:r>
          <a:endParaRPr lang="de-DE" sz="800" dirty="0">
            <a:solidFill>
              <a:schemeClr val="tx1"/>
            </a:solidFill>
          </a:endParaRPr>
        </a:p>
      </dgm:t>
    </dgm:pt>
    <dgm:pt modelId="{801DE2C4-D9B5-47EC-BA4F-30194AC83E20}" type="parTrans" cxnId="{149D523C-6FC1-439D-9307-9A9F5127260B}">
      <dgm:prSet/>
      <dgm:spPr/>
      <dgm:t>
        <a:bodyPr/>
        <a:lstStyle/>
        <a:p>
          <a:endParaRPr lang="de-DE"/>
        </a:p>
      </dgm:t>
    </dgm:pt>
    <dgm:pt modelId="{2DDD7064-E2ED-47E8-A4B5-DA5344E02507}" type="sibTrans" cxnId="{149D523C-6FC1-439D-9307-9A9F5127260B}">
      <dgm:prSet/>
      <dgm:spPr/>
      <dgm:t>
        <a:bodyPr/>
        <a:lstStyle/>
        <a:p>
          <a:endParaRPr lang="de-DE"/>
        </a:p>
      </dgm:t>
    </dgm:pt>
    <dgm:pt modelId="{0C746387-55C5-400E-8229-656C1ABA2D07}" type="pres">
      <dgm:prSet presAssocID="{ED7417C0-1985-4DF5-8EA7-CA8655C2515D}" presName="Name0" presStyleCnt="0">
        <dgm:presLayoutVars>
          <dgm:dir/>
          <dgm:animLvl val="lvl"/>
          <dgm:resizeHandles val="exact"/>
        </dgm:presLayoutVars>
      </dgm:prSet>
      <dgm:spPr/>
    </dgm:pt>
    <dgm:pt modelId="{0775A9A3-D518-4ACA-91E9-8208942A0565}" type="pres">
      <dgm:prSet presAssocID="{B7E6817C-F5A5-4983-BF8E-E1D63051080E}" presName="parTxOnly" presStyleLbl="node1" presStyleIdx="0" presStyleCnt="7" custLinFactNeighborX="-1014" custLinFactNeighborY="-50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A6FDCE-F4A0-4F6B-8DDE-DF26FF24E55A}" type="pres">
      <dgm:prSet presAssocID="{2DDD7064-E2ED-47E8-A4B5-DA5344E02507}" presName="parTxOnlySpace" presStyleCnt="0"/>
      <dgm:spPr/>
    </dgm:pt>
    <dgm:pt modelId="{B9F26BE1-F581-49A3-8DCF-268A09AC586E}" type="pres">
      <dgm:prSet presAssocID="{8B0E10C8-A96B-408F-A6CC-B70D538564E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E77415-533F-4EBE-85D3-9805BD0A58FF}" type="pres">
      <dgm:prSet presAssocID="{64F96183-0D29-494F-893C-3085184CED3C}" presName="parTxOnlySpace" presStyleCnt="0"/>
      <dgm:spPr/>
    </dgm:pt>
    <dgm:pt modelId="{AD46D6B3-1605-4CBC-AF57-F87A81465DEA}" type="pres">
      <dgm:prSet presAssocID="{624BDE45-EAF2-4D8B-A8EF-DF636B6898F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6ECF35-ED52-4C02-A1C3-40C86A2D68F5}" type="pres">
      <dgm:prSet presAssocID="{08611C7C-9080-4FA4-B738-1003BFEE1A5D}" presName="parTxOnlySpace" presStyleCnt="0"/>
      <dgm:spPr/>
    </dgm:pt>
    <dgm:pt modelId="{49D14EBF-70A3-450B-A4FE-1E860BABBBE7}" type="pres">
      <dgm:prSet presAssocID="{E833BC7C-3478-4DA0-AE63-BD5187E1FA41}" presName="parTxOnly" presStyleLbl="node1" presStyleIdx="3" presStyleCnt="7" custScaleX="117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2A2241-40D0-4F47-B5DA-BE8E22D80476}" type="pres">
      <dgm:prSet presAssocID="{9F893B8F-6923-4B09-9E24-4E01FE72CA64}" presName="parTxOnlySpace" presStyleCnt="0"/>
      <dgm:spPr/>
    </dgm:pt>
    <dgm:pt modelId="{333A3EC6-8F99-41DC-B11E-F4EC8F4C4554}" type="pres">
      <dgm:prSet presAssocID="{FF4A454E-BA52-45C0-89D5-509C274E7C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A1CAEC-C9FF-4932-AD5E-16E3B039806B}" type="pres">
      <dgm:prSet presAssocID="{544FB1B6-95F2-4429-96C7-0667EDD6A585}" presName="parTxOnlySpace" presStyleCnt="0"/>
      <dgm:spPr/>
    </dgm:pt>
    <dgm:pt modelId="{BEE06E50-937A-4816-BC97-736DD9A1374D}" type="pres">
      <dgm:prSet presAssocID="{921A25E7-8452-452A-9E6B-1D1C51971EC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F2B0C6-DA9F-41B8-AE2E-C12950DEC0C6}" type="pres">
      <dgm:prSet presAssocID="{CBA97A09-86DD-425E-96C8-02837930C106}" presName="parTxOnlySpace" presStyleCnt="0"/>
      <dgm:spPr/>
    </dgm:pt>
    <dgm:pt modelId="{F5D36789-3939-48FF-B969-0BA9BEA3C0D2}" type="pres">
      <dgm:prSet presAssocID="{E0714512-5918-4C4F-AE0D-F9822FD9CF7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3B8963A-988D-48C0-B9E9-DF802807B668}" srcId="{ED7417C0-1985-4DF5-8EA7-CA8655C2515D}" destId="{921A25E7-8452-452A-9E6B-1D1C51971EC3}" srcOrd="5" destOrd="0" parTransId="{95238472-E652-4F09-8C89-B1CDD0D84F1D}" sibTransId="{CBA97A09-86DD-425E-96C8-02837930C106}"/>
    <dgm:cxn modelId="{83CD2EC5-011C-4D91-B21A-61737D4D9FE8}" type="presOf" srcId="{8B0E10C8-A96B-408F-A6CC-B70D538564ED}" destId="{B9F26BE1-F581-49A3-8DCF-268A09AC586E}" srcOrd="0" destOrd="0" presId="urn:microsoft.com/office/officeart/2005/8/layout/chevron1"/>
    <dgm:cxn modelId="{ADF2B48A-0843-42BD-AB81-59B4FAEBD6D0}" srcId="{ED7417C0-1985-4DF5-8EA7-CA8655C2515D}" destId="{624BDE45-EAF2-4D8B-A8EF-DF636B6898F8}" srcOrd="2" destOrd="0" parTransId="{C6D1D5CC-C699-442E-A611-93740F568234}" sibTransId="{08611C7C-9080-4FA4-B738-1003BFEE1A5D}"/>
    <dgm:cxn modelId="{2B3344F2-BD1A-42CD-A904-BFD42D32F1AC}" srcId="{ED7417C0-1985-4DF5-8EA7-CA8655C2515D}" destId="{E833BC7C-3478-4DA0-AE63-BD5187E1FA41}" srcOrd="3" destOrd="0" parTransId="{5FF2B918-0964-4342-B302-DC500D4CB139}" sibTransId="{9F893B8F-6923-4B09-9E24-4E01FE72CA64}"/>
    <dgm:cxn modelId="{A37E735E-6221-4C92-81B5-E6308D57B1B6}" type="presOf" srcId="{921A25E7-8452-452A-9E6B-1D1C51971EC3}" destId="{BEE06E50-937A-4816-BC97-736DD9A1374D}" srcOrd="0" destOrd="0" presId="urn:microsoft.com/office/officeart/2005/8/layout/chevron1"/>
    <dgm:cxn modelId="{B05C8195-D08F-4A57-905F-480A3374A3BE}" type="presOf" srcId="{624BDE45-EAF2-4D8B-A8EF-DF636B6898F8}" destId="{AD46D6B3-1605-4CBC-AF57-F87A81465DEA}" srcOrd="0" destOrd="0" presId="urn:microsoft.com/office/officeart/2005/8/layout/chevron1"/>
    <dgm:cxn modelId="{9DF0DCEB-EE8D-48F8-AB55-F6310EC8B5AF}" type="presOf" srcId="{ED7417C0-1985-4DF5-8EA7-CA8655C2515D}" destId="{0C746387-55C5-400E-8229-656C1ABA2D07}" srcOrd="0" destOrd="0" presId="urn:microsoft.com/office/officeart/2005/8/layout/chevron1"/>
    <dgm:cxn modelId="{A031A561-F376-4A13-8AE0-7264CDDC2C2E}" srcId="{ED7417C0-1985-4DF5-8EA7-CA8655C2515D}" destId="{E0714512-5918-4C4F-AE0D-F9822FD9CF7E}" srcOrd="6" destOrd="0" parTransId="{8317CE14-16C3-46F3-91C8-1B3702A16368}" sibTransId="{0D57A568-3AD7-4935-BF42-B241088B97F8}"/>
    <dgm:cxn modelId="{88FD0A45-2425-4B09-A11B-98F96608BE24}" type="presOf" srcId="{B7E6817C-F5A5-4983-BF8E-E1D63051080E}" destId="{0775A9A3-D518-4ACA-91E9-8208942A0565}" srcOrd="0" destOrd="0" presId="urn:microsoft.com/office/officeart/2005/8/layout/chevron1"/>
    <dgm:cxn modelId="{149D523C-6FC1-439D-9307-9A9F5127260B}" srcId="{ED7417C0-1985-4DF5-8EA7-CA8655C2515D}" destId="{B7E6817C-F5A5-4983-BF8E-E1D63051080E}" srcOrd="0" destOrd="0" parTransId="{801DE2C4-D9B5-47EC-BA4F-30194AC83E20}" sibTransId="{2DDD7064-E2ED-47E8-A4B5-DA5344E02507}"/>
    <dgm:cxn modelId="{C7A3F0C6-5922-462C-8134-EC4680B00E6B}" type="presOf" srcId="{E833BC7C-3478-4DA0-AE63-BD5187E1FA41}" destId="{49D14EBF-70A3-450B-A4FE-1E860BABBBE7}" srcOrd="0" destOrd="0" presId="urn:microsoft.com/office/officeart/2005/8/layout/chevron1"/>
    <dgm:cxn modelId="{2899E948-6629-42C8-9394-FEF248B6FAFF}" type="presOf" srcId="{FF4A454E-BA52-45C0-89D5-509C274E7C24}" destId="{333A3EC6-8F99-41DC-B11E-F4EC8F4C4554}" srcOrd="0" destOrd="0" presId="urn:microsoft.com/office/officeart/2005/8/layout/chevron1"/>
    <dgm:cxn modelId="{360FA85E-2F1D-418E-AF67-42072FFE821F}" srcId="{ED7417C0-1985-4DF5-8EA7-CA8655C2515D}" destId="{8B0E10C8-A96B-408F-A6CC-B70D538564ED}" srcOrd="1" destOrd="0" parTransId="{578A7379-613E-4934-B9ED-8B6B3BEE6A0C}" sibTransId="{64F96183-0D29-494F-893C-3085184CED3C}"/>
    <dgm:cxn modelId="{3B889658-48A4-40A8-8367-91412EF21450}" type="presOf" srcId="{E0714512-5918-4C4F-AE0D-F9822FD9CF7E}" destId="{F5D36789-3939-48FF-B969-0BA9BEA3C0D2}" srcOrd="0" destOrd="0" presId="urn:microsoft.com/office/officeart/2005/8/layout/chevron1"/>
    <dgm:cxn modelId="{14D28383-A1E0-4764-9CF4-C60B821BCCA2}" srcId="{ED7417C0-1985-4DF5-8EA7-CA8655C2515D}" destId="{FF4A454E-BA52-45C0-89D5-509C274E7C24}" srcOrd="4" destOrd="0" parTransId="{693FAFD2-D686-40B9-B981-FFE2B068BC2E}" sibTransId="{544FB1B6-95F2-4429-96C7-0667EDD6A585}"/>
    <dgm:cxn modelId="{AF7A4C72-CA41-4FCB-AE9A-C2C278EF8450}" type="presParOf" srcId="{0C746387-55C5-400E-8229-656C1ABA2D07}" destId="{0775A9A3-D518-4ACA-91E9-8208942A0565}" srcOrd="0" destOrd="0" presId="urn:microsoft.com/office/officeart/2005/8/layout/chevron1"/>
    <dgm:cxn modelId="{4E864113-C371-477D-9B9D-951BB4D85CE4}" type="presParOf" srcId="{0C746387-55C5-400E-8229-656C1ABA2D07}" destId="{8AA6FDCE-F4A0-4F6B-8DDE-DF26FF24E55A}" srcOrd="1" destOrd="0" presId="urn:microsoft.com/office/officeart/2005/8/layout/chevron1"/>
    <dgm:cxn modelId="{2C2ED06C-5BC1-47A1-A035-091C4EAF0452}" type="presParOf" srcId="{0C746387-55C5-400E-8229-656C1ABA2D07}" destId="{B9F26BE1-F581-49A3-8DCF-268A09AC586E}" srcOrd="2" destOrd="0" presId="urn:microsoft.com/office/officeart/2005/8/layout/chevron1"/>
    <dgm:cxn modelId="{9C92813C-7FC1-4868-8E99-A1C0B741BAC7}" type="presParOf" srcId="{0C746387-55C5-400E-8229-656C1ABA2D07}" destId="{00E77415-533F-4EBE-85D3-9805BD0A58FF}" srcOrd="3" destOrd="0" presId="urn:microsoft.com/office/officeart/2005/8/layout/chevron1"/>
    <dgm:cxn modelId="{E62F058E-429B-41BB-B8E5-6BEBB9C4E853}" type="presParOf" srcId="{0C746387-55C5-400E-8229-656C1ABA2D07}" destId="{AD46D6B3-1605-4CBC-AF57-F87A81465DEA}" srcOrd="4" destOrd="0" presId="urn:microsoft.com/office/officeart/2005/8/layout/chevron1"/>
    <dgm:cxn modelId="{989837B4-328D-4795-A88A-4616E79BF142}" type="presParOf" srcId="{0C746387-55C5-400E-8229-656C1ABA2D07}" destId="{DF6ECF35-ED52-4C02-A1C3-40C86A2D68F5}" srcOrd="5" destOrd="0" presId="urn:microsoft.com/office/officeart/2005/8/layout/chevron1"/>
    <dgm:cxn modelId="{81B5D6D0-03BB-478A-B73A-8D300AC03D9E}" type="presParOf" srcId="{0C746387-55C5-400E-8229-656C1ABA2D07}" destId="{49D14EBF-70A3-450B-A4FE-1E860BABBBE7}" srcOrd="6" destOrd="0" presId="urn:microsoft.com/office/officeart/2005/8/layout/chevron1"/>
    <dgm:cxn modelId="{72BAFFC8-7591-4DA5-9B13-EC9B4C7EF3F0}" type="presParOf" srcId="{0C746387-55C5-400E-8229-656C1ABA2D07}" destId="{2E2A2241-40D0-4F47-B5DA-BE8E22D80476}" srcOrd="7" destOrd="0" presId="urn:microsoft.com/office/officeart/2005/8/layout/chevron1"/>
    <dgm:cxn modelId="{49ACA396-4D0C-4EE4-AC3F-5133EBFA1914}" type="presParOf" srcId="{0C746387-55C5-400E-8229-656C1ABA2D07}" destId="{333A3EC6-8F99-41DC-B11E-F4EC8F4C4554}" srcOrd="8" destOrd="0" presId="urn:microsoft.com/office/officeart/2005/8/layout/chevron1"/>
    <dgm:cxn modelId="{4B5D8962-86B9-4055-BE7B-67528745B4FB}" type="presParOf" srcId="{0C746387-55C5-400E-8229-656C1ABA2D07}" destId="{10A1CAEC-C9FF-4932-AD5E-16E3B039806B}" srcOrd="9" destOrd="0" presId="urn:microsoft.com/office/officeart/2005/8/layout/chevron1"/>
    <dgm:cxn modelId="{3016CD70-92B7-49C9-B29F-4243BF2A2497}" type="presParOf" srcId="{0C746387-55C5-400E-8229-656C1ABA2D07}" destId="{BEE06E50-937A-4816-BC97-736DD9A1374D}" srcOrd="10" destOrd="0" presId="urn:microsoft.com/office/officeart/2005/8/layout/chevron1"/>
    <dgm:cxn modelId="{A85A4C81-BACE-43B7-8036-C9FF5303D855}" type="presParOf" srcId="{0C746387-55C5-400E-8229-656C1ABA2D07}" destId="{28F2B0C6-DA9F-41B8-AE2E-C12950DEC0C6}" srcOrd="11" destOrd="0" presId="urn:microsoft.com/office/officeart/2005/8/layout/chevron1"/>
    <dgm:cxn modelId="{DB72EDD5-4CD0-4442-878E-382DAC127C6F}" type="presParOf" srcId="{0C746387-55C5-400E-8229-656C1ABA2D07}" destId="{F5D36789-3939-48FF-B969-0BA9BEA3C0D2}" srcOrd="12" destOrd="0" presId="urn:microsoft.com/office/officeart/2005/8/layout/chevron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A25E336-1DCE-464E-A961-A8FBA5E2E65F}" type="doc">
      <dgm:prSet loTypeId="urn:microsoft.com/office/officeart/2005/8/layout/lProcess1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4BE5440C-2BAA-4EEE-8BB2-2B22C09D2719}">
      <dgm:prSet phldrT="[Text]" custT="1"/>
      <dgm:spPr/>
      <dgm:t>
        <a:bodyPr/>
        <a:lstStyle/>
        <a:p>
          <a:r>
            <a:rPr lang="de-DE" sz="1400" dirty="0"/>
            <a:t>Prüfung der Konsistenz  </a:t>
          </a:r>
        </a:p>
      </dgm:t>
    </dgm:pt>
    <dgm:pt modelId="{4D7E5A5B-BFA5-4ACC-94DC-474E60FC65C9}" type="parTrans" cxnId="{BAC7CCC6-FFD1-4228-9589-3EC71A349BBA}">
      <dgm:prSet/>
      <dgm:spPr/>
      <dgm:t>
        <a:bodyPr/>
        <a:lstStyle/>
        <a:p>
          <a:endParaRPr lang="de-DE" sz="1400"/>
        </a:p>
      </dgm:t>
    </dgm:pt>
    <dgm:pt modelId="{182A5F28-3BCC-4BF1-82CA-F61EA53FA0F4}" type="sibTrans" cxnId="{BAC7CCC6-FFD1-4228-9589-3EC71A349BBA}">
      <dgm:prSet/>
      <dgm:spPr/>
      <dgm:t>
        <a:bodyPr/>
        <a:lstStyle/>
        <a:p>
          <a:endParaRPr lang="de-DE" sz="1400"/>
        </a:p>
      </dgm:t>
    </dgm:pt>
    <dgm:pt modelId="{03919CA9-1645-464B-9FC1-428811E0B48F}">
      <dgm:prSet custT="1"/>
      <dgm:spPr/>
      <dgm:t>
        <a:bodyPr/>
        <a:lstStyle/>
        <a:p>
          <a:r>
            <a:rPr lang="de-DE" sz="1400"/>
            <a:t>Konsistenzanalyse</a:t>
          </a:r>
          <a:endParaRPr lang="de-DE" sz="1400" dirty="0"/>
        </a:p>
      </dgm:t>
    </dgm:pt>
    <dgm:pt modelId="{F7706A59-8550-4381-BF89-F4DC37155D00}" type="parTrans" cxnId="{98DBFC39-BF41-4833-8577-0741A304EB96}">
      <dgm:prSet/>
      <dgm:spPr/>
      <dgm:t>
        <a:bodyPr/>
        <a:lstStyle/>
        <a:p>
          <a:endParaRPr lang="de-DE" sz="1400"/>
        </a:p>
      </dgm:t>
    </dgm:pt>
    <dgm:pt modelId="{4F889C78-267D-4BD6-BBDB-84844D8D49FD}" type="sibTrans" cxnId="{98DBFC39-BF41-4833-8577-0741A304EB96}">
      <dgm:prSet/>
      <dgm:spPr/>
      <dgm:t>
        <a:bodyPr/>
        <a:lstStyle/>
        <a:p>
          <a:endParaRPr lang="de-DE" sz="1400"/>
        </a:p>
      </dgm:t>
    </dgm:pt>
    <dgm:pt modelId="{3CE43E03-B89F-4E87-9357-D56B1ED34631}">
      <dgm:prSet custT="1"/>
      <dgm:spPr/>
      <dgm:t>
        <a:bodyPr/>
        <a:lstStyle/>
        <a:p>
          <a:r>
            <a:rPr lang="de-DE" sz="1400"/>
            <a:t>Cross-Impact-Analyse</a:t>
          </a:r>
          <a:endParaRPr lang="de-DE" sz="1400" dirty="0"/>
        </a:p>
      </dgm:t>
    </dgm:pt>
    <dgm:pt modelId="{D2F62091-6B8A-446D-9978-F09568240998}" type="parTrans" cxnId="{51B78CFD-9C68-416A-9055-898E1F3189DF}">
      <dgm:prSet/>
      <dgm:spPr/>
      <dgm:t>
        <a:bodyPr/>
        <a:lstStyle/>
        <a:p>
          <a:endParaRPr lang="de-DE" sz="1400"/>
        </a:p>
      </dgm:t>
    </dgm:pt>
    <dgm:pt modelId="{8021D415-B499-4CFC-85C9-16AA9455B878}" type="sibTrans" cxnId="{51B78CFD-9C68-416A-9055-898E1F3189DF}">
      <dgm:prSet/>
      <dgm:spPr/>
      <dgm:t>
        <a:bodyPr/>
        <a:lstStyle/>
        <a:p>
          <a:endParaRPr lang="de-DE" sz="1400"/>
        </a:p>
      </dgm:t>
    </dgm:pt>
    <dgm:pt modelId="{A5B32C21-B47E-4BEC-9951-CD13E3ECFC64}" type="pres">
      <dgm:prSet presAssocID="{4A25E336-1DCE-464E-A961-A8FBA5E2E6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729749F-40CE-487C-A4F1-CDDD829DD8F9}" type="pres">
      <dgm:prSet presAssocID="{4BE5440C-2BAA-4EEE-8BB2-2B22C09D2719}" presName="vertFlow" presStyleCnt="0"/>
      <dgm:spPr/>
    </dgm:pt>
    <dgm:pt modelId="{C11C3564-E3E0-48DA-86D7-AD2FF982A2B6}" type="pres">
      <dgm:prSet presAssocID="{4BE5440C-2BAA-4EEE-8BB2-2B22C09D2719}" presName="header" presStyleLbl="node1" presStyleIdx="0" presStyleCnt="1"/>
      <dgm:spPr/>
      <dgm:t>
        <a:bodyPr/>
        <a:lstStyle/>
        <a:p>
          <a:endParaRPr lang="en-GB"/>
        </a:p>
      </dgm:t>
    </dgm:pt>
    <dgm:pt modelId="{57C3742A-CD61-4FDD-86EA-338E4A4DBFBC}" type="pres">
      <dgm:prSet presAssocID="{F7706A59-8550-4381-BF89-F4DC37155D00}" presName="parTrans" presStyleLbl="sibTrans2D1" presStyleIdx="0" presStyleCnt="2"/>
      <dgm:spPr/>
      <dgm:t>
        <a:bodyPr/>
        <a:lstStyle/>
        <a:p>
          <a:endParaRPr lang="en-GB"/>
        </a:p>
      </dgm:t>
    </dgm:pt>
    <dgm:pt modelId="{7B130ECA-1FD5-4023-B272-8B10C38BFE0A}" type="pres">
      <dgm:prSet presAssocID="{03919CA9-1645-464B-9FC1-428811E0B48F}" presName="child" presStyleLbl="alignAccFollow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74FC49-4BD8-4A6F-9E30-4820C1FB5FE9}" type="pres">
      <dgm:prSet presAssocID="{4F889C78-267D-4BD6-BBDB-84844D8D49FD}" presName="sibTrans" presStyleLbl="sibTrans2D1" presStyleIdx="1" presStyleCnt="2"/>
      <dgm:spPr/>
      <dgm:t>
        <a:bodyPr/>
        <a:lstStyle/>
        <a:p>
          <a:endParaRPr lang="en-GB"/>
        </a:p>
      </dgm:t>
    </dgm:pt>
    <dgm:pt modelId="{18FD7607-33D5-437E-AAFD-06E3F496619C}" type="pres">
      <dgm:prSet presAssocID="{3CE43E03-B89F-4E87-9357-D56B1ED34631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8DBFC39-BF41-4833-8577-0741A304EB96}" srcId="{4BE5440C-2BAA-4EEE-8BB2-2B22C09D2719}" destId="{03919CA9-1645-464B-9FC1-428811E0B48F}" srcOrd="0" destOrd="0" parTransId="{F7706A59-8550-4381-BF89-F4DC37155D00}" sibTransId="{4F889C78-267D-4BD6-BBDB-84844D8D49FD}"/>
    <dgm:cxn modelId="{51B78CFD-9C68-416A-9055-898E1F3189DF}" srcId="{4BE5440C-2BAA-4EEE-8BB2-2B22C09D2719}" destId="{3CE43E03-B89F-4E87-9357-D56B1ED34631}" srcOrd="1" destOrd="0" parTransId="{D2F62091-6B8A-446D-9978-F09568240998}" sibTransId="{8021D415-B499-4CFC-85C9-16AA9455B878}"/>
    <dgm:cxn modelId="{72AD9169-B0B1-41D2-9CDC-87C673B1514A}" type="presOf" srcId="{4F889C78-267D-4BD6-BBDB-84844D8D49FD}" destId="{3274FC49-4BD8-4A6F-9E30-4820C1FB5FE9}" srcOrd="0" destOrd="0" presId="urn:microsoft.com/office/officeart/2005/8/layout/lProcess1"/>
    <dgm:cxn modelId="{FA5D5291-F4F3-4899-893F-D08A5E9AA7E0}" type="presOf" srcId="{4BE5440C-2BAA-4EEE-8BB2-2B22C09D2719}" destId="{C11C3564-E3E0-48DA-86D7-AD2FF982A2B6}" srcOrd="0" destOrd="0" presId="urn:microsoft.com/office/officeart/2005/8/layout/lProcess1"/>
    <dgm:cxn modelId="{BAC7CCC6-FFD1-4228-9589-3EC71A349BBA}" srcId="{4A25E336-1DCE-464E-A961-A8FBA5E2E65F}" destId="{4BE5440C-2BAA-4EEE-8BB2-2B22C09D2719}" srcOrd="0" destOrd="0" parTransId="{4D7E5A5B-BFA5-4ACC-94DC-474E60FC65C9}" sibTransId="{182A5F28-3BCC-4BF1-82CA-F61EA53FA0F4}"/>
    <dgm:cxn modelId="{DD36DB61-68E4-4BC5-A259-310E1C5FFF3B}" type="presOf" srcId="{F7706A59-8550-4381-BF89-F4DC37155D00}" destId="{57C3742A-CD61-4FDD-86EA-338E4A4DBFBC}" srcOrd="0" destOrd="0" presId="urn:microsoft.com/office/officeart/2005/8/layout/lProcess1"/>
    <dgm:cxn modelId="{60B39794-074C-4770-BC13-AD5FF5AC9FDA}" type="presOf" srcId="{03919CA9-1645-464B-9FC1-428811E0B48F}" destId="{7B130ECA-1FD5-4023-B272-8B10C38BFE0A}" srcOrd="0" destOrd="0" presId="urn:microsoft.com/office/officeart/2005/8/layout/lProcess1"/>
    <dgm:cxn modelId="{14071DE1-2EFF-4FD7-B485-84BECB0A6C1C}" type="presOf" srcId="{4A25E336-1DCE-464E-A961-A8FBA5E2E65F}" destId="{A5B32C21-B47E-4BEC-9951-CD13E3ECFC64}" srcOrd="0" destOrd="0" presId="urn:microsoft.com/office/officeart/2005/8/layout/lProcess1"/>
    <dgm:cxn modelId="{F5CC7EDF-76F5-4670-9A3C-9CDA09432E97}" type="presOf" srcId="{3CE43E03-B89F-4E87-9357-D56B1ED34631}" destId="{18FD7607-33D5-437E-AAFD-06E3F496619C}" srcOrd="0" destOrd="0" presId="urn:microsoft.com/office/officeart/2005/8/layout/lProcess1"/>
    <dgm:cxn modelId="{ADC6A799-B748-41A7-9CF1-C2A2117C9FC0}" type="presParOf" srcId="{A5B32C21-B47E-4BEC-9951-CD13E3ECFC64}" destId="{8729749F-40CE-487C-A4F1-CDDD829DD8F9}" srcOrd="0" destOrd="0" presId="urn:microsoft.com/office/officeart/2005/8/layout/lProcess1"/>
    <dgm:cxn modelId="{DEC2E1E2-EB87-49BC-A061-C7919133AEC5}" type="presParOf" srcId="{8729749F-40CE-487C-A4F1-CDDD829DD8F9}" destId="{C11C3564-E3E0-48DA-86D7-AD2FF982A2B6}" srcOrd="0" destOrd="0" presId="urn:microsoft.com/office/officeart/2005/8/layout/lProcess1"/>
    <dgm:cxn modelId="{6455E4D8-D29E-4A7D-B66B-DC7306D32FEF}" type="presParOf" srcId="{8729749F-40CE-487C-A4F1-CDDD829DD8F9}" destId="{57C3742A-CD61-4FDD-86EA-338E4A4DBFBC}" srcOrd="1" destOrd="0" presId="urn:microsoft.com/office/officeart/2005/8/layout/lProcess1"/>
    <dgm:cxn modelId="{C9E074AF-19FA-4DFA-8962-15D962A85A53}" type="presParOf" srcId="{8729749F-40CE-487C-A4F1-CDDD829DD8F9}" destId="{7B130ECA-1FD5-4023-B272-8B10C38BFE0A}" srcOrd="2" destOrd="0" presId="urn:microsoft.com/office/officeart/2005/8/layout/lProcess1"/>
    <dgm:cxn modelId="{EFD4DA29-AD34-4021-84AF-D56CDB4F86F2}" type="presParOf" srcId="{8729749F-40CE-487C-A4F1-CDDD829DD8F9}" destId="{3274FC49-4BD8-4A6F-9E30-4820C1FB5FE9}" srcOrd="3" destOrd="0" presId="urn:microsoft.com/office/officeart/2005/8/layout/lProcess1"/>
    <dgm:cxn modelId="{6115C8AB-ED30-4093-9457-F86BAE4B7A19}" type="presParOf" srcId="{8729749F-40CE-487C-A4F1-CDDD829DD8F9}" destId="{18FD7607-33D5-437E-AAFD-06E3F496619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D7417C0-1985-4DF5-8EA7-CA8655C2515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E833BC7C-3478-4DA0-AE63-BD5187E1FA4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Bündelung der Annahmen</a:t>
          </a:r>
        </a:p>
      </dgm:t>
    </dgm:pt>
    <dgm:pt modelId="{5FF2B918-0964-4342-B302-DC500D4CB139}" type="parTrans" cxnId="{2B3344F2-BD1A-42CD-A904-BFD42D32F1AC}">
      <dgm:prSet/>
      <dgm:spPr/>
      <dgm:t>
        <a:bodyPr/>
        <a:lstStyle/>
        <a:p>
          <a:endParaRPr lang="de-DE"/>
        </a:p>
      </dgm:t>
    </dgm:pt>
    <dgm:pt modelId="{9F893B8F-6923-4B09-9E24-4E01FE72CA64}" type="sibTrans" cxnId="{2B3344F2-BD1A-42CD-A904-BFD42D32F1AC}">
      <dgm:prSet/>
      <dgm:spPr/>
      <dgm:t>
        <a:bodyPr/>
        <a:lstStyle/>
        <a:p>
          <a:endParaRPr lang="de-DE"/>
        </a:p>
      </dgm:t>
    </dgm:pt>
    <dgm:pt modelId="{8B0E10C8-A96B-408F-A6CC-B70D538564ED}">
      <dgm:prSet phldrT="[Text]" custT="1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Umfeldanalyse</a:t>
          </a:r>
        </a:p>
      </dgm:t>
    </dgm:pt>
    <dgm:pt modelId="{578A7379-613E-4934-B9ED-8B6B3BEE6A0C}" type="parTrans" cxnId="{360FA85E-2F1D-418E-AF67-42072FFE821F}">
      <dgm:prSet/>
      <dgm:spPr/>
      <dgm:t>
        <a:bodyPr/>
        <a:lstStyle/>
        <a:p>
          <a:endParaRPr lang="de-DE"/>
        </a:p>
      </dgm:t>
    </dgm:pt>
    <dgm:pt modelId="{64F96183-0D29-494F-893C-3085184CED3C}" type="sibTrans" cxnId="{360FA85E-2F1D-418E-AF67-42072FFE821F}">
      <dgm:prSet/>
      <dgm:spPr/>
      <dgm:t>
        <a:bodyPr/>
        <a:lstStyle/>
        <a:p>
          <a:endParaRPr lang="de-DE"/>
        </a:p>
      </dgm:t>
    </dgm:pt>
    <dgm:pt modelId="{624BDE45-EAF2-4D8B-A8EF-DF636B6898F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Zukunftsannahmen</a:t>
          </a:r>
        </a:p>
      </dgm:t>
    </dgm:pt>
    <dgm:pt modelId="{C6D1D5CC-C699-442E-A611-93740F568234}" type="parTrans" cxnId="{ADF2B48A-0843-42BD-AB81-59B4FAEBD6D0}">
      <dgm:prSet/>
      <dgm:spPr/>
      <dgm:t>
        <a:bodyPr/>
        <a:lstStyle/>
        <a:p>
          <a:endParaRPr lang="de-DE"/>
        </a:p>
      </dgm:t>
    </dgm:pt>
    <dgm:pt modelId="{08611C7C-9080-4FA4-B738-1003BFEE1A5D}" type="sibTrans" cxnId="{ADF2B48A-0843-42BD-AB81-59B4FAEBD6D0}">
      <dgm:prSet/>
      <dgm:spPr/>
      <dgm:t>
        <a:bodyPr/>
        <a:lstStyle/>
        <a:p>
          <a:endParaRPr lang="de-DE"/>
        </a:p>
      </dgm:t>
    </dgm:pt>
    <dgm:pt modelId="{FF4A454E-BA52-45C0-89D5-509C274E7C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Interpretation der Szenarien</a:t>
          </a:r>
        </a:p>
      </dgm:t>
    </dgm:pt>
    <dgm:pt modelId="{693FAFD2-D686-40B9-B981-FFE2B068BC2E}" type="parTrans" cxnId="{14D28383-A1E0-4764-9CF4-C60B821BCCA2}">
      <dgm:prSet/>
      <dgm:spPr/>
      <dgm:t>
        <a:bodyPr/>
        <a:lstStyle/>
        <a:p>
          <a:endParaRPr lang="de-DE"/>
        </a:p>
      </dgm:t>
    </dgm:pt>
    <dgm:pt modelId="{544FB1B6-95F2-4429-96C7-0667EDD6A585}" type="sibTrans" cxnId="{14D28383-A1E0-4764-9CF4-C60B821BCCA2}">
      <dgm:prSet/>
      <dgm:spPr/>
      <dgm:t>
        <a:bodyPr/>
        <a:lstStyle/>
        <a:p>
          <a:endParaRPr lang="de-DE"/>
        </a:p>
      </dgm:t>
    </dgm:pt>
    <dgm:pt modelId="{921A25E7-8452-452A-9E6B-1D1C51971EC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Ableiten von Konsequenzen</a:t>
          </a:r>
        </a:p>
      </dgm:t>
    </dgm:pt>
    <dgm:pt modelId="{95238472-E652-4F09-8C89-B1CDD0D84F1D}" type="parTrans" cxnId="{83B8963A-988D-48C0-B9E9-DF802807B668}">
      <dgm:prSet/>
      <dgm:spPr/>
      <dgm:t>
        <a:bodyPr/>
        <a:lstStyle/>
        <a:p>
          <a:endParaRPr lang="de-DE"/>
        </a:p>
      </dgm:t>
    </dgm:pt>
    <dgm:pt modelId="{CBA97A09-86DD-425E-96C8-02837930C106}" type="sibTrans" cxnId="{83B8963A-988D-48C0-B9E9-DF802807B668}">
      <dgm:prSet/>
      <dgm:spPr/>
      <dgm:t>
        <a:bodyPr/>
        <a:lstStyle/>
        <a:p>
          <a:endParaRPr lang="de-DE"/>
        </a:p>
      </dgm:t>
    </dgm:pt>
    <dgm:pt modelId="{E0714512-5918-4C4F-AE0D-F9822FD9CF7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Aufbereiten und Transfer</a:t>
          </a:r>
        </a:p>
      </dgm:t>
    </dgm:pt>
    <dgm:pt modelId="{8317CE14-16C3-46F3-91C8-1B3702A16368}" type="parTrans" cxnId="{A031A561-F376-4A13-8AE0-7264CDDC2C2E}">
      <dgm:prSet/>
      <dgm:spPr/>
      <dgm:t>
        <a:bodyPr/>
        <a:lstStyle/>
        <a:p>
          <a:endParaRPr lang="de-DE"/>
        </a:p>
      </dgm:t>
    </dgm:pt>
    <dgm:pt modelId="{0D57A568-3AD7-4935-BF42-B241088B97F8}" type="sibTrans" cxnId="{A031A561-F376-4A13-8AE0-7264CDDC2C2E}">
      <dgm:prSet/>
      <dgm:spPr/>
      <dgm:t>
        <a:bodyPr/>
        <a:lstStyle/>
        <a:p>
          <a:endParaRPr lang="de-DE"/>
        </a:p>
      </dgm:t>
    </dgm:pt>
    <dgm:pt modelId="{B7E6817C-F5A5-4983-BF8E-E1D63051080E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Untersuchungs-</a:t>
          </a:r>
          <a:r>
            <a:rPr lang="de-DE" sz="800" dirty="0" err="1">
              <a:solidFill>
                <a:schemeClr val="tx1"/>
              </a:solidFill>
            </a:rPr>
            <a:t>feldanalyse</a:t>
          </a:r>
          <a:endParaRPr lang="de-DE" sz="800" dirty="0">
            <a:solidFill>
              <a:schemeClr val="tx1"/>
            </a:solidFill>
          </a:endParaRPr>
        </a:p>
      </dgm:t>
    </dgm:pt>
    <dgm:pt modelId="{801DE2C4-D9B5-47EC-BA4F-30194AC83E20}" type="parTrans" cxnId="{149D523C-6FC1-439D-9307-9A9F5127260B}">
      <dgm:prSet/>
      <dgm:spPr/>
      <dgm:t>
        <a:bodyPr/>
        <a:lstStyle/>
        <a:p>
          <a:endParaRPr lang="de-DE"/>
        </a:p>
      </dgm:t>
    </dgm:pt>
    <dgm:pt modelId="{2DDD7064-E2ED-47E8-A4B5-DA5344E02507}" type="sibTrans" cxnId="{149D523C-6FC1-439D-9307-9A9F5127260B}">
      <dgm:prSet/>
      <dgm:spPr/>
      <dgm:t>
        <a:bodyPr/>
        <a:lstStyle/>
        <a:p>
          <a:endParaRPr lang="de-DE"/>
        </a:p>
      </dgm:t>
    </dgm:pt>
    <dgm:pt modelId="{0C746387-55C5-400E-8229-656C1ABA2D07}" type="pres">
      <dgm:prSet presAssocID="{ED7417C0-1985-4DF5-8EA7-CA8655C2515D}" presName="Name0" presStyleCnt="0">
        <dgm:presLayoutVars>
          <dgm:dir/>
          <dgm:animLvl val="lvl"/>
          <dgm:resizeHandles val="exact"/>
        </dgm:presLayoutVars>
      </dgm:prSet>
      <dgm:spPr/>
    </dgm:pt>
    <dgm:pt modelId="{0775A9A3-D518-4ACA-91E9-8208942A0565}" type="pres">
      <dgm:prSet presAssocID="{B7E6817C-F5A5-4983-BF8E-E1D63051080E}" presName="parTxOnly" presStyleLbl="node1" presStyleIdx="0" presStyleCnt="7" custLinFactX="-12773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A6FDCE-F4A0-4F6B-8DDE-DF26FF24E55A}" type="pres">
      <dgm:prSet presAssocID="{2DDD7064-E2ED-47E8-A4B5-DA5344E02507}" presName="parTxOnlySpace" presStyleCnt="0"/>
      <dgm:spPr/>
    </dgm:pt>
    <dgm:pt modelId="{B9F26BE1-F581-49A3-8DCF-268A09AC586E}" type="pres">
      <dgm:prSet presAssocID="{8B0E10C8-A96B-408F-A6CC-B70D538564E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E77415-533F-4EBE-85D3-9805BD0A58FF}" type="pres">
      <dgm:prSet presAssocID="{64F96183-0D29-494F-893C-3085184CED3C}" presName="parTxOnlySpace" presStyleCnt="0"/>
      <dgm:spPr/>
    </dgm:pt>
    <dgm:pt modelId="{AD46D6B3-1605-4CBC-AF57-F87A81465DEA}" type="pres">
      <dgm:prSet presAssocID="{624BDE45-EAF2-4D8B-A8EF-DF636B6898F8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6ECF35-ED52-4C02-A1C3-40C86A2D68F5}" type="pres">
      <dgm:prSet presAssocID="{08611C7C-9080-4FA4-B738-1003BFEE1A5D}" presName="parTxOnlySpace" presStyleCnt="0"/>
      <dgm:spPr/>
    </dgm:pt>
    <dgm:pt modelId="{49D14EBF-70A3-450B-A4FE-1E860BABBBE7}" type="pres">
      <dgm:prSet presAssocID="{E833BC7C-3478-4DA0-AE63-BD5187E1FA41}" presName="parTxOnly" presStyleLbl="node1" presStyleIdx="3" presStyleCnt="7" custScaleX="117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2A2241-40D0-4F47-B5DA-BE8E22D80476}" type="pres">
      <dgm:prSet presAssocID="{9F893B8F-6923-4B09-9E24-4E01FE72CA64}" presName="parTxOnlySpace" presStyleCnt="0"/>
      <dgm:spPr/>
    </dgm:pt>
    <dgm:pt modelId="{333A3EC6-8F99-41DC-B11E-F4EC8F4C4554}" type="pres">
      <dgm:prSet presAssocID="{FF4A454E-BA52-45C0-89D5-509C274E7C2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A1CAEC-C9FF-4932-AD5E-16E3B039806B}" type="pres">
      <dgm:prSet presAssocID="{544FB1B6-95F2-4429-96C7-0667EDD6A585}" presName="parTxOnlySpace" presStyleCnt="0"/>
      <dgm:spPr/>
    </dgm:pt>
    <dgm:pt modelId="{BEE06E50-937A-4816-BC97-736DD9A1374D}" type="pres">
      <dgm:prSet presAssocID="{921A25E7-8452-452A-9E6B-1D1C51971EC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F2B0C6-DA9F-41B8-AE2E-C12950DEC0C6}" type="pres">
      <dgm:prSet presAssocID="{CBA97A09-86DD-425E-96C8-02837930C106}" presName="parTxOnlySpace" presStyleCnt="0"/>
      <dgm:spPr/>
    </dgm:pt>
    <dgm:pt modelId="{F5D36789-3939-48FF-B969-0BA9BEA3C0D2}" type="pres">
      <dgm:prSet presAssocID="{E0714512-5918-4C4F-AE0D-F9822FD9CF7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49D523C-6FC1-439D-9307-9A9F5127260B}" srcId="{ED7417C0-1985-4DF5-8EA7-CA8655C2515D}" destId="{B7E6817C-F5A5-4983-BF8E-E1D63051080E}" srcOrd="0" destOrd="0" parTransId="{801DE2C4-D9B5-47EC-BA4F-30194AC83E20}" sibTransId="{2DDD7064-E2ED-47E8-A4B5-DA5344E02507}"/>
    <dgm:cxn modelId="{0B949EA0-BEDF-4676-B79C-E68BBD8975C6}" type="presOf" srcId="{8B0E10C8-A96B-408F-A6CC-B70D538564ED}" destId="{B9F26BE1-F581-49A3-8DCF-268A09AC586E}" srcOrd="0" destOrd="0" presId="urn:microsoft.com/office/officeart/2005/8/layout/chevron1"/>
    <dgm:cxn modelId="{14D28383-A1E0-4764-9CF4-C60B821BCCA2}" srcId="{ED7417C0-1985-4DF5-8EA7-CA8655C2515D}" destId="{FF4A454E-BA52-45C0-89D5-509C274E7C24}" srcOrd="4" destOrd="0" parTransId="{693FAFD2-D686-40B9-B981-FFE2B068BC2E}" sibTransId="{544FB1B6-95F2-4429-96C7-0667EDD6A585}"/>
    <dgm:cxn modelId="{A6D23AE7-43B9-471E-B061-A289CC405B4F}" type="presOf" srcId="{B7E6817C-F5A5-4983-BF8E-E1D63051080E}" destId="{0775A9A3-D518-4ACA-91E9-8208942A0565}" srcOrd="0" destOrd="0" presId="urn:microsoft.com/office/officeart/2005/8/layout/chevron1"/>
    <dgm:cxn modelId="{ADF2B48A-0843-42BD-AB81-59B4FAEBD6D0}" srcId="{ED7417C0-1985-4DF5-8EA7-CA8655C2515D}" destId="{624BDE45-EAF2-4D8B-A8EF-DF636B6898F8}" srcOrd="2" destOrd="0" parTransId="{C6D1D5CC-C699-442E-A611-93740F568234}" sibTransId="{08611C7C-9080-4FA4-B738-1003BFEE1A5D}"/>
    <dgm:cxn modelId="{F5B4A25B-0B21-4400-8CCD-150CACCCA1C7}" type="presOf" srcId="{E833BC7C-3478-4DA0-AE63-BD5187E1FA41}" destId="{49D14EBF-70A3-450B-A4FE-1E860BABBBE7}" srcOrd="0" destOrd="0" presId="urn:microsoft.com/office/officeart/2005/8/layout/chevron1"/>
    <dgm:cxn modelId="{360FA85E-2F1D-418E-AF67-42072FFE821F}" srcId="{ED7417C0-1985-4DF5-8EA7-CA8655C2515D}" destId="{8B0E10C8-A96B-408F-A6CC-B70D538564ED}" srcOrd="1" destOrd="0" parTransId="{578A7379-613E-4934-B9ED-8B6B3BEE6A0C}" sibTransId="{64F96183-0D29-494F-893C-3085184CED3C}"/>
    <dgm:cxn modelId="{DF888161-1528-4F85-8A8E-6B2C03C7DF14}" type="presOf" srcId="{ED7417C0-1985-4DF5-8EA7-CA8655C2515D}" destId="{0C746387-55C5-400E-8229-656C1ABA2D07}" srcOrd="0" destOrd="0" presId="urn:microsoft.com/office/officeart/2005/8/layout/chevron1"/>
    <dgm:cxn modelId="{BEC135CF-8418-47BE-ABE9-B03954D914F7}" type="presOf" srcId="{E0714512-5918-4C4F-AE0D-F9822FD9CF7E}" destId="{F5D36789-3939-48FF-B969-0BA9BEA3C0D2}" srcOrd="0" destOrd="0" presId="urn:microsoft.com/office/officeart/2005/8/layout/chevron1"/>
    <dgm:cxn modelId="{2B3344F2-BD1A-42CD-A904-BFD42D32F1AC}" srcId="{ED7417C0-1985-4DF5-8EA7-CA8655C2515D}" destId="{E833BC7C-3478-4DA0-AE63-BD5187E1FA41}" srcOrd="3" destOrd="0" parTransId="{5FF2B918-0964-4342-B302-DC500D4CB139}" sibTransId="{9F893B8F-6923-4B09-9E24-4E01FE72CA64}"/>
    <dgm:cxn modelId="{44F2C341-B991-481A-98C8-F4313B4BC6F4}" type="presOf" srcId="{921A25E7-8452-452A-9E6B-1D1C51971EC3}" destId="{BEE06E50-937A-4816-BC97-736DD9A1374D}" srcOrd="0" destOrd="0" presId="urn:microsoft.com/office/officeart/2005/8/layout/chevron1"/>
    <dgm:cxn modelId="{794983C2-7E14-451A-B242-0FF7E6CB4A99}" type="presOf" srcId="{624BDE45-EAF2-4D8B-A8EF-DF636B6898F8}" destId="{AD46D6B3-1605-4CBC-AF57-F87A81465DEA}" srcOrd="0" destOrd="0" presId="urn:microsoft.com/office/officeart/2005/8/layout/chevron1"/>
    <dgm:cxn modelId="{A031A561-F376-4A13-8AE0-7264CDDC2C2E}" srcId="{ED7417C0-1985-4DF5-8EA7-CA8655C2515D}" destId="{E0714512-5918-4C4F-AE0D-F9822FD9CF7E}" srcOrd="6" destOrd="0" parTransId="{8317CE14-16C3-46F3-91C8-1B3702A16368}" sibTransId="{0D57A568-3AD7-4935-BF42-B241088B97F8}"/>
    <dgm:cxn modelId="{83B8963A-988D-48C0-B9E9-DF802807B668}" srcId="{ED7417C0-1985-4DF5-8EA7-CA8655C2515D}" destId="{921A25E7-8452-452A-9E6B-1D1C51971EC3}" srcOrd="5" destOrd="0" parTransId="{95238472-E652-4F09-8C89-B1CDD0D84F1D}" sibTransId="{CBA97A09-86DD-425E-96C8-02837930C106}"/>
    <dgm:cxn modelId="{5944C2A8-3A41-44C9-B81B-D8136FCB7D52}" type="presOf" srcId="{FF4A454E-BA52-45C0-89D5-509C274E7C24}" destId="{333A3EC6-8F99-41DC-B11E-F4EC8F4C4554}" srcOrd="0" destOrd="0" presId="urn:microsoft.com/office/officeart/2005/8/layout/chevron1"/>
    <dgm:cxn modelId="{F6B80F1D-1417-4EF8-9EF6-55DFFBC6DCDD}" type="presParOf" srcId="{0C746387-55C5-400E-8229-656C1ABA2D07}" destId="{0775A9A3-D518-4ACA-91E9-8208942A0565}" srcOrd="0" destOrd="0" presId="urn:microsoft.com/office/officeart/2005/8/layout/chevron1"/>
    <dgm:cxn modelId="{C337185A-20DD-4960-AB8E-1CA8DFFA8686}" type="presParOf" srcId="{0C746387-55C5-400E-8229-656C1ABA2D07}" destId="{8AA6FDCE-F4A0-4F6B-8DDE-DF26FF24E55A}" srcOrd="1" destOrd="0" presId="urn:microsoft.com/office/officeart/2005/8/layout/chevron1"/>
    <dgm:cxn modelId="{EB2E9874-C24E-4CCF-99F9-B2FBF10A7707}" type="presParOf" srcId="{0C746387-55C5-400E-8229-656C1ABA2D07}" destId="{B9F26BE1-F581-49A3-8DCF-268A09AC586E}" srcOrd="2" destOrd="0" presId="urn:microsoft.com/office/officeart/2005/8/layout/chevron1"/>
    <dgm:cxn modelId="{8312EA1A-3E48-475D-913B-61984DB1DB80}" type="presParOf" srcId="{0C746387-55C5-400E-8229-656C1ABA2D07}" destId="{00E77415-533F-4EBE-85D3-9805BD0A58FF}" srcOrd="3" destOrd="0" presId="urn:microsoft.com/office/officeart/2005/8/layout/chevron1"/>
    <dgm:cxn modelId="{57125FFB-DF9C-4BC9-A106-A27F2F904BF5}" type="presParOf" srcId="{0C746387-55C5-400E-8229-656C1ABA2D07}" destId="{AD46D6B3-1605-4CBC-AF57-F87A81465DEA}" srcOrd="4" destOrd="0" presId="urn:microsoft.com/office/officeart/2005/8/layout/chevron1"/>
    <dgm:cxn modelId="{6F40F1DF-FF2D-4C3F-81C6-D9173C667079}" type="presParOf" srcId="{0C746387-55C5-400E-8229-656C1ABA2D07}" destId="{DF6ECF35-ED52-4C02-A1C3-40C86A2D68F5}" srcOrd="5" destOrd="0" presId="urn:microsoft.com/office/officeart/2005/8/layout/chevron1"/>
    <dgm:cxn modelId="{9AE5023D-E965-4E5C-8371-DB7903241A9E}" type="presParOf" srcId="{0C746387-55C5-400E-8229-656C1ABA2D07}" destId="{49D14EBF-70A3-450B-A4FE-1E860BABBBE7}" srcOrd="6" destOrd="0" presId="urn:microsoft.com/office/officeart/2005/8/layout/chevron1"/>
    <dgm:cxn modelId="{AFE57056-1C8E-4565-8BA5-67AF7441085A}" type="presParOf" srcId="{0C746387-55C5-400E-8229-656C1ABA2D07}" destId="{2E2A2241-40D0-4F47-B5DA-BE8E22D80476}" srcOrd="7" destOrd="0" presId="urn:microsoft.com/office/officeart/2005/8/layout/chevron1"/>
    <dgm:cxn modelId="{560D2982-52D5-45D3-AC90-12BD12964A4D}" type="presParOf" srcId="{0C746387-55C5-400E-8229-656C1ABA2D07}" destId="{333A3EC6-8F99-41DC-B11E-F4EC8F4C4554}" srcOrd="8" destOrd="0" presId="urn:microsoft.com/office/officeart/2005/8/layout/chevron1"/>
    <dgm:cxn modelId="{270ADA8D-134F-45E3-A73F-0980B2A7EF21}" type="presParOf" srcId="{0C746387-55C5-400E-8229-656C1ABA2D07}" destId="{10A1CAEC-C9FF-4932-AD5E-16E3B039806B}" srcOrd="9" destOrd="0" presId="urn:microsoft.com/office/officeart/2005/8/layout/chevron1"/>
    <dgm:cxn modelId="{2E181571-B52D-4DB7-9E88-B4C09A3A5F71}" type="presParOf" srcId="{0C746387-55C5-400E-8229-656C1ABA2D07}" destId="{BEE06E50-937A-4816-BC97-736DD9A1374D}" srcOrd="10" destOrd="0" presId="urn:microsoft.com/office/officeart/2005/8/layout/chevron1"/>
    <dgm:cxn modelId="{E59503D2-D41B-4A07-A937-24EEEC9E349F}" type="presParOf" srcId="{0C746387-55C5-400E-8229-656C1ABA2D07}" destId="{28F2B0C6-DA9F-41B8-AE2E-C12950DEC0C6}" srcOrd="11" destOrd="0" presId="urn:microsoft.com/office/officeart/2005/8/layout/chevron1"/>
    <dgm:cxn modelId="{BEB55CC9-8397-4F64-80E4-0F4640C253E3}" type="presParOf" srcId="{0C746387-55C5-400E-8229-656C1ABA2D07}" destId="{F5D36789-3939-48FF-B969-0BA9BEA3C0D2}" srcOrd="12" destOrd="0" presId="urn:microsoft.com/office/officeart/2005/8/layout/chevron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2BB8139-2E0C-455A-BDC7-F187003DC100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2676FC00-4668-4074-8D7F-44F37BDA5AD2}">
      <dgm:prSet phldrT="[Text]" custT="1"/>
      <dgm:spPr/>
      <dgm:t>
        <a:bodyPr/>
        <a:lstStyle/>
        <a:p>
          <a:r>
            <a:rPr lang="de-DE" sz="1100" dirty="0"/>
            <a:t>4. Bündelung der Annahmen</a:t>
          </a:r>
        </a:p>
      </dgm:t>
    </dgm:pt>
    <dgm:pt modelId="{1F498786-FD48-4C1B-B2EA-301440909D16}" type="parTrans" cxnId="{294EA5E2-0608-4D6C-B26E-DA54A72DE2D4}">
      <dgm:prSet/>
      <dgm:spPr/>
      <dgm:t>
        <a:bodyPr/>
        <a:lstStyle/>
        <a:p>
          <a:endParaRPr lang="de-DE" sz="1100"/>
        </a:p>
      </dgm:t>
    </dgm:pt>
    <dgm:pt modelId="{7DA37C20-8F90-4DA8-8221-0987B31EA4B0}" type="sibTrans" cxnId="{294EA5E2-0608-4D6C-B26E-DA54A72DE2D4}">
      <dgm:prSet/>
      <dgm:spPr/>
      <dgm:t>
        <a:bodyPr/>
        <a:lstStyle/>
        <a:p>
          <a:endParaRPr lang="de-DE" sz="1100"/>
        </a:p>
      </dgm:t>
    </dgm:pt>
    <dgm:pt modelId="{7E83F6E9-67F7-4663-887F-F7F33FF6EF29}">
      <dgm:prSet phldrT="[Text]" custT="1"/>
      <dgm:spPr/>
      <dgm:t>
        <a:bodyPr/>
        <a:lstStyle/>
        <a:p>
          <a:r>
            <a:rPr lang="de-DE" sz="1100" dirty="0"/>
            <a:t>5. Interpretation der Szenarien</a:t>
          </a:r>
        </a:p>
      </dgm:t>
    </dgm:pt>
    <dgm:pt modelId="{2B35F07B-2F58-41D5-A6F6-CDE695B46F42}" type="parTrans" cxnId="{61CD6DE7-A165-482E-8524-851DA8A3D897}">
      <dgm:prSet/>
      <dgm:spPr/>
      <dgm:t>
        <a:bodyPr/>
        <a:lstStyle/>
        <a:p>
          <a:endParaRPr lang="de-DE" sz="1100"/>
        </a:p>
      </dgm:t>
    </dgm:pt>
    <dgm:pt modelId="{4F820F89-D90E-4CC7-B7AB-CC3F4F516C95}" type="sibTrans" cxnId="{61CD6DE7-A165-482E-8524-851DA8A3D897}">
      <dgm:prSet/>
      <dgm:spPr/>
      <dgm:t>
        <a:bodyPr/>
        <a:lstStyle/>
        <a:p>
          <a:endParaRPr lang="de-DE" sz="1100"/>
        </a:p>
      </dgm:t>
    </dgm:pt>
    <dgm:pt modelId="{9C15BB71-8797-46BF-A8E4-7DFF85B4E2D9}">
      <dgm:prSet phldrT="[Text]" custT="1"/>
      <dgm:spPr/>
      <dgm:t>
        <a:bodyPr/>
        <a:lstStyle/>
        <a:p>
          <a:r>
            <a:rPr lang="de-DE" sz="1100" dirty="0"/>
            <a:t>6. Ableiten von Konsequenzen</a:t>
          </a:r>
        </a:p>
      </dgm:t>
    </dgm:pt>
    <dgm:pt modelId="{FB730E78-3CFD-4F4C-AAEE-ACB1451ACF15}" type="parTrans" cxnId="{0FA2CE32-75D7-405A-B819-CC3CB4F63051}">
      <dgm:prSet/>
      <dgm:spPr/>
      <dgm:t>
        <a:bodyPr/>
        <a:lstStyle/>
        <a:p>
          <a:endParaRPr lang="de-DE" sz="1100"/>
        </a:p>
      </dgm:t>
    </dgm:pt>
    <dgm:pt modelId="{5B9C48EF-7FB5-473D-ADBC-311970E07C0A}" type="sibTrans" cxnId="{0FA2CE32-75D7-405A-B819-CC3CB4F63051}">
      <dgm:prSet/>
      <dgm:spPr/>
      <dgm:t>
        <a:bodyPr/>
        <a:lstStyle/>
        <a:p>
          <a:endParaRPr lang="de-DE" sz="1100"/>
        </a:p>
      </dgm:t>
    </dgm:pt>
    <dgm:pt modelId="{71ADB639-5355-4FE9-B803-32D64FB8818F}">
      <dgm:prSet phldrT="[Text]" custT="1"/>
      <dgm:spPr/>
      <dgm:t>
        <a:bodyPr/>
        <a:lstStyle/>
        <a:p>
          <a:r>
            <a:rPr lang="de-DE" sz="1100" dirty="0"/>
            <a:t>7. Aufbereiten und Transfer</a:t>
          </a:r>
        </a:p>
      </dgm:t>
    </dgm:pt>
    <dgm:pt modelId="{D9A1A89D-8867-44F5-926D-FB1EBCCA720B}" type="parTrans" cxnId="{C1C412E9-3C5A-4FDD-9E41-B73FA7FDE552}">
      <dgm:prSet/>
      <dgm:spPr/>
      <dgm:t>
        <a:bodyPr/>
        <a:lstStyle/>
        <a:p>
          <a:endParaRPr lang="de-DE" sz="1100"/>
        </a:p>
      </dgm:t>
    </dgm:pt>
    <dgm:pt modelId="{735A66A4-C67E-45C4-BCAB-DD705162EDF5}" type="sibTrans" cxnId="{C1C412E9-3C5A-4FDD-9E41-B73FA7FDE552}">
      <dgm:prSet/>
      <dgm:spPr/>
      <dgm:t>
        <a:bodyPr/>
        <a:lstStyle/>
        <a:p>
          <a:endParaRPr lang="de-DE" sz="1100"/>
        </a:p>
      </dgm:t>
    </dgm:pt>
    <dgm:pt modelId="{6A8CCA9F-3BCA-4B32-8632-9E05F13F36C9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sz="1100" dirty="0"/>
            <a:t>1. Untersuchungsfeld-Analyse</a:t>
          </a:r>
        </a:p>
      </dgm:t>
    </dgm:pt>
    <dgm:pt modelId="{C47490D5-728C-4470-ADE2-7F9460D12E70}" type="parTrans" cxnId="{ACC356CD-A4CC-4841-943D-D564F33687A1}">
      <dgm:prSet/>
      <dgm:spPr/>
      <dgm:t>
        <a:bodyPr/>
        <a:lstStyle/>
        <a:p>
          <a:endParaRPr lang="de-DE" sz="1100"/>
        </a:p>
      </dgm:t>
    </dgm:pt>
    <dgm:pt modelId="{107BB863-5DC1-4D24-B2FF-61B29592BF0D}" type="sibTrans" cxnId="{ACC356CD-A4CC-4841-943D-D564F33687A1}">
      <dgm:prSet/>
      <dgm:spPr/>
      <dgm:t>
        <a:bodyPr/>
        <a:lstStyle/>
        <a:p>
          <a:endParaRPr lang="de-DE" sz="1100"/>
        </a:p>
      </dgm:t>
    </dgm:pt>
    <dgm:pt modelId="{6AEC5C54-BAC6-4C9E-AF87-ABD5158169B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sz="1100" dirty="0"/>
            <a:t>2. Umfeldanalyse</a:t>
          </a:r>
        </a:p>
      </dgm:t>
    </dgm:pt>
    <dgm:pt modelId="{0ABD13C2-53CA-43B2-88F3-33E65953F0D7}" type="parTrans" cxnId="{BB37F813-5918-4B69-B992-B228BA3F4254}">
      <dgm:prSet/>
      <dgm:spPr/>
      <dgm:t>
        <a:bodyPr/>
        <a:lstStyle/>
        <a:p>
          <a:endParaRPr lang="de-DE" sz="1100"/>
        </a:p>
      </dgm:t>
    </dgm:pt>
    <dgm:pt modelId="{45C1E769-717E-4C7D-953C-1BC8C7822F1A}" type="sibTrans" cxnId="{BB37F813-5918-4B69-B992-B228BA3F4254}">
      <dgm:prSet/>
      <dgm:spPr/>
      <dgm:t>
        <a:bodyPr/>
        <a:lstStyle/>
        <a:p>
          <a:endParaRPr lang="de-DE" sz="1100"/>
        </a:p>
      </dgm:t>
    </dgm:pt>
    <dgm:pt modelId="{C64BC42B-1AAE-43FD-9608-041B7F0EC921}">
      <dgm:prSet phldrT="[Text]" custT="1"/>
      <dgm:spPr/>
      <dgm:t>
        <a:bodyPr/>
        <a:lstStyle/>
        <a:p>
          <a:r>
            <a:rPr lang="de-DE" sz="1100" dirty="0"/>
            <a:t>3. Zukunftsannahmen</a:t>
          </a:r>
        </a:p>
      </dgm:t>
    </dgm:pt>
    <dgm:pt modelId="{3074C86E-EBB7-4A26-A78D-BD4ADDAA2FE4}" type="parTrans" cxnId="{73A048F3-BC2C-429C-A6E1-A867AA2CD8AE}">
      <dgm:prSet/>
      <dgm:spPr/>
      <dgm:t>
        <a:bodyPr/>
        <a:lstStyle/>
        <a:p>
          <a:endParaRPr lang="de-DE" sz="1100"/>
        </a:p>
      </dgm:t>
    </dgm:pt>
    <dgm:pt modelId="{4BEC7403-0480-4663-885D-9ECC717BF16F}" type="sibTrans" cxnId="{73A048F3-BC2C-429C-A6E1-A867AA2CD8AE}">
      <dgm:prSet/>
      <dgm:spPr/>
      <dgm:t>
        <a:bodyPr/>
        <a:lstStyle/>
        <a:p>
          <a:endParaRPr lang="de-DE" sz="1100"/>
        </a:p>
      </dgm:t>
    </dgm:pt>
    <dgm:pt modelId="{4EC102B0-80CE-4C1C-A623-669ECAD91549}" type="pres">
      <dgm:prSet presAssocID="{22BB8139-2E0C-455A-BDC7-F187003DC10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3A4A06A-A6FA-479C-8751-FE91140B215D}" type="pres">
      <dgm:prSet presAssocID="{2676FC00-4668-4074-8D7F-44F37BDA5AD2}" presName="node" presStyleLbl="node1" presStyleIdx="0" presStyleCnt="7" custScaleX="11726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50B72B-E678-499E-9CF9-0B28B633006E}" type="pres">
      <dgm:prSet presAssocID="{2676FC00-4668-4074-8D7F-44F37BDA5AD2}" presName="spNode" presStyleCnt="0"/>
      <dgm:spPr/>
    </dgm:pt>
    <dgm:pt modelId="{4B6F59E6-6911-484B-9025-31FBB69E5529}" type="pres">
      <dgm:prSet presAssocID="{7DA37C20-8F90-4DA8-8221-0987B31EA4B0}" presName="sibTrans" presStyleLbl="sibTrans1D1" presStyleIdx="0" presStyleCnt="7"/>
      <dgm:spPr/>
      <dgm:t>
        <a:bodyPr/>
        <a:lstStyle/>
        <a:p>
          <a:endParaRPr lang="en-GB"/>
        </a:p>
      </dgm:t>
    </dgm:pt>
    <dgm:pt modelId="{63705326-6264-45FA-B8D7-BDCC79ABECFB}" type="pres">
      <dgm:prSet presAssocID="{7E83F6E9-67F7-4663-887F-F7F33FF6EF29}" presName="node" presStyleLbl="node1" presStyleIdx="1" presStyleCnt="7" custScaleX="1326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BC3B7B-0E0C-4908-8833-B1D6BF4385C2}" type="pres">
      <dgm:prSet presAssocID="{7E83F6E9-67F7-4663-887F-F7F33FF6EF29}" presName="spNode" presStyleCnt="0"/>
      <dgm:spPr/>
    </dgm:pt>
    <dgm:pt modelId="{8CE559A1-9F04-4A16-AB8B-F959E0EC281B}" type="pres">
      <dgm:prSet presAssocID="{4F820F89-D90E-4CC7-B7AB-CC3F4F516C95}" presName="sibTrans" presStyleLbl="sibTrans1D1" presStyleIdx="1" presStyleCnt="7"/>
      <dgm:spPr/>
      <dgm:t>
        <a:bodyPr/>
        <a:lstStyle/>
        <a:p>
          <a:endParaRPr lang="en-GB"/>
        </a:p>
      </dgm:t>
    </dgm:pt>
    <dgm:pt modelId="{C380E435-B2F3-4197-ACDE-6129CF0F8043}" type="pres">
      <dgm:prSet presAssocID="{9C15BB71-8797-46BF-A8E4-7DFF85B4E2D9}" presName="node" presStyleLbl="node1" presStyleIdx="2" presStyleCnt="7" custScaleX="12805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9D1538-B13E-43E8-9B06-F4D94B8AE1CC}" type="pres">
      <dgm:prSet presAssocID="{9C15BB71-8797-46BF-A8E4-7DFF85B4E2D9}" presName="spNode" presStyleCnt="0"/>
      <dgm:spPr/>
    </dgm:pt>
    <dgm:pt modelId="{A60E672E-E761-4433-A332-D6007A6423A4}" type="pres">
      <dgm:prSet presAssocID="{5B9C48EF-7FB5-473D-ADBC-311970E07C0A}" presName="sibTrans" presStyleLbl="sibTrans1D1" presStyleIdx="2" presStyleCnt="7"/>
      <dgm:spPr/>
      <dgm:t>
        <a:bodyPr/>
        <a:lstStyle/>
        <a:p>
          <a:endParaRPr lang="en-GB"/>
        </a:p>
      </dgm:t>
    </dgm:pt>
    <dgm:pt modelId="{3AFFAD0A-8147-4AB4-90AB-6064739857D2}" type="pres">
      <dgm:prSet presAssocID="{71ADB639-5355-4FE9-B803-32D64FB8818F}" presName="node" presStyleLbl="node1" presStyleIdx="3" presStyleCnt="7" custScaleX="1320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BA08B2-4B80-460F-B4CD-31E44DA5DB4C}" type="pres">
      <dgm:prSet presAssocID="{71ADB639-5355-4FE9-B803-32D64FB8818F}" presName="spNode" presStyleCnt="0"/>
      <dgm:spPr/>
    </dgm:pt>
    <dgm:pt modelId="{FCF54419-1214-48B6-9A04-DE44FE6CF8EE}" type="pres">
      <dgm:prSet presAssocID="{735A66A4-C67E-45C4-BCAB-DD705162EDF5}" presName="sibTrans" presStyleLbl="sibTrans1D1" presStyleIdx="3" presStyleCnt="7"/>
      <dgm:spPr/>
      <dgm:t>
        <a:bodyPr/>
        <a:lstStyle/>
        <a:p>
          <a:endParaRPr lang="en-GB"/>
        </a:p>
      </dgm:t>
    </dgm:pt>
    <dgm:pt modelId="{C459C181-9437-407A-A11A-8B6B1F723C75}" type="pres">
      <dgm:prSet presAssocID="{6A8CCA9F-3BCA-4B32-8632-9E05F13F36C9}" presName="node" presStyleLbl="node1" presStyleIdx="4" presStyleCnt="7" custScaleX="1454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9403B1C-38FE-4BE5-93B6-33162AB151B6}" type="pres">
      <dgm:prSet presAssocID="{6A8CCA9F-3BCA-4B32-8632-9E05F13F36C9}" presName="spNode" presStyleCnt="0"/>
      <dgm:spPr/>
    </dgm:pt>
    <dgm:pt modelId="{07C68006-865E-4EF4-B5B1-9E98DB8DEE19}" type="pres">
      <dgm:prSet presAssocID="{107BB863-5DC1-4D24-B2FF-61B29592BF0D}" presName="sibTrans" presStyleLbl="sibTrans1D1" presStyleIdx="4" presStyleCnt="7"/>
      <dgm:spPr/>
      <dgm:t>
        <a:bodyPr/>
        <a:lstStyle/>
        <a:p>
          <a:endParaRPr lang="en-GB"/>
        </a:p>
      </dgm:t>
    </dgm:pt>
    <dgm:pt modelId="{C9A728F4-6D0D-437E-8414-DE1884192030}" type="pres">
      <dgm:prSet presAssocID="{6AEC5C54-BAC6-4C9E-AF87-ABD5158169B4}" presName="node" presStyleLbl="node1" presStyleIdx="5" presStyleCnt="7" custScaleX="1359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FA9A7D-904E-44D3-88C2-53F882407AC7}" type="pres">
      <dgm:prSet presAssocID="{6AEC5C54-BAC6-4C9E-AF87-ABD5158169B4}" presName="spNode" presStyleCnt="0"/>
      <dgm:spPr/>
    </dgm:pt>
    <dgm:pt modelId="{69CDD970-E2ED-43B6-9B4F-84BF98604266}" type="pres">
      <dgm:prSet presAssocID="{45C1E769-717E-4C7D-953C-1BC8C7822F1A}" presName="sibTrans" presStyleLbl="sibTrans1D1" presStyleIdx="5" presStyleCnt="7"/>
      <dgm:spPr/>
      <dgm:t>
        <a:bodyPr/>
        <a:lstStyle/>
        <a:p>
          <a:endParaRPr lang="en-GB"/>
        </a:p>
      </dgm:t>
    </dgm:pt>
    <dgm:pt modelId="{357FE6AC-ED36-4E72-8FD1-103B9D500BA9}" type="pres">
      <dgm:prSet presAssocID="{C64BC42B-1AAE-43FD-9608-041B7F0EC921}" presName="node" presStyleLbl="node1" presStyleIdx="6" presStyleCnt="7" custScaleX="14297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C109EA-B2BB-4709-8E26-99FC2B1F4669}" type="pres">
      <dgm:prSet presAssocID="{C64BC42B-1AAE-43FD-9608-041B7F0EC921}" presName="spNode" presStyleCnt="0"/>
      <dgm:spPr/>
    </dgm:pt>
    <dgm:pt modelId="{86C27A23-AD7A-4F0D-A2A1-4189C4128484}" type="pres">
      <dgm:prSet presAssocID="{4BEC7403-0480-4663-885D-9ECC717BF16F}" presName="sibTrans" presStyleLbl="sibTrans1D1" presStyleIdx="6" presStyleCnt="7"/>
      <dgm:spPr/>
      <dgm:t>
        <a:bodyPr/>
        <a:lstStyle/>
        <a:p>
          <a:endParaRPr lang="en-GB"/>
        </a:p>
      </dgm:t>
    </dgm:pt>
  </dgm:ptLst>
  <dgm:cxnLst>
    <dgm:cxn modelId="{858CE6E9-34B3-4DE5-875A-85C4E337AE7C}" type="presOf" srcId="{6AEC5C54-BAC6-4C9E-AF87-ABD5158169B4}" destId="{C9A728F4-6D0D-437E-8414-DE1884192030}" srcOrd="0" destOrd="0" presId="urn:microsoft.com/office/officeart/2005/8/layout/cycle5"/>
    <dgm:cxn modelId="{B1D79959-89CA-4265-A453-6D06653E2AF0}" type="presOf" srcId="{7DA37C20-8F90-4DA8-8221-0987B31EA4B0}" destId="{4B6F59E6-6911-484B-9025-31FBB69E5529}" srcOrd="0" destOrd="0" presId="urn:microsoft.com/office/officeart/2005/8/layout/cycle5"/>
    <dgm:cxn modelId="{4F9B9C70-DD34-4D18-A212-A59514EB53D0}" type="presOf" srcId="{71ADB639-5355-4FE9-B803-32D64FB8818F}" destId="{3AFFAD0A-8147-4AB4-90AB-6064739857D2}" srcOrd="0" destOrd="0" presId="urn:microsoft.com/office/officeart/2005/8/layout/cycle5"/>
    <dgm:cxn modelId="{294EA5E2-0608-4D6C-B26E-DA54A72DE2D4}" srcId="{22BB8139-2E0C-455A-BDC7-F187003DC100}" destId="{2676FC00-4668-4074-8D7F-44F37BDA5AD2}" srcOrd="0" destOrd="0" parTransId="{1F498786-FD48-4C1B-B2EA-301440909D16}" sibTransId="{7DA37C20-8F90-4DA8-8221-0987B31EA4B0}"/>
    <dgm:cxn modelId="{BB37F813-5918-4B69-B992-B228BA3F4254}" srcId="{22BB8139-2E0C-455A-BDC7-F187003DC100}" destId="{6AEC5C54-BAC6-4C9E-AF87-ABD5158169B4}" srcOrd="5" destOrd="0" parTransId="{0ABD13C2-53CA-43B2-88F3-33E65953F0D7}" sibTransId="{45C1E769-717E-4C7D-953C-1BC8C7822F1A}"/>
    <dgm:cxn modelId="{E75B23EA-9491-47D4-8063-025D423F041A}" type="presOf" srcId="{9C15BB71-8797-46BF-A8E4-7DFF85B4E2D9}" destId="{C380E435-B2F3-4197-ACDE-6129CF0F8043}" srcOrd="0" destOrd="0" presId="urn:microsoft.com/office/officeart/2005/8/layout/cycle5"/>
    <dgm:cxn modelId="{61CD6DE7-A165-482E-8524-851DA8A3D897}" srcId="{22BB8139-2E0C-455A-BDC7-F187003DC100}" destId="{7E83F6E9-67F7-4663-887F-F7F33FF6EF29}" srcOrd="1" destOrd="0" parTransId="{2B35F07B-2F58-41D5-A6F6-CDE695B46F42}" sibTransId="{4F820F89-D90E-4CC7-B7AB-CC3F4F516C95}"/>
    <dgm:cxn modelId="{B5263EBF-E2EE-4A46-BBB5-F3CE08225829}" type="presOf" srcId="{4F820F89-D90E-4CC7-B7AB-CC3F4F516C95}" destId="{8CE559A1-9F04-4A16-AB8B-F959E0EC281B}" srcOrd="0" destOrd="0" presId="urn:microsoft.com/office/officeart/2005/8/layout/cycle5"/>
    <dgm:cxn modelId="{B64698AC-7386-4041-9E8A-C088FA34D9B8}" type="presOf" srcId="{735A66A4-C67E-45C4-BCAB-DD705162EDF5}" destId="{FCF54419-1214-48B6-9A04-DE44FE6CF8EE}" srcOrd="0" destOrd="0" presId="urn:microsoft.com/office/officeart/2005/8/layout/cycle5"/>
    <dgm:cxn modelId="{D8F69BB2-9ACA-4669-9E86-166752559F6E}" type="presOf" srcId="{22BB8139-2E0C-455A-BDC7-F187003DC100}" destId="{4EC102B0-80CE-4C1C-A623-669ECAD91549}" srcOrd="0" destOrd="0" presId="urn:microsoft.com/office/officeart/2005/8/layout/cycle5"/>
    <dgm:cxn modelId="{FB2B1289-2063-4DA0-A531-C437CC3CD457}" type="presOf" srcId="{2676FC00-4668-4074-8D7F-44F37BDA5AD2}" destId="{53A4A06A-A6FA-479C-8751-FE91140B215D}" srcOrd="0" destOrd="0" presId="urn:microsoft.com/office/officeart/2005/8/layout/cycle5"/>
    <dgm:cxn modelId="{B6676218-05AD-4D5E-A46D-AE67B47C1B73}" type="presOf" srcId="{6A8CCA9F-3BCA-4B32-8632-9E05F13F36C9}" destId="{C459C181-9437-407A-A11A-8B6B1F723C75}" srcOrd="0" destOrd="0" presId="urn:microsoft.com/office/officeart/2005/8/layout/cycle5"/>
    <dgm:cxn modelId="{CC6DB830-D1CD-45F3-B79B-D6D2EBA36707}" type="presOf" srcId="{5B9C48EF-7FB5-473D-ADBC-311970E07C0A}" destId="{A60E672E-E761-4433-A332-D6007A6423A4}" srcOrd="0" destOrd="0" presId="urn:microsoft.com/office/officeart/2005/8/layout/cycle5"/>
    <dgm:cxn modelId="{ABD544FF-C72E-434D-B274-5F144C67653D}" type="presOf" srcId="{107BB863-5DC1-4D24-B2FF-61B29592BF0D}" destId="{07C68006-865E-4EF4-B5B1-9E98DB8DEE19}" srcOrd="0" destOrd="0" presId="urn:microsoft.com/office/officeart/2005/8/layout/cycle5"/>
    <dgm:cxn modelId="{DD6BA03B-C2A7-467A-91F1-0738008C0E04}" type="presOf" srcId="{C64BC42B-1AAE-43FD-9608-041B7F0EC921}" destId="{357FE6AC-ED36-4E72-8FD1-103B9D500BA9}" srcOrd="0" destOrd="0" presId="urn:microsoft.com/office/officeart/2005/8/layout/cycle5"/>
    <dgm:cxn modelId="{73A048F3-BC2C-429C-A6E1-A867AA2CD8AE}" srcId="{22BB8139-2E0C-455A-BDC7-F187003DC100}" destId="{C64BC42B-1AAE-43FD-9608-041B7F0EC921}" srcOrd="6" destOrd="0" parTransId="{3074C86E-EBB7-4A26-A78D-BD4ADDAA2FE4}" sibTransId="{4BEC7403-0480-4663-885D-9ECC717BF16F}"/>
    <dgm:cxn modelId="{EAE208F5-2E07-4524-B9FB-7E0C7072D1F8}" type="presOf" srcId="{45C1E769-717E-4C7D-953C-1BC8C7822F1A}" destId="{69CDD970-E2ED-43B6-9B4F-84BF98604266}" srcOrd="0" destOrd="0" presId="urn:microsoft.com/office/officeart/2005/8/layout/cycle5"/>
    <dgm:cxn modelId="{F5A1EE41-3624-455E-9A3D-4CA8DD50B7D4}" type="presOf" srcId="{7E83F6E9-67F7-4663-887F-F7F33FF6EF29}" destId="{63705326-6264-45FA-B8D7-BDCC79ABECFB}" srcOrd="0" destOrd="0" presId="urn:microsoft.com/office/officeart/2005/8/layout/cycle5"/>
    <dgm:cxn modelId="{0FA2CE32-75D7-405A-B819-CC3CB4F63051}" srcId="{22BB8139-2E0C-455A-BDC7-F187003DC100}" destId="{9C15BB71-8797-46BF-A8E4-7DFF85B4E2D9}" srcOrd="2" destOrd="0" parTransId="{FB730E78-3CFD-4F4C-AAEE-ACB1451ACF15}" sibTransId="{5B9C48EF-7FB5-473D-ADBC-311970E07C0A}"/>
    <dgm:cxn modelId="{C1C412E9-3C5A-4FDD-9E41-B73FA7FDE552}" srcId="{22BB8139-2E0C-455A-BDC7-F187003DC100}" destId="{71ADB639-5355-4FE9-B803-32D64FB8818F}" srcOrd="3" destOrd="0" parTransId="{D9A1A89D-8867-44F5-926D-FB1EBCCA720B}" sibTransId="{735A66A4-C67E-45C4-BCAB-DD705162EDF5}"/>
    <dgm:cxn modelId="{ACC356CD-A4CC-4841-943D-D564F33687A1}" srcId="{22BB8139-2E0C-455A-BDC7-F187003DC100}" destId="{6A8CCA9F-3BCA-4B32-8632-9E05F13F36C9}" srcOrd="4" destOrd="0" parTransId="{C47490D5-728C-4470-ADE2-7F9460D12E70}" sibTransId="{107BB863-5DC1-4D24-B2FF-61B29592BF0D}"/>
    <dgm:cxn modelId="{FFE9D341-3758-4607-8BBE-439790467BF2}" type="presOf" srcId="{4BEC7403-0480-4663-885D-9ECC717BF16F}" destId="{86C27A23-AD7A-4F0D-A2A1-4189C4128484}" srcOrd="0" destOrd="0" presId="urn:microsoft.com/office/officeart/2005/8/layout/cycle5"/>
    <dgm:cxn modelId="{4260F4C7-6704-410B-89BF-035DBACC508A}" type="presParOf" srcId="{4EC102B0-80CE-4C1C-A623-669ECAD91549}" destId="{53A4A06A-A6FA-479C-8751-FE91140B215D}" srcOrd="0" destOrd="0" presId="urn:microsoft.com/office/officeart/2005/8/layout/cycle5"/>
    <dgm:cxn modelId="{74123115-9225-4BA1-B965-B016B5AF6C46}" type="presParOf" srcId="{4EC102B0-80CE-4C1C-A623-669ECAD91549}" destId="{9A50B72B-E678-499E-9CF9-0B28B633006E}" srcOrd="1" destOrd="0" presId="urn:microsoft.com/office/officeart/2005/8/layout/cycle5"/>
    <dgm:cxn modelId="{9F565982-7ADF-4F39-9A77-5CEC515167B7}" type="presParOf" srcId="{4EC102B0-80CE-4C1C-A623-669ECAD91549}" destId="{4B6F59E6-6911-484B-9025-31FBB69E5529}" srcOrd="2" destOrd="0" presId="urn:microsoft.com/office/officeart/2005/8/layout/cycle5"/>
    <dgm:cxn modelId="{51DB0BCE-3477-476F-B3B5-6AC3A7861FDB}" type="presParOf" srcId="{4EC102B0-80CE-4C1C-A623-669ECAD91549}" destId="{63705326-6264-45FA-B8D7-BDCC79ABECFB}" srcOrd="3" destOrd="0" presId="urn:microsoft.com/office/officeart/2005/8/layout/cycle5"/>
    <dgm:cxn modelId="{D6E6EC64-A20F-418D-A38C-ABAF48152BD0}" type="presParOf" srcId="{4EC102B0-80CE-4C1C-A623-669ECAD91549}" destId="{D3BC3B7B-0E0C-4908-8833-B1D6BF4385C2}" srcOrd="4" destOrd="0" presId="urn:microsoft.com/office/officeart/2005/8/layout/cycle5"/>
    <dgm:cxn modelId="{6F5C0FCE-F53A-4559-B004-D19B2DF871B7}" type="presParOf" srcId="{4EC102B0-80CE-4C1C-A623-669ECAD91549}" destId="{8CE559A1-9F04-4A16-AB8B-F959E0EC281B}" srcOrd="5" destOrd="0" presId="urn:microsoft.com/office/officeart/2005/8/layout/cycle5"/>
    <dgm:cxn modelId="{F6FCA147-7295-4705-B18F-5737A9D9DADD}" type="presParOf" srcId="{4EC102B0-80CE-4C1C-A623-669ECAD91549}" destId="{C380E435-B2F3-4197-ACDE-6129CF0F8043}" srcOrd="6" destOrd="0" presId="urn:microsoft.com/office/officeart/2005/8/layout/cycle5"/>
    <dgm:cxn modelId="{357D94D6-E2FC-4467-AD09-709023A6F674}" type="presParOf" srcId="{4EC102B0-80CE-4C1C-A623-669ECAD91549}" destId="{149D1538-B13E-43E8-9B06-F4D94B8AE1CC}" srcOrd="7" destOrd="0" presId="urn:microsoft.com/office/officeart/2005/8/layout/cycle5"/>
    <dgm:cxn modelId="{4BE7BE27-0C24-41B7-B9AC-0B728CB53241}" type="presParOf" srcId="{4EC102B0-80CE-4C1C-A623-669ECAD91549}" destId="{A60E672E-E761-4433-A332-D6007A6423A4}" srcOrd="8" destOrd="0" presId="urn:microsoft.com/office/officeart/2005/8/layout/cycle5"/>
    <dgm:cxn modelId="{ABDAFC91-750D-4950-B27A-EC007428E570}" type="presParOf" srcId="{4EC102B0-80CE-4C1C-A623-669ECAD91549}" destId="{3AFFAD0A-8147-4AB4-90AB-6064739857D2}" srcOrd="9" destOrd="0" presId="urn:microsoft.com/office/officeart/2005/8/layout/cycle5"/>
    <dgm:cxn modelId="{CE2E125B-F637-463D-A297-08D05EB30D02}" type="presParOf" srcId="{4EC102B0-80CE-4C1C-A623-669ECAD91549}" destId="{69BA08B2-4B80-460F-B4CD-31E44DA5DB4C}" srcOrd="10" destOrd="0" presId="urn:microsoft.com/office/officeart/2005/8/layout/cycle5"/>
    <dgm:cxn modelId="{F1F3E607-77A1-4329-8AD0-11D9735226ED}" type="presParOf" srcId="{4EC102B0-80CE-4C1C-A623-669ECAD91549}" destId="{FCF54419-1214-48B6-9A04-DE44FE6CF8EE}" srcOrd="11" destOrd="0" presId="urn:microsoft.com/office/officeart/2005/8/layout/cycle5"/>
    <dgm:cxn modelId="{050E9905-C0AC-4BBF-9173-D04D56F3FD78}" type="presParOf" srcId="{4EC102B0-80CE-4C1C-A623-669ECAD91549}" destId="{C459C181-9437-407A-A11A-8B6B1F723C75}" srcOrd="12" destOrd="0" presId="urn:microsoft.com/office/officeart/2005/8/layout/cycle5"/>
    <dgm:cxn modelId="{42495211-BE35-4EC0-977D-979B7AF10E48}" type="presParOf" srcId="{4EC102B0-80CE-4C1C-A623-669ECAD91549}" destId="{29403B1C-38FE-4BE5-93B6-33162AB151B6}" srcOrd="13" destOrd="0" presId="urn:microsoft.com/office/officeart/2005/8/layout/cycle5"/>
    <dgm:cxn modelId="{05B5100E-BDE6-46CE-9BA9-EDE7243559B4}" type="presParOf" srcId="{4EC102B0-80CE-4C1C-A623-669ECAD91549}" destId="{07C68006-865E-4EF4-B5B1-9E98DB8DEE19}" srcOrd="14" destOrd="0" presId="urn:microsoft.com/office/officeart/2005/8/layout/cycle5"/>
    <dgm:cxn modelId="{91E94E6F-9681-4CA0-9A71-C2ACEAB743AA}" type="presParOf" srcId="{4EC102B0-80CE-4C1C-A623-669ECAD91549}" destId="{C9A728F4-6D0D-437E-8414-DE1884192030}" srcOrd="15" destOrd="0" presId="urn:microsoft.com/office/officeart/2005/8/layout/cycle5"/>
    <dgm:cxn modelId="{DEC05753-5213-4284-AEDA-A11345BE623C}" type="presParOf" srcId="{4EC102B0-80CE-4C1C-A623-669ECAD91549}" destId="{BBFA9A7D-904E-44D3-88C2-53F882407AC7}" srcOrd="16" destOrd="0" presId="urn:microsoft.com/office/officeart/2005/8/layout/cycle5"/>
    <dgm:cxn modelId="{2E6086CC-3A2B-44A7-883B-3C6A8CB833CF}" type="presParOf" srcId="{4EC102B0-80CE-4C1C-A623-669ECAD91549}" destId="{69CDD970-E2ED-43B6-9B4F-84BF98604266}" srcOrd="17" destOrd="0" presId="urn:microsoft.com/office/officeart/2005/8/layout/cycle5"/>
    <dgm:cxn modelId="{904D4B23-62FF-417C-8A8A-74E8FCC90C8D}" type="presParOf" srcId="{4EC102B0-80CE-4C1C-A623-669ECAD91549}" destId="{357FE6AC-ED36-4E72-8FD1-103B9D500BA9}" srcOrd="18" destOrd="0" presId="urn:microsoft.com/office/officeart/2005/8/layout/cycle5"/>
    <dgm:cxn modelId="{53094980-F7B6-4640-B7DA-EC0D293E5B3C}" type="presParOf" srcId="{4EC102B0-80CE-4C1C-A623-669ECAD91549}" destId="{C5C109EA-B2BB-4709-8E26-99FC2B1F4669}" srcOrd="19" destOrd="0" presId="urn:microsoft.com/office/officeart/2005/8/layout/cycle5"/>
    <dgm:cxn modelId="{83C2166F-2A1D-41F5-85FE-21D8725AF1C2}" type="presParOf" srcId="{4EC102B0-80CE-4C1C-A623-669ECAD91549}" destId="{86C27A23-AD7A-4F0D-A2A1-4189C4128484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accent3">
            <a:lumMod val="75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ysClr val="windowText" lastClr="000000"/>
              </a:solidFill>
            </a:rPr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Chancen-Gefahren</a:t>
          </a:r>
          <a:r>
            <a:rPr lang="de-DE" sz="1200" dirty="0"/>
            <a:t> </a:t>
          </a:r>
          <a:r>
            <a:rPr lang="de-DE" sz="800" dirty="0"/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21FE952-DDF0-4D80-A4CB-744FAA0611A4}" type="presOf" srcId="{E6DF8BC6-5C80-4CD2-A12B-178480B6A034}" destId="{2CFDADEB-501E-473A-8005-ACC2DFA34EF4}" srcOrd="0" destOrd="0" presId="urn:microsoft.com/office/officeart/2005/8/layout/chevron1"/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5C9AFA2D-0AC2-4B2B-B3BC-5FE62BAC50C7}" type="presOf" srcId="{58E6D57D-5C84-4089-B457-C02110C98B4A}" destId="{52E660F3-B0B3-4E05-853D-F41C318863D5}" srcOrd="0" destOrd="0" presId="urn:microsoft.com/office/officeart/2005/8/layout/chevron1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53768690-7888-425D-B2A5-025222A51CF2}" type="presOf" srcId="{5F6CE66F-8F15-489D-8A23-CEB852CB5E77}" destId="{B53A6066-2FBA-4F9A-97D3-A8942D3FFA5F}" srcOrd="0" destOrd="0" presId="urn:microsoft.com/office/officeart/2005/8/layout/chevron1"/>
    <dgm:cxn modelId="{408E9109-E44F-4B3B-BD9A-C1443E93F5ED}" type="presOf" srcId="{DDC62DD6-2632-4C16-8C6D-8D81ED6D9E1B}" destId="{ADB25F66-844C-40C7-96AF-8E835B3DD873}" srcOrd="0" destOrd="0" presId="urn:microsoft.com/office/officeart/2005/8/layout/chevron1"/>
    <dgm:cxn modelId="{2628314D-D351-4248-8D2A-83D0141360D5}" type="presOf" srcId="{7131C88B-4906-4146-B295-5C2786DFA34D}" destId="{E1D7E20B-5B93-43FF-BB12-58D04CEB0F8C}" srcOrd="0" destOrd="0" presId="urn:microsoft.com/office/officeart/2005/8/layout/chevron1"/>
    <dgm:cxn modelId="{47B0BA65-4D42-4E05-9542-E5F8D9CABF06}" type="presParOf" srcId="{2CFDADEB-501E-473A-8005-ACC2DFA34EF4}" destId="{ADB25F66-844C-40C7-96AF-8E835B3DD873}" srcOrd="0" destOrd="0" presId="urn:microsoft.com/office/officeart/2005/8/layout/chevron1"/>
    <dgm:cxn modelId="{B2F307DF-627B-4039-A619-11D9AA335342}" type="presParOf" srcId="{2CFDADEB-501E-473A-8005-ACC2DFA34EF4}" destId="{FF75B11A-D428-429A-B6CC-BDAAD5147DC4}" srcOrd="1" destOrd="0" presId="urn:microsoft.com/office/officeart/2005/8/layout/chevron1"/>
    <dgm:cxn modelId="{86AE0CC4-FACB-4DE8-949C-4A833A0448C5}" type="presParOf" srcId="{2CFDADEB-501E-473A-8005-ACC2DFA34EF4}" destId="{52E660F3-B0B3-4E05-853D-F41C318863D5}" srcOrd="2" destOrd="0" presId="urn:microsoft.com/office/officeart/2005/8/layout/chevron1"/>
    <dgm:cxn modelId="{4B770CFF-31BE-4DEA-9543-7CDA3ECACDDA}" type="presParOf" srcId="{2CFDADEB-501E-473A-8005-ACC2DFA34EF4}" destId="{C308BF9F-1AF5-4B2C-817D-C984FC6F4EB6}" srcOrd="3" destOrd="0" presId="urn:microsoft.com/office/officeart/2005/8/layout/chevron1"/>
    <dgm:cxn modelId="{E0A753CB-4B67-4E47-B4A0-D40643CAF657}" type="presParOf" srcId="{2CFDADEB-501E-473A-8005-ACC2DFA34EF4}" destId="{E1D7E20B-5B93-43FF-BB12-58D04CEB0F8C}" srcOrd="4" destOrd="0" presId="urn:microsoft.com/office/officeart/2005/8/layout/chevron1"/>
    <dgm:cxn modelId="{62E057CC-5037-45ED-B519-18DFE5A1BAEE}" type="presParOf" srcId="{2CFDADEB-501E-473A-8005-ACC2DFA34EF4}" destId="{4E681DF1-ED7A-4557-BC35-4C047D15A270}" srcOrd="5" destOrd="0" presId="urn:microsoft.com/office/officeart/2005/8/layout/chevron1"/>
    <dgm:cxn modelId="{95E3E07A-1CE3-4BE8-8725-6D4606CCEF43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accent3">
            <a:lumMod val="75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ysClr val="windowText" lastClr="000000"/>
              </a:solidFill>
            </a:rPr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Chancen-Gefahren</a:t>
          </a:r>
          <a:r>
            <a:rPr lang="de-DE" sz="1200" dirty="0"/>
            <a:t> </a:t>
          </a:r>
          <a:r>
            <a:rPr lang="de-DE" sz="800" dirty="0"/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92A7B93-42BF-4F91-9704-4DB8ED7CEFA5}" type="presOf" srcId="{5F6CE66F-8F15-489D-8A23-CEB852CB5E77}" destId="{B53A6066-2FBA-4F9A-97D3-A8942D3FFA5F}" srcOrd="0" destOrd="0" presId="urn:microsoft.com/office/officeart/2005/8/layout/chevron1"/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E376E6E1-94C1-425F-BF5A-77313D3691C4}" type="presOf" srcId="{DDC62DD6-2632-4C16-8C6D-8D81ED6D9E1B}" destId="{ADB25F66-844C-40C7-96AF-8E835B3DD873}" srcOrd="0" destOrd="0" presId="urn:microsoft.com/office/officeart/2005/8/layout/chevron1"/>
    <dgm:cxn modelId="{2A31B713-8603-4C76-8B5D-A88BB4D1E974}" type="presOf" srcId="{7131C88B-4906-4146-B295-5C2786DFA34D}" destId="{E1D7E20B-5B93-43FF-BB12-58D04CEB0F8C}" srcOrd="0" destOrd="0" presId="urn:microsoft.com/office/officeart/2005/8/layout/chevron1"/>
    <dgm:cxn modelId="{A7540E44-3495-498E-9E3E-29111AB6E3B3}" type="presOf" srcId="{E6DF8BC6-5C80-4CD2-A12B-178480B6A034}" destId="{2CFDADEB-501E-473A-8005-ACC2DFA34EF4}" srcOrd="0" destOrd="0" presId="urn:microsoft.com/office/officeart/2005/8/layout/chevron1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222CBA1E-FC4A-4F9B-989A-3E71D4BF82B2}" type="presOf" srcId="{58E6D57D-5C84-4089-B457-C02110C98B4A}" destId="{52E660F3-B0B3-4E05-853D-F41C318863D5}" srcOrd="0" destOrd="0" presId="urn:microsoft.com/office/officeart/2005/8/layout/chevron1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298B6322-28F6-474E-AE3D-26AD19727F5A}" type="presParOf" srcId="{2CFDADEB-501E-473A-8005-ACC2DFA34EF4}" destId="{ADB25F66-844C-40C7-96AF-8E835B3DD873}" srcOrd="0" destOrd="0" presId="urn:microsoft.com/office/officeart/2005/8/layout/chevron1"/>
    <dgm:cxn modelId="{5F5FE323-B305-411C-80C3-8CA9BC91DDEE}" type="presParOf" srcId="{2CFDADEB-501E-473A-8005-ACC2DFA34EF4}" destId="{FF75B11A-D428-429A-B6CC-BDAAD5147DC4}" srcOrd="1" destOrd="0" presId="urn:microsoft.com/office/officeart/2005/8/layout/chevron1"/>
    <dgm:cxn modelId="{ADB7CE80-3A8F-450C-B2E0-D567FBEC7EFF}" type="presParOf" srcId="{2CFDADEB-501E-473A-8005-ACC2DFA34EF4}" destId="{52E660F3-B0B3-4E05-853D-F41C318863D5}" srcOrd="2" destOrd="0" presId="urn:microsoft.com/office/officeart/2005/8/layout/chevron1"/>
    <dgm:cxn modelId="{91246C1D-7F81-4C99-B44C-DAD9C7711EE5}" type="presParOf" srcId="{2CFDADEB-501E-473A-8005-ACC2DFA34EF4}" destId="{C308BF9F-1AF5-4B2C-817D-C984FC6F4EB6}" srcOrd="3" destOrd="0" presId="urn:microsoft.com/office/officeart/2005/8/layout/chevron1"/>
    <dgm:cxn modelId="{001945EB-4F70-4466-AD77-930A3588A7AC}" type="presParOf" srcId="{2CFDADEB-501E-473A-8005-ACC2DFA34EF4}" destId="{E1D7E20B-5B93-43FF-BB12-58D04CEB0F8C}" srcOrd="4" destOrd="0" presId="urn:microsoft.com/office/officeart/2005/8/layout/chevron1"/>
    <dgm:cxn modelId="{B95FF8EA-C8EA-4416-9527-DB072FE50F2B}" type="presParOf" srcId="{2CFDADEB-501E-473A-8005-ACC2DFA34EF4}" destId="{4E681DF1-ED7A-4557-BC35-4C047D15A270}" srcOrd="5" destOrd="0" presId="urn:microsoft.com/office/officeart/2005/8/layout/chevron1"/>
    <dgm:cxn modelId="{88EEEB57-3B5C-4977-8101-89D6B1C169D1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accent3">
            <a:lumMod val="75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Chancen-Gefahren</a:t>
          </a:r>
          <a:r>
            <a:rPr lang="de-DE" sz="1200" dirty="0">
              <a:solidFill>
                <a:schemeClr val="tx1"/>
              </a:solidFill>
            </a:rPr>
            <a:t> </a:t>
          </a:r>
          <a:r>
            <a:rPr lang="de-DE" sz="800" dirty="0">
              <a:solidFill>
                <a:schemeClr val="tx1"/>
              </a:solidFill>
            </a:rPr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380FEF0A-3EBB-4C26-84D3-EF6452E5C332}" type="presOf" srcId="{58E6D57D-5C84-4089-B457-C02110C98B4A}" destId="{52E660F3-B0B3-4E05-853D-F41C318863D5}" srcOrd="0" destOrd="0" presId="urn:microsoft.com/office/officeart/2005/8/layout/chevron1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50BB852D-5BDB-492C-8109-2A3FFEF43740}" type="presOf" srcId="{E6DF8BC6-5C80-4CD2-A12B-178480B6A034}" destId="{2CFDADEB-501E-473A-8005-ACC2DFA34EF4}" srcOrd="0" destOrd="0" presId="urn:microsoft.com/office/officeart/2005/8/layout/chevron1"/>
    <dgm:cxn modelId="{C4CCC70D-C6A9-4744-AF59-3EAE08DBE86A}" type="presOf" srcId="{DDC62DD6-2632-4C16-8C6D-8D81ED6D9E1B}" destId="{ADB25F66-844C-40C7-96AF-8E835B3DD873}" srcOrd="0" destOrd="0" presId="urn:microsoft.com/office/officeart/2005/8/layout/chevron1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3B04DFF9-4E9A-4DCF-8017-5587732B028B}" type="presOf" srcId="{5F6CE66F-8F15-489D-8A23-CEB852CB5E77}" destId="{B53A6066-2FBA-4F9A-97D3-A8942D3FFA5F}" srcOrd="0" destOrd="0" presId="urn:microsoft.com/office/officeart/2005/8/layout/chevron1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587E7E3D-ED26-40C3-A22C-41CDC9616FA3}" type="presOf" srcId="{7131C88B-4906-4146-B295-5C2786DFA34D}" destId="{E1D7E20B-5B93-43FF-BB12-58D04CEB0F8C}" srcOrd="0" destOrd="0" presId="urn:microsoft.com/office/officeart/2005/8/layout/chevron1"/>
    <dgm:cxn modelId="{90B54E36-072B-4019-946D-2D3FC9E71284}" type="presParOf" srcId="{2CFDADEB-501E-473A-8005-ACC2DFA34EF4}" destId="{ADB25F66-844C-40C7-96AF-8E835B3DD873}" srcOrd="0" destOrd="0" presId="urn:microsoft.com/office/officeart/2005/8/layout/chevron1"/>
    <dgm:cxn modelId="{F75813C2-7245-4575-9A29-4D29C7C9CB85}" type="presParOf" srcId="{2CFDADEB-501E-473A-8005-ACC2DFA34EF4}" destId="{FF75B11A-D428-429A-B6CC-BDAAD5147DC4}" srcOrd="1" destOrd="0" presId="urn:microsoft.com/office/officeart/2005/8/layout/chevron1"/>
    <dgm:cxn modelId="{47C683BB-0B63-4A27-8069-E3FF10230B8E}" type="presParOf" srcId="{2CFDADEB-501E-473A-8005-ACC2DFA34EF4}" destId="{52E660F3-B0B3-4E05-853D-F41C318863D5}" srcOrd="2" destOrd="0" presId="urn:microsoft.com/office/officeart/2005/8/layout/chevron1"/>
    <dgm:cxn modelId="{DCE39E8F-0A76-4B7A-89A1-31D3F0A85D6C}" type="presParOf" srcId="{2CFDADEB-501E-473A-8005-ACC2DFA34EF4}" destId="{C308BF9F-1AF5-4B2C-817D-C984FC6F4EB6}" srcOrd="3" destOrd="0" presId="urn:microsoft.com/office/officeart/2005/8/layout/chevron1"/>
    <dgm:cxn modelId="{41AC27C4-EFD8-49B9-B11E-0994F23608DE}" type="presParOf" srcId="{2CFDADEB-501E-473A-8005-ACC2DFA34EF4}" destId="{E1D7E20B-5B93-43FF-BB12-58D04CEB0F8C}" srcOrd="4" destOrd="0" presId="urn:microsoft.com/office/officeart/2005/8/layout/chevron1"/>
    <dgm:cxn modelId="{CA9A63B6-5AA4-47E5-AB6F-3724D40C564F}" type="presParOf" srcId="{2CFDADEB-501E-473A-8005-ACC2DFA34EF4}" destId="{4E681DF1-ED7A-4557-BC35-4C047D15A270}" srcOrd="5" destOrd="0" presId="urn:microsoft.com/office/officeart/2005/8/layout/chevron1"/>
    <dgm:cxn modelId="{48F61218-D7FD-430D-8F7B-4C4DE4396717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accent3">
            <a:lumMod val="75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Chancen-Gefahren</a:t>
          </a:r>
          <a:r>
            <a:rPr lang="de-DE" sz="1200" dirty="0">
              <a:solidFill>
                <a:schemeClr val="bg1"/>
              </a:solidFill>
            </a:rPr>
            <a:t> </a:t>
          </a:r>
          <a:r>
            <a:rPr lang="de-DE" sz="800" dirty="0">
              <a:solidFill>
                <a:schemeClr val="bg1"/>
              </a:solidFill>
            </a:rPr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2962EC4D-E016-42B8-B376-AFDAFC4F7DA9}" type="presOf" srcId="{DDC62DD6-2632-4C16-8C6D-8D81ED6D9E1B}" destId="{ADB25F66-844C-40C7-96AF-8E835B3DD873}" srcOrd="0" destOrd="0" presId="urn:microsoft.com/office/officeart/2005/8/layout/chevron1"/>
    <dgm:cxn modelId="{73CD3BCD-3631-4B23-93A5-DD771EE24733}" type="presOf" srcId="{58E6D57D-5C84-4089-B457-C02110C98B4A}" destId="{52E660F3-B0B3-4E05-853D-F41C318863D5}" srcOrd="0" destOrd="0" presId="urn:microsoft.com/office/officeart/2005/8/layout/chevron1"/>
    <dgm:cxn modelId="{694A115E-28C4-45B8-A1E1-17C883400BDD}" type="presOf" srcId="{E6DF8BC6-5C80-4CD2-A12B-178480B6A034}" destId="{2CFDADEB-501E-473A-8005-ACC2DFA34EF4}" srcOrd="0" destOrd="0" presId="urn:microsoft.com/office/officeart/2005/8/layout/chevron1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D9979A61-2540-49CD-A769-86F03627E75F}" type="presOf" srcId="{5F6CE66F-8F15-489D-8A23-CEB852CB5E77}" destId="{B53A6066-2FBA-4F9A-97D3-A8942D3FFA5F}" srcOrd="0" destOrd="0" presId="urn:microsoft.com/office/officeart/2005/8/layout/chevron1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C73A566D-F3CD-4BEF-8E0B-AE952E2C59A7}" type="presOf" srcId="{7131C88B-4906-4146-B295-5C2786DFA34D}" destId="{E1D7E20B-5B93-43FF-BB12-58D04CEB0F8C}" srcOrd="0" destOrd="0" presId="urn:microsoft.com/office/officeart/2005/8/layout/chevron1"/>
    <dgm:cxn modelId="{BA1CFA2D-7BDE-4632-8102-DFB7ACAB259D}" type="presParOf" srcId="{2CFDADEB-501E-473A-8005-ACC2DFA34EF4}" destId="{ADB25F66-844C-40C7-96AF-8E835B3DD873}" srcOrd="0" destOrd="0" presId="urn:microsoft.com/office/officeart/2005/8/layout/chevron1"/>
    <dgm:cxn modelId="{801FB914-BCF2-4233-818B-92E9D1EBEDB3}" type="presParOf" srcId="{2CFDADEB-501E-473A-8005-ACC2DFA34EF4}" destId="{FF75B11A-D428-429A-B6CC-BDAAD5147DC4}" srcOrd="1" destOrd="0" presId="urn:microsoft.com/office/officeart/2005/8/layout/chevron1"/>
    <dgm:cxn modelId="{A0FB1C8D-06C8-47B3-BDA6-5F26149008DB}" type="presParOf" srcId="{2CFDADEB-501E-473A-8005-ACC2DFA34EF4}" destId="{52E660F3-B0B3-4E05-853D-F41C318863D5}" srcOrd="2" destOrd="0" presId="urn:microsoft.com/office/officeart/2005/8/layout/chevron1"/>
    <dgm:cxn modelId="{076ADA34-7CA8-4B20-B0F5-C81DFCA9FE5E}" type="presParOf" srcId="{2CFDADEB-501E-473A-8005-ACC2DFA34EF4}" destId="{C308BF9F-1AF5-4B2C-817D-C984FC6F4EB6}" srcOrd="3" destOrd="0" presId="urn:microsoft.com/office/officeart/2005/8/layout/chevron1"/>
    <dgm:cxn modelId="{DF7E68C0-A6DB-4579-AFC9-A4456217BF37}" type="presParOf" srcId="{2CFDADEB-501E-473A-8005-ACC2DFA34EF4}" destId="{E1D7E20B-5B93-43FF-BB12-58D04CEB0F8C}" srcOrd="4" destOrd="0" presId="urn:microsoft.com/office/officeart/2005/8/layout/chevron1"/>
    <dgm:cxn modelId="{01D47B79-3CA8-4DE2-8A44-75B3E355AD29}" type="presParOf" srcId="{2CFDADEB-501E-473A-8005-ACC2DFA34EF4}" destId="{4E681DF1-ED7A-4557-BC35-4C047D15A270}" srcOrd="5" destOrd="0" presId="urn:microsoft.com/office/officeart/2005/8/layout/chevron1"/>
    <dgm:cxn modelId="{4598AD17-3414-4BFF-94F5-78955524E9B9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accent3">
            <a:lumMod val="75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tx1"/>
              </a:solidFill>
            </a:rPr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Chancen-Gefahren</a:t>
          </a:r>
          <a:r>
            <a:rPr lang="de-DE" sz="1200" dirty="0">
              <a:solidFill>
                <a:schemeClr val="bg1"/>
              </a:solidFill>
            </a:rPr>
            <a:t> </a:t>
          </a:r>
          <a:r>
            <a:rPr lang="de-DE" sz="800" dirty="0">
              <a:solidFill>
                <a:schemeClr val="bg1"/>
              </a:solidFill>
            </a:rPr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FC9741F-7079-4BE9-AA54-851258B16BE3}" type="presOf" srcId="{DDC62DD6-2632-4C16-8C6D-8D81ED6D9E1B}" destId="{ADB25F66-844C-40C7-96AF-8E835B3DD873}" srcOrd="0" destOrd="0" presId="urn:microsoft.com/office/officeart/2005/8/layout/chevron1"/>
    <dgm:cxn modelId="{2E4A66B2-B09E-40EB-BA81-094B6F21035C}" type="presOf" srcId="{E6DF8BC6-5C80-4CD2-A12B-178480B6A034}" destId="{2CFDADEB-501E-473A-8005-ACC2DFA34EF4}" srcOrd="0" destOrd="0" presId="urn:microsoft.com/office/officeart/2005/8/layout/chevron1"/>
    <dgm:cxn modelId="{A420AA54-4E6D-4CC4-959C-E7E2E5B8724B}" type="presOf" srcId="{58E6D57D-5C84-4089-B457-C02110C98B4A}" destId="{52E660F3-B0B3-4E05-853D-F41C318863D5}" srcOrd="0" destOrd="0" presId="urn:microsoft.com/office/officeart/2005/8/layout/chevron1"/>
    <dgm:cxn modelId="{953DFFAE-2C83-4D50-95BD-47D4E876AA5F}" type="presOf" srcId="{7131C88B-4906-4146-B295-5C2786DFA34D}" destId="{E1D7E20B-5B93-43FF-BB12-58D04CEB0F8C}" srcOrd="0" destOrd="0" presId="urn:microsoft.com/office/officeart/2005/8/layout/chevron1"/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0FE4CF40-68DD-4998-8762-82B9169482CC}" type="presOf" srcId="{5F6CE66F-8F15-489D-8A23-CEB852CB5E77}" destId="{B53A6066-2FBA-4F9A-97D3-A8942D3FFA5F}" srcOrd="0" destOrd="0" presId="urn:microsoft.com/office/officeart/2005/8/layout/chevron1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CAC4B031-36A9-4901-A418-19103CB33854}" type="presParOf" srcId="{2CFDADEB-501E-473A-8005-ACC2DFA34EF4}" destId="{ADB25F66-844C-40C7-96AF-8E835B3DD873}" srcOrd="0" destOrd="0" presId="urn:microsoft.com/office/officeart/2005/8/layout/chevron1"/>
    <dgm:cxn modelId="{D4B31190-A6CA-4869-8A1A-F908ED525BD2}" type="presParOf" srcId="{2CFDADEB-501E-473A-8005-ACC2DFA34EF4}" destId="{FF75B11A-D428-429A-B6CC-BDAAD5147DC4}" srcOrd="1" destOrd="0" presId="urn:microsoft.com/office/officeart/2005/8/layout/chevron1"/>
    <dgm:cxn modelId="{9149E816-7FA6-4147-8CA9-B91EA35E7C05}" type="presParOf" srcId="{2CFDADEB-501E-473A-8005-ACC2DFA34EF4}" destId="{52E660F3-B0B3-4E05-853D-F41C318863D5}" srcOrd="2" destOrd="0" presId="urn:microsoft.com/office/officeart/2005/8/layout/chevron1"/>
    <dgm:cxn modelId="{D954995A-9639-4686-B250-11145766330B}" type="presParOf" srcId="{2CFDADEB-501E-473A-8005-ACC2DFA34EF4}" destId="{C308BF9F-1AF5-4B2C-817D-C984FC6F4EB6}" srcOrd="3" destOrd="0" presId="urn:microsoft.com/office/officeart/2005/8/layout/chevron1"/>
    <dgm:cxn modelId="{E6CD0DEB-E1C2-460B-A984-517FB5FAFBBE}" type="presParOf" srcId="{2CFDADEB-501E-473A-8005-ACC2DFA34EF4}" destId="{E1D7E20B-5B93-43FF-BB12-58D04CEB0F8C}" srcOrd="4" destOrd="0" presId="urn:microsoft.com/office/officeart/2005/8/layout/chevron1"/>
    <dgm:cxn modelId="{BF0170BF-9716-4E2A-B89C-705325168ABC}" type="presParOf" srcId="{2CFDADEB-501E-473A-8005-ACC2DFA34EF4}" destId="{4E681DF1-ED7A-4557-BC35-4C047D15A270}" srcOrd="5" destOrd="0" presId="urn:microsoft.com/office/officeart/2005/8/layout/chevron1"/>
    <dgm:cxn modelId="{8F2116A3-29CA-418D-8586-D33E31A10E68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accent3">
            <a:lumMod val="75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ysClr val="windowText" lastClr="000000"/>
              </a:solidFill>
            </a:rPr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Chancen-Gefahren</a:t>
          </a:r>
          <a:r>
            <a:rPr lang="de-DE" sz="1200" dirty="0"/>
            <a:t> </a:t>
          </a:r>
          <a:r>
            <a:rPr lang="de-DE" sz="800" dirty="0"/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21FE952-DDF0-4D80-A4CB-744FAA0611A4}" type="presOf" srcId="{E6DF8BC6-5C80-4CD2-A12B-178480B6A034}" destId="{2CFDADEB-501E-473A-8005-ACC2DFA34EF4}" srcOrd="0" destOrd="0" presId="urn:microsoft.com/office/officeart/2005/8/layout/chevron1"/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5C9AFA2D-0AC2-4B2B-B3BC-5FE62BAC50C7}" type="presOf" srcId="{58E6D57D-5C84-4089-B457-C02110C98B4A}" destId="{52E660F3-B0B3-4E05-853D-F41C318863D5}" srcOrd="0" destOrd="0" presId="urn:microsoft.com/office/officeart/2005/8/layout/chevron1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53768690-7888-425D-B2A5-025222A51CF2}" type="presOf" srcId="{5F6CE66F-8F15-489D-8A23-CEB852CB5E77}" destId="{B53A6066-2FBA-4F9A-97D3-A8942D3FFA5F}" srcOrd="0" destOrd="0" presId="urn:microsoft.com/office/officeart/2005/8/layout/chevron1"/>
    <dgm:cxn modelId="{408E9109-E44F-4B3B-BD9A-C1443E93F5ED}" type="presOf" srcId="{DDC62DD6-2632-4C16-8C6D-8D81ED6D9E1B}" destId="{ADB25F66-844C-40C7-96AF-8E835B3DD873}" srcOrd="0" destOrd="0" presId="urn:microsoft.com/office/officeart/2005/8/layout/chevron1"/>
    <dgm:cxn modelId="{2628314D-D351-4248-8D2A-83D0141360D5}" type="presOf" srcId="{7131C88B-4906-4146-B295-5C2786DFA34D}" destId="{E1D7E20B-5B93-43FF-BB12-58D04CEB0F8C}" srcOrd="0" destOrd="0" presId="urn:microsoft.com/office/officeart/2005/8/layout/chevron1"/>
    <dgm:cxn modelId="{47B0BA65-4D42-4E05-9542-E5F8D9CABF06}" type="presParOf" srcId="{2CFDADEB-501E-473A-8005-ACC2DFA34EF4}" destId="{ADB25F66-844C-40C7-96AF-8E835B3DD873}" srcOrd="0" destOrd="0" presId="urn:microsoft.com/office/officeart/2005/8/layout/chevron1"/>
    <dgm:cxn modelId="{B2F307DF-627B-4039-A619-11D9AA335342}" type="presParOf" srcId="{2CFDADEB-501E-473A-8005-ACC2DFA34EF4}" destId="{FF75B11A-D428-429A-B6CC-BDAAD5147DC4}" srcOrd="1" destOrd="0" presId="urn:microsoft.com/office/officeart/2005/8/layout/chevron1"/>
    <dgm:cxn modelId="{86AE0CC4-FACB-4DE8-949C-4A833A0448C5}" type="presParOf" srcId="{2CFDADEB-501E-473A-8005-ACC2DFA34EF4}" destId="{52E660F3-B0B3-4E05-853D-F41C318863D5}" srcOrd="2" destOrd="0" presId="urn:microsoft.com/office/officeart/2005/8/layout/chevron1"/>
    <dgm:cxn modelId="{4B770CFF-31BE-4DEA-9543-7CDA3ECACDDA}" type="presParOf" srcId="{2CFDADEB-501E-473A-8005-ACC2DFA34EF4}" destId="{C308BF9F-1AF5-4B2C-817D-C984FC6F4EB6}" srcOrd="3" destOrd="0" presId="urn:microsoft.com/office/officeart/2005/8/layout/chevron1"/>
    <dgm:cxn modelId="{E0A753CB-4B67-4E47-B4A0-D40643CAF657}" type="presParOf" srcId="{2CFDADEB-501E-473A-8005-ACC2DFA34EF4}" destId="{E1D7E20B-5B93-43FF-BB12-58D04CEB0F8C}" srcOrd="4" destOrd="0" presId="urn:microsoft.com/office/officeart/2005/8/layout/chevron1"/>
    <dgm:cxn modelId="{62E057CC-5037-45ED-B519-18DFE5A1BAEE}" type="presParOf" srcId="{2CFDADEB-501E-473A-8005-ACC2DFA34EF4}" destId="{4E681DF1-ED7A-4557-BC35-4C047D15A270}" srcOrd="5" destOrd="0" presId="urn:microsoft.com/office/officeart/2005/8/layout/chevron1"/>
    <dgm:cxn modelId="{95E3E07A-1CE3-4BE8-8725-6D4606CCEF43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DF8BC6-5C80-4CD2-A12B-178480B6A03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DC62DD6-2632-4C16-8C6D-8D81ED6D9E1B}">
      <dgm:prSet phldrT="[Text]" custT="1"/>
      <dgm:spPr>
        <a:solidFill>
          <a:schemeClr val="accent3">
            <a:lumMod val="75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chemeClr val="bg1"/>
              </a:solidFill>
            </a:rPr>
            <a:t>Bestimmung Gestaltungsfeld</a:t>
          </a:r>
        </a:p>
      </dgm:t>
    </dgm:pt>
    <dgm:pt modelId="{0694BA27-E5A0-49C6-9759-CFEA541E0BD8}" type="parTrans" cxnId="{1D0152DF-6403-4301-9D9D-F43744C0D1DA}">
      <dgm:prSet/>
      <dgm:spPr/>
      <dgm:t>
        <a:bodyPr/>
        <a:lstStyle/>
        <a:p>
          <a:endParaRPr lang="de-DE"/>
        </a:p>
      </dgm:t>
    </dgm:pt>
    <dgm:pt modelId="{39968D33-A927-4BB3-839F-47F036D5F2D5}" type="sibTrans" cxnId="{1D0152DF-6403-4301-9D9D-F43744C0D1DA}">
      <dgm:prSet/>
      <dgm:spPr/>
      <dgm:t>
        <a:bodyPr/>
        <a:lstStyle/>
        <a:p>
          <a:endParaRPr lang="de-DE"/>
        </a:p>
      </dgm:t>
    </dgm:pt>
    <dgm:pt modelId="{5F6CE66F-8F15-489D-8A23-CEB852CB5E77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Handlungsempfehlungen</a:t>
          </a:r>
        </a:p>
      </dgm:t>
    </dgm:pt>
    <dgm:pt modelId="{8D9C1C4A-C1FD-4D90-8295-AB3BBB6FC92B}" type="parTrans" cxnId="{D40F8356-B7C2-47B0-B644-A513BDD2F9B8}">
      <dgm:prSet/>
      <dgm:spPr/>
      <dgm:t>
        <a:bodyPr/>
        <a:lstStyle/>
        <a:p>
          <a:endParaRPr lang="de-DE"/>
        </a:p>
      </dgm:t>
    </dgm:pt>
    <dgm:pt modelId="{B88593BA-25CC-4964-A3A4-7DE249E22794}" type="sibTrans" cxnId="{D40F8356-B7C2-47B0-B644-A513BDD2F9B8}">
      <dgm:prSet/>
      <dgm:spPr/>
      <dgm:t>
        <a:bodyPr/>
        <a:lstStyle/>
        <a:p>
          <a:endParaRPr lang="de-DE"/>
        </a:p>
      </dgm:t>
    </dgm:pt>
    <dgm:pt modelId="{58E6D57D-5C84-4089-B457-C02110C98B4A}">
      <dgm:prSet phldrT="[Text]" custT="1"/>
      <dgm:spPr>
        <a:solidFill>
          <a:schemeClr val="tx1">
            <a:lumMod val="50000"/>
            <a:lumOff val="5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>
              <a:solidFill>
                <a:sysClr val="windowText" lastClr="000000"/>
              </a:solidFill>
            </a:rPr>
            <a:t>Auswirkungsmatrix</a:t>
          </a:r>
        </a:p>
      </dgm:t>
    </dgm:pt>
    <dgm:pt modelId="{69D9EB02-9414-4717-A1B7-B2B68EE1F502}" type="parTrans" cxnId="{B4712569-DFD4-4779-8277-73A5C9D825DD}">
      <dgm:prSet/>
      <dgm:spPr/>
      <dgm:t>
        <a:bodyPr/>
        <a:lstStyle/>
        <a:p>
          <a:endParaRPr lang="de-DE"/>
        </a:p>
      </dgm:t>
    </dgm:pt>
    <dgm:pt modelId="{5E86238F-00B8-4442-B4E8-D4C99CD01A50}" type="sibTrans" cxnId="{B4712569-DFD4-4779-8277-73A5C9D825DD}">
      <dgm:prSet/>
      <dgm:spPr/>
      <dgm:t>
        <a:bodyPr/>
        <a:lstStyle/>
        <a:p>
          <a:endParaRPr lang="de-DE"/>
        </a:p>
      </dgm:t>
    </dgm:pt>
    <dgm:pt modelId="{7131C88B-4906-4146-B295-5C2786DFA34D}">
      <dgm:prSet phldrT="[Text]" custT="1"/>
      <dgm:spPr>
        <a:solidFill>
          <a:schemeClr val="bg2">
            <a:lumMod val="9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r>
            <a:rPr lang="de-DE" sz="800" dirty="0"/>
            <a:t>Chancen-Gefahren</a:t>
          </a:r>
          <a:r>
            <a:rPr lang="de-DE" sz="1200" dirty="0"/>
            <a:t> </a:t>
          </a:r>
          <a:r>
            <a:rPr lang="de-DE" sz="800" dirty="0"/>
            <a:t>Matrix</a:t>
          </a:r>
        </a:p>
      </dgm:t>
    </dgm:pt>
    <dgm:pt modelId="{7CC0AE50-94A3-4977-9096-12DEB8193FF8}" type="parTrans" cxnId="{547DC4E4-4DF0-4CCE-BBA8-217C5F6C8CBB}">
      <dgm:prSet/>
      <dgm:spPr/>
      <dgm:t>
        <a:bodyPr/>
        <a:lstStyle/>
        <a:p>
          <a:endParaRPr lang="de-DE"/>
        </a:p>
      </dgm:t>
    </dgm:pt>
    <dgm:pt modelId="{FF011823-55CF-4210-B22C-539828A2C3B4}" type="sibTrans" cxnId="{547DC4E4-4DF0-4CCE-BBA8-217C5F6C8CBB}">
      <dgm:prSet/>
      <dgm:spPr/>
      <dgm:t>
        <a:bodyPr/>
        <a:lstStyle/>
        <a:p>
          <a:endParaRPr lang="de-DE"/>
        </a:p>
      </dgm:t>
    </dgm:pt>
    <dgm:pt modelId="{2CFDADEB-501E-473A-8005-ACC2DFA34EF4}" type="pres">
      <dgm:prSet presAssocID="{E6DF8BC6-5C80-4CD2-A12B-178480B6A034}" presName="Name0" presStyleCnt="0">
        <dgm:presLayoutVars>
          <dgm:dir/>
          <dgm:animLvl val="lvl"/>
          <dgm:resizeHandles val="exact"/>
        </dgm:presLayoutVars>
      </dgm:prSet>
      <dgm:spPr/>
    </dgm:pt>
    <dgm:pt modelId="{ADB25F66-844C-40C7-96AF-8E835B3DD873}" type="pres">
      <dgm:prSet presAssocID="{DDC62DD6-2632-4C16-8C6D-8D81ED6D9E1B}" presName="parTxOnly" presStyleLbl="node1" presStyleIdx="0" presStyleCnt="4" custLinFactNeighborX="-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5B11A-D428-429A-B6CC-BDAAD5147DC4}" type="pres">
      <dgm:prSet presAssocID="{39968D33-A927-4BB3-839F-47F036D5F2D5}" presName="parTxOnlySpace" presStyleCnt="0"/>
      <dgm:spPr/>
    </dgm:pt>
    <dgm:pt modelId="{52E660F3-B0B3-4E05-853D-F41C318863D5}" type="pres">
      <dgm:prSet presAssocID="{58E6D57D-5C84-4089-B457-C02110C98B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08BF9F-1AF5-4B2C-817D-C984FC6F4EB6}" type="pres">
      <dgm:prSet presAssocID="{5E86238F-00B8-4442-B4E8-D4C99CD01A50}" presName="parTxOnlySpace" presStyleCnt="0"/>
      <dgm:spPr/>
    </dgm:pt>
    <dgm:pt modelId="{E1D7E20B-5B93-43FF-BB12-58D04CEB0F8C}" type="pres">
      <dgm:prSet presAssocID="{7131C88B-4906-4146-B295-5C2786DFA34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681DF1-ED7A-4557-BC35-4C047D15A270}" type="pres">
      <dgm:prSet presAssocID="{FF011823-55CF-4210-B22C-539828A2C3B4}" presName="parTxOnlySpace" presStyleCnt="0"/>
      <dgm:spPr/>
    </dgm:pt>
    <dgm:pt modelId="{B53A6066-2FBA-4F9A-97D3-A8942D3FFA5F}" type="pres">
      <dgm:prSet presAssocID="{5F6CE66F-8F15-489D-8A23-CEB852CB5E7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92A7B93-42BF-4F91-9704-4DB8ED7CEFA5}" type="presOf" srcId="{5F6CE66F-8F15-489D-8A23-CEB852CB5E77}" destId="{B53A6066-2FBA-4F9A-97D3-A8942D3FFA5F}" srcOrd="0" destOrd="0" presId="urn:microsoft.com/office/officeart/2005/8/layout/chevron1"/>
    <dgm:cxn modelId="{1D0152DF-6403-4301-9D9D-F43744C0D1DA}" srcId="{E6DF8BC6-5C80-4CD2-A12B-178480B6A034}" destId="{DDC62DD6-2632-4C16-8C6D-8D81ED6D9E1B}" srcOrd="0" destOrd="0" parTransId="{0694BA27-E5A0-49C6-9759-CFEA541E0BD8}" sibTransId="{39968D33-A927-4BB3-839F-47F036D5F2D5}"/>
    <dgm:cxn modelId="{547DC4E4-4DF0-4CCE-BBA8-217C5F6C8CBB}" srcId="{E6DF8BC6-5C80-4CD2-A12B-178480B6A034}" destId="{7131C88B-4906-4146-B295-5C2786DFA34D}" srcOrd="2" destOrd="0" parTransId="{7CC0AE50-94A3-4977-9096-12DEB8193FF8}" sibTransId="{FF011823-55CF-4210-B22C-539828A2C3B4}"/>
    <dgm:cxn modelId="{E376E6E1-94C1-425F-BF5A-77313D3691C4}" type="presOf" srcId="{DDC62DD6-2632-4C16-8C6D-8D81ED6D9E1B}" destId="{ADB25F66-844C-40C7-96AF-8E835B3DD873}" srcOrd="0" destOrd="0" presId="urn:microsoft.com/office/officeart/2005/8/layout/chevron1"/>
    <dgm:cxn modelId="{2A31B713-8603-4C76-8B5D-A88BB4D1E974}" type="presOf" srcId="{7131C88B-4906-4146-B295-5C2786DFA34D}" destId="{E1D7E20B-5B93-43FF-BB12-58D04CEB0F8C}" srcOrd="0" destOrd="0" presId="urn:microsoft.com/office/officeart/2005/8/layout/chevron1"/>
    <dgm:cxn modelId="{A7540E44-3495-498E-9E3E-29111AB6E3B3}" type="presOf" srcId="{E6DF8BC6-5C80-4CD2-A12B-178480B6A034}" destId="{2CFDADEB-501E-473A-8005-ACC2DFA34EF4}" srcOrd="0" destOrd="0" presId="urn:microsoft.com/office/officeart/2005/8/layout/chevron1"/>
    <dgm:cxn modelId="{B4712569-DFD4-4779-8277-73A5C9D825DD}" srcId="{E6DF8BC6-5C80-4CD2-A12B-178480B6A034}" destId="{58E6D57D-5C84-4089-B457-C02110C98B4A}" srcOrd="1" destOrd="0" parTransId="{69D9EB02-9414-4717-A1B7-B2B68EE1F502}" sibTransId="{5E86238F-00B8-4442-B4E8-D4C99CD01A50}"/>
    <dgm:cxn modelId="{222CBA1E-FC4A-4F9B-989A-3E71D4BF82B2}" type="presOf" srcId="{58E6D57D-5C84-4089-B457-C02110C98B4A}" destId="{52E660F3-B0B3-4E05-853D-F41C318863D5}" srcOrd="0" destOrd="0" presId="urn:microsoft.com/office/officeart/2005/8/layout/chevron1"/>
    <dgm:cxn modelId="{D40F8356-B7C2-47B0-B644-A513BDD2F9B8}" srcId="{E6DF8BC6-5C80-4CD2-A12B-178480B6A034}" destId="{5F6CE66F-8F15-489D-8A23-CEB852CB5E77}" srcOrd="3" destOrd="0" parTransId="{8D9C1C4A-C1FD-4D90-8295-AB3BBB6FC92B}" sibTransId="{B88593BA-25CC-4964-A3A4-7DE249E22794}"/>
    <dgm:cxn modelId="{298B6322-28F6-474E-AE3D-26AD19727F5A}" type="presParOf" srcId="{2CFDADEB-501E-473A-8005-ACC2DFA34EF4}" destId="{ADB25F66-844C-40C7-96AF-8E835B3DD873}" srcOrd="0" destOrd="0" presId="urn:microsoft.com/office/officeart/2005/8/layout/chevron1"/>
    <dgm:cxn modelId="{5F5FE323-B305-411C-80C3-8CA9BC91DDEE}" type="presParOf" srcId="{2CFDADEB-501E-473A-8005-ACC2DFA34EF4}" destId="{FF75B11A-D428-429A-B6CC-BDAAD5147DC4}" srcOrd="1" destOrd="0" presId="urn:microsoft.com/office/officeart/2005/8/layout/chevron1"/>
    <dgm:cxn modelId="{ADB7CE80-3A8F-450C-B2E0-D567FBEC7EFF}" type="presParOf" srcId="{2CFDADEB-501E-473A-8005-ACC2DFA34EF4}" destId="{52E660F3-B0B3-4E05-853D-F41C318863D5}" srcOrd="2" destOrd="0" presId="urn:microsoft.com/office/officeart/2005/8/layout/chevron1"/>
    <dgm:cxn modelId="{91246C1D-7F81-4C99-B44C-DAD9C7711EE5}" type="presParOf" srcId="{2CFDADEB-501E-473A-8005-ACC2DFA34EF4}" destId="{C308BF9F-1AF5-4B2C-817D-C984FC6F4EB6}" srcOrd="3" destOrd="0" presId="urn:microsoft.com/office/officeart/2005/8/layout/chevron1"/>
    <dgm:cxn modelId="{001945EB-4F70-4466-AD77-930A3588A7AC}" type="presParOf" srcId="{2CFDADEB-501E-473A-8005-ACC2DFA34EF4}" destId="{E1D7E20B-5B93-43FF-BB12-58D04CEB0F8C}" srcOrd="4" destOrd="0" presId="urn:microsoft.com/office/officeart/2005/8/layout/chevron1"/>
    <dgm:cxn modelId="{B95FF8EA-C8EA-4416-9527-DB072FE50F2B}" type="presParOf" srcId="{2CFDADEB-501E-473A-8005-ACC2DFA34EF4}" destId="{4E681DF1-ED7A-4557-BC35-4C047D15A270}" srcOrd="5" destOrd="0" presId="urn:microsoft.com/office/officeart/2005/8/layout/chevron1"/>
    <dgm:cxn modelId="{88EEEB57-3B5C-4977-8101-89D6B1C169D1}" type="presParOf" srcId="{2CFDADEB-501E-473A-8005-ACC2DFA34EF4}" destId="{B53A6066-2FBA-4F9A-97D3-A8942D3FF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F55EB-2E60-4A24-A3EB-C2B865285213}">
      <dsp:nvSpPr>
        <dsp:cNvPr id="0" name=""/>
        <dsp:cNvSpPr/>
      </dsp:nvSpPr>
      <dsp:spPr>
        <a:xfrm>
          <a:off x="3566977" y="1852015"/>
          <a:ext cx="1222644" cy="122264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Rabe AG</a:t>
          </a:r>
        </a:p>
      </dsp:txBody>
      <dsp:txXfrm>
        <a:off x="3746029" y="2031067"/>
        <a:ext cx="864540" cy="864540"/>
      </dsp:txXfrm>
    </dsp:sp>
    <dsp:sp modelId="{C76734F6-5F87-4EDA-84F6-136274E1DE8E}">
      <dsp:nvSpPr>
        <dsp:cNvPr id="0" name=""/>
        <dsp:cNvSpPr/>
      </dsp:nvSpPr>
      <dsp:spPr>
        <a:xfrm rot="16200000">
          <a:off x="3872539" y="1533087"/>
          <a:ext cx="611521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611521" y="1316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163011" y="1530966"/>
        <a:ext cx="30576" cy="30576"/>
      </dsp:txXfrm>
    </dsp:sp>
    <dsp:sp modelId="{7296A813-DE0D-4E7E-9426-A42274C1B9A5}">
      <dsp:nvSpPr>
        <dsp:cNvPr id="0" name=""/>
        <dsp:cNvSpPr/>
      </dsp:nvSpPr>
      <dsp:spPr>
        <a:xfrm>
          <a:off x="3566977" y="17849"/>
          <a:ext cx="1222644" cy="122264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Absatzmarkt</a:t>
          </a:r>
        </a:p>
      </dsp:txBody>
      <dsp:txXfrm>
        <a:off x="3746029" y="196901"/>
        <a:ext cx="864540" cy="864540"/>
      </dsp:txXfrm>
    </dsp:sp>
    <dsp:sp modelId="{7F9280AA-2DAA-421E-A801-5462728629E9}">
      <dsp:nvSpPr>
        <dsp:cNvPr id="0" name=""/>
        <dsp:cNvSpPr/>
      </dsp:nvSpPr>
      <dsp:spPr>
        <a:xfrm rot="19285714">
          <a:off x="4595045" y="1894102"/>
          <a:ext cx="561082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561082" y="1316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861559" y="1893243"/>
        <a:ext cx="28054" cy="28054"/>
      </dsp:txXfrm>
    </dsp:sp>
    <dsp:sp modelId="{AA11C243-B0A0-4D19-B1CD-78E2A8E71DA9}">
      <dsp:nvSpPr>
        <dsp:cNvPr id="0" name=""/>
        <dsp:cNvSpPr/>
      </dsp:nvSpPr>
      <dsp:spPr>
        <a:xfrm>
          <a:off x="4911128" y="708431"/>
          <a:ext cx="1402361" cy="1222644"/>
        </a:xfrm>
        <a:prstGeom prst="ellipse">
          <a:avLst/>
        </a:prstGeom>
        <a:solidFill>
          <a:srgbClr val="7AA6B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Beschaffungs-markt</a:t>
          </a:r>
        </a:p>
      </dsp:txBody>
      <dsp:txXfrm>
        <a:off x="5116499" y="887483"/>
        <a:ext cx="991619" cy="864540"/>
      </dsp:txXfrm>
    </dsp:sp>
    <dsp:sp modelId="{7F3A3BF0-22F1-461C-B1FD-D5D03C485A36}">
      <dsp:nvSpPr>
        <dsp:cNvPr id="0" name=""/>
        <dsp:cNvSpPr/>
      </dsp:nvSpPr>
      <dsp:spPr>
        <a:xfrm rot="771429">
          <a:off x="4766629" y="2654240"/>
          <a:ext cx="611521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611521" y="1316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057102" y="2652120"/>
        <a:ext cx="30576" cy="30576"/>
      </dsp:txXfrm>
    </dsp:sp>
    <dsp:sp modelId="{2C739B83-9F6A-47AF-8D45-1A8AECD14E3D}">
      <dsp:nvSpPr>
        <dsp:cNvPr id="0" name=""/>
        <dsp:cNvSpPr/>
      </dsp:nvSpPr>
      <dsp:spPr>
        <a:xfrm>
          <a:off x="5355157" y="2260156"/>
          <a:ext cx="1222644" cy="1222644"/>
        </a:xfrm>
        <a:prstGeom prst="ellipse">
          <a:avLst/>
        </a:prstGeom>
        <a:solidFill>
          <a:srgbClr val="8CBEA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/>
            <a:t>Produktion</a:t>
          </a:r>
          <a:endParaRPr lang="de-DE" sz="1200" kern="1200" dirty="0"/>
        </a:p>
      </dsp:txBody>
      <dsp:txXfrm>
        <a:off x="5534209" y="2439208"/>
        <a:ext cx="864540" cy="864540"/>
      </dsp:txXfrm>
    </dsp:sp>
    <dsp:sp modelId="{C303135F-7771-4B2A-8081-1D2914FD4DE4}">
      <dsp:nvSpPr>
        <dsp:cNvPr id="0" name=""/>
        <dsp:cNvSpPr/>
      </dsp:nvSpPr>
      <dsp:spPr>
        <a:xfrm rot="3857143">
          <a:off x="4270446" y="3276434"/>
          <a:ext cx="611521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611521" y="1316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560919" y="3274313"/>
        <a:ext cx="30576" cy="30576"/>
      </dsp:txXfrm>
    </dsp:sp>
    <dsp:sp modelId="{9A9C69B5-461B-46C7-B62E-B3736CCB8BAA}">
      <dsp:nvSpPr>
        <dsp:cNvPr id="0" name=""/>
        <dsp:cNvSpPr/>
      </dsp:nvSpPr>
      <dsp:spPr>
        <a:xfrm>
          <a:off x="4362792" y="3504543"/>
          <a:ext cx="1222644" cy="1222644"/>
        </a:xfrm>
        <a:prstGeom prst="ellipse">
          <a:avLst/>
        </a:prstGeom>
        <a:solidFill>
          <a:srgbClr val="B2CAA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>
              <a:solidFill>
                <a:schemeClr val="tx1"/>
              </a:solidFill>
            </a:rPr>
            <a:t>F&amp;E</a:t>
          </a:r>
        </a:p>
      </dsp:txBody>
      <dsp:txXfrm>
        <a:off x="4541844" y="3683595"/>
        <a:ext cx="864540" cy="864540"/>
      </dsp:txXfrm>
    </dsp:sp>
    <dsp:sp modelId="{D33EAFA1-C0B5-4159-BBC5-77A9812FF458}">
      <dsp:nvSpPr>
        <dsp:cNvPr id="0" name=""/>
        <dsp:cNvSpPr/>
      </dsp:nvSpPr>
      <dsp:spPr>
        <a:xfrm rot="6942857">
          <a:off x="3474631" y="3276434"/>
          <a:ext cx="611521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611521" y="1316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765104" y="3274313"/>
        <a:ext cx="30576" cy="30576"/>
      </dsp:txXfrm>
    </dsp:sp>
    <dsp:sp modelId="{C728FECB-20EA-4C63-9D24-AF10BA207A60}">
      <dsp:nvSpPr>
        <dsp:cNvPr id="0" name=""/>
        <dsp:cNvSpPr/>
      </dsp:nvSpPr>
      <dsp:spPr>
        <a:xfrm>
          <a:off x="2771162" y="3504543"/>
          <a:ext cx="1222644" cy="1222644"/>
        </a:xfrm>
        <a:prstGeom prst="ellipse">
          <a:avLst/>
        </a:prstGeom>
        <a:solidFill>
          <a:srgbClr val="D5D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>
              <a:solidFill>
                <a:schemeClr val="tx1"/>
              </a:solidFill>
            </a:rPr>
            <a:t>Marketing &amp; Vertrieb</a:t>
          </a:r>
        </a:p>
      </dsp:txBody>
      <dsp:txXfrm>
        <a:off x="2950214" y="3683595"/>
        <a:ext cx="864540" cy="864540"/>
      </dsp:txXfrm>
    </dsp:sp>
    <dsp:sp modelId="{9798FB36-68DD-4158-B49E-08AB3703BAE2}">
      <dsp:nvSpPr>
        <dsp:cNvPr id="0" name=""/>
        <dsp:cNvSpPr/>
      </dsp:nvSpPr>
      <dsp:spPr>
        <a:xfrm rot="10028571">
          <a:off x="2978448" y="2654240"/>
          <a:ext cx="611521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611521" y="1316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268921" y="2652120"/>
        <a:ext cx="30576" cy="30576"/>
      </dsp:txXfrm>
    </dsp:sp>
    <dsp:sp modelId="{4E3BD841-33AC-4F12-815C-F594C8606F6D}">
      <dsp:nvSpPr>
        <dsp:cNvPr id="0" name=""/>
        <dsp:cNvSpPr/>
      </dsp:nvSpPr>
      <dsp:spPr>
        <a:xfrm>
          <a:off x="1778797" y="2260156"/>
          <a:ext cx="1222644" cy="1222644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>
              <a:solidFill>
                <a:schemeClr val="tx1"/>
              </a:solidFill>
            </a:rPr>
            <a:t>Standort Deutschland</a:t>
          </a:r>
        </a:p>
      </dsp:txBody>
      <dsp:txXfrm>
        <a:off x="1957849" y="2439208"/>
        <a:ext cx="864540" cy="864540"/>
      </dsp:txXfrm>
    </dsp:sp>
    <dsp:sp modelId="{479A50F3-A216-411C-81AF-6B4774F01AAB}">
      <dsp:nvSpPr>
        <dsp:cNvPr id="0" name=""/>
        <dsp:cNvSpPr/>
      </dsp:nvSpPr>
      <dsp:spPr>
        <a:xfrm rot="13114286">
          <a:off x="3155534" y="1878378"/>
          <a:ext cx="611521" cy="26335"/>
        </a:xfrm>
        <a:custGeom>
          <a:avLst/>
          <a:gdLst/>
          <a:ahLst/>
          <a:cxnLst/>
          <a:rect l="0" t="0" r="0" b="0"/>
          <a:pathLst>
            <a:path>
              <a:moveTo>
                <a:pt x="0" y="13167"/>
              </a:moveTo>
              <a:lnTo>
                <a:pt x="611521" y="1316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446007" y="1876258"/>
        <a:ext cx="30576" cy="30576"/>
      </dsp:txXfrm>
    </dsp:sp>
    <dsp:sp modelId="{87749F2F-B8E6-4696-B4E8-E70F18CC5F8B}">
      <dsp:nvSpPr>
        <dsp:cNvPr id="0" name=""/>
        <dsp:cNvSpPr/>
      </dsp:nvSpPr>
      <dsp:spPr>
        <a:xfrm>
          <a:off x="2132968" y="708431"/>
          <a:ext cx="1222644" cy="122264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Shareholder</a:t>
          </a:r>
        </a:p>
      </dsp:txBody>
      <dsp:txXfrm>
        <a:off x="2312020" y="887483"/>
        <a:ext cx="864540" cy="8645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accent3">
            <a:lumMod val="75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Chancen-Gefahren</a:t>
          </a:r>
          <a:r>
            <a:rPr lang="de-DE" sz="1200" kern="1200" dirty="0">
              <a:solidFill>
                <a:schemeClr val="tx1"/>
              </a:solidFill>
            </a:rPr>
            <a:t> </a:t>
          </a:r>
          <a:r>
            <a:rPr lang="de-DE" sz="800" kern="1200" dirty="0">
              <a:solidFill>
                <a:schemeClr val="tx1"/>
              </a:solidFill>
            </a:rPr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accent3">
            <a:lumMod val="75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Chancen-Gefahren</a:t>
          </a:r>
          <a:r>
            <a:rPr lang="de-DE" sz="1200" kern="1200" dirty="0">
              <a:solidFill>
                <a:schemeClr val="bg1"/>
              </a:solidFill>
            </a:rPr>
            <a:t> </a:t>
          </a:r>
          <a:r>
            <a:rPr lang="de-DE" sz="800" kern="1200" dirty="0">
              <a:solidFill>
                <a:schemeClr val="bg1"/>
              </a:solidFill>
            </a:rPr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accent3">
            <a:lumMod val="75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Chancen-Gefahren</a:t>
          </a:r>
          <a:r>
            <a:rPr lang="de-DE" sz="1200" kern="1200" dirty="0">
              <a:solidFill>
                <a:schemeClr val="bg1"/>
              </a:solidFill>
            </a:rPr>
            <a:t> </a:t>
          </a:r>
          <a:r>
            <a:rPr lang="de-DE" sz="800" kern="1200" dirty="0">
              <a:solidFill>
                <a:schemeClr val="bg1"/>
              </a:solidFill>
            </a:rPr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5A9A3-D518-4ACA-91E9-8208942A0565}">
      <dsp:nvSpPr>
        <dsp:cNvPr id="0" name=""/>
        <dsp:cNvSpPr/>
      </dsp:nvSpPr>
      <dsp:spPr>
        <a:xfrm>
          <a:off x="1363" y="112112"/>
          <a:ext cx="1344438" cy="5377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Untersuchungs-</a:t>
          </a:r>
          <a:r>
            <a:rPr lang="de-DE" sz="800" kern="1200" dirty="0" err="1">
              <a:solidFill>
                <a:schemeClr val="tx1"/>
              </a:solidFill>
            </a:rPr>
            <a:t>feldanalyse</a:t>
          </a:r>
          <a:endParaRPr lang="de-DE" sz="800" kern="1200" dirty="0">
            <a:solidFill>
              <a:schemeClr val="tx1"/>
            </a:solidFill>
          </a:endParaRPr>
        </a:p>
      </dsp:txBody>
      <dsp:txXfrm>
        <a:off x="270251" y="112112"/>
        <a:ext cx="806663" cy="537775"/>
      </dsp:txXfrm>
    </dsp:sp>
    <dsp:sp modelId="{B9F26BE1-F581-49A3-8DCF-268A09AC586E}">
      <dsp:nvSpPr>
        <dsp:cNvPr id="0" name=""/>
        <dsp:cNvSpPr/>
      </dsp:nvSpPr>
      <dsp:spPr>
        <a:xfrm>
          <a:off x="1211358" y="112112"/>
          <a:ext cx="1344438" cy="537775"/>
        </a:xfrm>
        <a:prstGeom prst="chevron">
          <a:avLst/>
        </a:prstGeom>
        <a:solidFill>
          <a:schemeClr val="accent5">
            <a:hueOff val="576825"/>
            <a:satOff val="3272"/>
            <a:lumOff val="-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Umfeldanalyse</a:t>
          </a:r>
        </a:p>
      </dsp:txBody>
      <dsp:txXfrm>
        <a:off x="1480246" y="112112"/>
        <a:ext cx="806663" cy="537775"/>
      </dsp:txXfrm>
    </dsp:sp>
    <dsp:sp modelId="{AD46D6B3-1605-4CBC-AF57-F87A81465DEA}">
      <dsp:nvSpPr>
        <dsp:cNvPr id="0" name=""/>
        <dsp:cNvSpPr/>
      </dsp:nvSpPr>
      <dsp:spPr>
        <a:xfrm>
          <a:off x="2421353" y="112112"/>
          <a:ext cx="1344438" cy="537775"/>
        </a:xfrm>
        <a:prstGeom prst="chevron">
          <a:avLst/>
        </a:prstGeom>
        <a:solidFill>
          <a:schemeClr val="accent5">
            <a:hueOff val="1153649"/>
            <a:satOff val="6544"/>
            <a:lumOff val="-1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>
              <a:solidFill>
                <a:schemeClr val="tx1"/>
              </a:solidFill>
            </a:rPr>
            <a:t>Zukunftsan</a:t>
          </a:r>
          <a:r>
            <a:rPr lang="de-DE" sz="800" kern="1200" dirty="0">
              <a:solidFill>
                <a:schemeClr val="tx1"/>
              </a:solidFill>
            </a:rPr>
            <a:t>-nahmen</a:t>
          </a:r>
        </a:p>
      </dsp:txBody>
      <dsp:txXfrm>
        <a:off x="2690241" y="112112"/>
        <a:ext cx="806663" cy="537775"/>
      </dsp:txXfrm>
    </dsp:sp>
    <dsp:sp modelId="{49D14EBF-70A3-450B-A4FE-1E860BABBBE7}">
      <dsp:nvSpPr>
        <dsp:cNvPr id="0" name=""/>
        <dsp:cNvSpPr/>
      </dsp:nvSpPr>
      <dsp:spPr>
        <a:xfrm>
          <a:off x="3631348" y="112112"/>
          <a:ext cx="1576502" cy="537775"/>
        </a:xfrm>
        <a:prstGeom prst="chevron">
          <a:avLst/>
        </a:prstGeom>
        <a:solidFill>
          <a:schemeClr val="accent5">
            <a:hueOff val="1730473"/>
            <a:satOff val="9816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Bündelung der Annahmen</a:t>
          </a:r>
        </a:p>
      </dsp:txBody>
      <dsp:txXfrm>
        <a:off x="3900236" y="112112"/>
        <a:ext cx="1038727" cy="537775"/>
      </dsp:txXfrm>
    </dsp:sp>
    <dsp:sp modelId="{333A3EC6-8F99-41DC-B11E-F4EC8F4C4554}">
      <dsp:nvSpPr>
        <dsp:cNvPr id="0" name=""/>
        <dsp:cNvSpPr/>
      </dsp:nvSpPr>
      <dsp:spPr>
        <a:xfrm>
          <a:off x="5073407" y="112112"/>
          <a:ext cx="1344438" cy="537775"/>
        </a:xfrm>
        <a:prstGeom prst="chevron">
          <a:avLst/>
        </a:prstGeom>
        <a:solidFill>
          <a:schemeClr val="accent5">
            <a:hueOff val="2307298"/>
            <a:satOff val="13088"/>
            <a:lumOff val="-20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Interpretation der Szenarien</a:t>
          </a:r>
        </a:p>
      </dsp:txBody>
      <dsp:txXfrm>
        <a:off x="5342295" y="112112"/>
        <a:ext cx="806663" cy="537775"/>
      </dsp:txXfrm>
    </dsp:sp>
    <dsp:sp modelId="{BEE06E50-937A-4816-BC97-736DD9A1374D}">
      <dsp:nvSpPr>
        <dsp:cNvPr id="0" name=""/>
        <dsp:cNvSpPr/>
      </dsp:nvSpPr>
      <dsp:spPr>
        <a:xfrm>
          <a:off x="6283402" y="112112"/>
          <a:ext cx="1344438" cy="537775"/>
        </a:xfrm>
        <a:prstGeom prst="chevron">
          <a:avLst/>
        </a:prstGeom>
        <a:solidFill>
          <a:schemeClr val="accent5">
            <a:hueOff val="2884122"/>
            <a:satOff val="16360"/>
            <a:lumOff val="-25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Ableiten von Konsequenzen</a:t>
          </a:r>
        </a:p>
      </dsp:txBody>
      <dsp:txXfrm>
        <a:off x="6552290" y="112112"/>
        <a:ext cx="806663" cy="537775"/>
      </dsp:txXfrm>
    </dsp:sp>
    <dsp:sp modelId="{F5D36789-3939-48FF-B969-0BA9BEA3C0D2}">
      <dsp:nvSpPr>
        <dsp:cNvPr id="0" name=""/>
        <dsp:cNvSpPr/>
      </dsp:nvSpPr>
      <dsp:spPr>
        <a:xfrm>
          <a:off x="7493397" y="112112"/>
          <a:ext cx="1344438" cy="537775"/>
        </a:xfrm>
        <a:prstGeom prst="chevron">
          <a:avLst/>
        </a:prstGeom>
        <a:solidFill>
          <a:schemeClr val="accent5">
            <a:hueOff val="3460947"/>
            <a:satOff val="19632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Aufbereiten und Transfer</a:t>
          </a:r>
        </a:p>
      </dsp:txBody>
      <dsp:txXfrm>
        <a:off x="7762285" y="112112"/>
        <a:ext cx="806663" cy="5377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8B322-9D4A-4953-BB42-753D9605216F}">
      <dsp:nvSpPr>
        <dsp:cNvPr id="0" name=""/>
        <dsp:cNvSpPr/>
      </dsp:nvSpPr>
      <dsp:spPr>
        <a:xfrm>
          <a:off x="2720377" y="0"/>
          <a:ext cx="2878808" cy="7197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Umfeldanalyse</a:t>
          </a:r>
        </a:p>
      </dsp:txBody>
      <dsp:txXfrm>
        <a:off x="2741456" y="21079"/>
        <a:ext cx="2836650" cy="677544"/>
      </dsp:txXfrm>
    </dsp:sp>
    <dsp:sp modelId="{891AE9EE-AF52-4B6C-883D-D08B93B90D71}">
      <dsp:nvSpPr>
        <dsp:cNvPr id="0" name=""/>
        <dsp:cNvSpPr/>
      </dsp:nvSpPr>
      <dsp:spPr>
        <a:xfrm rot="5306415">
          <a:off x="4110012" y="782675"/>
          <a:ext cx="125994" cy="12594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06FA1-705E-4550-A91D-283D95E4F5E7}">
      <dsp:nvSpPr>
        <dsp:cNvPr id="0" name=""/>
        <dsp:cNvSpPr/>
      </dsp:nvSpPr>
      <dsp:spPr>
        <a:xfrm>
          <a:off x="2746833" y="971597"/>
          <a:ext cx="2878808" cy="7197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Einflussfaktoren nach „STEEP </a:t>
          </a:r>
          <a:r>
            <a:rPr lang="en-US" sz="1400" kern="1200" dirty="0"/>
            <a:t>”</a:t>
          </a:r>
          <a:r>
            <a:rPr lang="de-DE" sz="1400" kern="1200" dirty="0"/>
            <a:t> </a:t>
          </a:r>
          <a:r>
            <a:rPr lang="de-DE" sz="1400" kern="1200" dirty="0" err="1"/>
            <a:t>geclustert</a:t>
          </a:r>
          <a:r>
            <a:rPr lang="de-DE" sz="1400" kern="1200" dirty="0"/>
            <a:t>.</a:t>
          </a:r>
        </a:p>
      </dsp:txBody>
      <dsp:txXfrm>
        <a:off x="2767912" y="992676"/>
        <a:ext cx="2836650" cy="677544"/>
      </dsp:txXfrm>
    </dsp:sp>
    <dsp:sp modelId="{8C285C72-9C4B-4A54-9FF2-DB6A64E883E3}">
      <dsp:nvSpPr>
        <dsp:cNvPr id="0" name=""/>
        <dsp:cNvSpPr/>
      </dsp:nvSpPr>
      <dsp:spPr>
        <a:xfrm rot="5400000">
          <a:off x="4123263" y="1754273"/>
          <a:ext cx="125947" cy="12594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-143349"/>
            <a:satOff val="-26255"/>
            <a:lumOff val="167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3DCFE-DB5D-4041-9476-B5C80E42D6DD}">
      <dsp:nvSpPr>
        <dsp:cNvPr id="0" name=""/>
        <dsp:cNvSpPr/>
      </dsp:nvSpPr>
      <dsp:spPr>
        <a:xfrm>
          <a:off x="2746833" y="1943195"/>
          <a:ext cx="2878808" cy="7197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Einflussanalyse</a:t>
          </a:r>
        </a:p>
      </dsp:txBody>
      <dsp:txXfrm>
        <a:off x="2767912" y="1964274"/>
        <a:ext cx="2836650" cy="677544"/>
      </dsp:txXfrm>
    </dsp:sp>
    <dsp:sp modelId="{BA57DA24-2E81-459C-B3B2-FAB6CEC918A1}">
      <dsp:nvSpPr>
        <dsp:cNvPr id="0" name=""/>
        <dsp:cNvSpPr/>
      </dsp:nvSpPr>
      <dsp:spPr>
        <a:xfrm rot="5400000">
          <a:off x="4123263" y="2725871"/>
          <a:ext cx="125947" cy="12594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-286699"/>
            <a:satOff val="-52509"/>
            <a:lumOff val="334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0686B-1B3A-4B3F-B2CE-8EA44A3C2741}">
      <dsp:nvSpPr>
        <dsp:cNvPr id="0" name=""/>
        <dsp:cNvSpPr/>
      </dsp:nvSpPr>
      <dsp:spPr>
        <a:xfrm>
          <a:off x="2746833" y="2914793"/>
          <a:ext cx="2878808" cy="7197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Beschreibung der Einflussfaktoren</a:t>
          </a:r>
        </a:p>
      </dsp:txBody>
      <dsp:txXfrm>
        <a:off x="2767912" y="2935872"/>
        <a:ext cx="2836650" cy="677544"/>
      </dsp:txXfrm>
    </dsp:sp>
    <dsp:sp modelId="{2021C71F-3C24-4819-B4C1-1B75AFBD41CA}">
      <dsp:nvSpPr>
        <dsp:cNvPr id="0" name=""/>
        <dsp:cNvSpPr/>
      </dsp:nvSpPr>
      <dsp:spPr>
        <a:xfrm rot="5400000">
          <a:off x="4123263" y="3697469"/>
          <a:ext cx="125947" cy="12594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-430048"/>
            <a:satOff val="-78764"/>
            <a:lumOff val="501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0E5C1-2867-4EF7-B2DA-8AB923172F46}">
      <dsp:nvSpPr>
        <dsp:cNvPr id="0" name=""/>
        <dsp:cNvSpPr/>
      </dsp:nvSpPr>
      <dsp:spPr>
        <a:xfrm>
          <a:off x="2746833" y="3886390"/>
          <a:ext cx="2878808" cy="7197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Bestimmen der </a:t>
          </a:r>
          <a:r>
            <a:rPr lang="de-DE" sz="1400" kern="1200" dirty="0" err="1"/>
            <a:t>Diskriptoren</a:t>
          </a:r>
          <a:r>
            <a:rPr lang="de-DE" sz="1400" kern="1200" dirty="0"/>
            <a:t>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Nach Möglichkeit quantitativ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Mit Zahlen und Statistiken belegbar</a:t>
          </a:r>
        </a:p>
      </dsp:txBody>
      <dsp:txXfrm>
        <a:off x="2767912" y="3907469"/>
        <a:ext cx="2836650" cy="6775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5A9A3-D518-4ACA-91E9-8208942A0565}">
      <dsp:nvSpPr>
        <dsp:cNvPr id="0" name=""/>
        <dsp:cNvSpPr/>
      </dsp:nvSpPr>
      <dsp:spPr>
        <a:xfrm>
          <a:off x="0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Untersuchungs-</a:t>
          </a:r>
          <a:r>
            <a:rPr lang="de-DE" sz="800" kern="1200" dirty="0" err="1">
              <a:solidFill>
                <a:schemeClr val="tx1"/>
              </a:solidFill>
            </a:rPr>
            <a:t>feldanalyse</a:t>
          </a:r>
          <a:endParaRPr lang="de-DE" sz="800" kern="1200" dirty="0">
            <a:solidFill>
              <a:schemeClr val="tx1"/>
            </a:solidFill>
          </a:endParaRPr>
        </a:p>
      </dsp:txBody>
      <dsp:txXfrm>
        <a:off x="152400" y="0"/>
        <a:ext cx="1039638" cy="304800"/>
      </dsp:txXfrm>
    </dsp:sp>
    <dsp:sp modelId="{B9F26BE1-F581-49A3-8DCF-268A09AC586E}">
      <dsp:nvSpPr>
        <dsp:cNvPr id="0" name=""/>
        <dsp:cNvSpPr/>
      </dsp:nvSpPr>
      <dsp:spPr>
        <a:xfrm>
          <a:off x="1211358" y="0"/>
          <a:ext cx="1344438" cy="30480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Umfeldanalyse</a:t>
          </a:r>
        </a:p>
      </dsp:txBody>
      <dsp:txXfrm>
        <a:off x="1363758" y="0"/>
        <a:ext cx="1039638" cy="304800"/>
      </dsp:txXfrm>
    </dsp:sp>
    <dsp:sp modelId="{AD46D6B3-1605-4CBC-AF57-F87A81465DEA}">
      <dsp:nvSpPr>
        <dsp:cNvPr id="0" name=""/>
        <dsp:cNvSpPr/>
      </dsp:nvSpPr>
      <dsp:spPr>
        <a:xfrm>
          <a:off x="2421353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Zukunftsannahmen</a:t>
          </a:r>
        </a:p>
      </dsp:txBody>
      <dsp:txXfrm>
        <a:off x="2573753" y="0"/>
        <a:ext cx="1039638" cy="304800"/>
      </dsp:txXfrm>
    </dsp:sp>
    <dsp:sp modelId="{49D14EBF-70A3-450B-A4FE-1E860BABBBE7}">
      <dsp:nvSpPr>
        <dsp:cNvPr id="0" name=""/>
        <dsp:cNvSpPr/>
      </dsp:nvSpPr>
      <dsp:spPr>
        <a:xfrm>
          <a:off x="3631348" y="0"/>
          <a:ext cx="1576502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Bündelung der Annahmen</a:t>
          </a:r>
        </a:p>
      </dsp:txBody>
      <dsp:txXfrm>
        <a:off x="3783748" y="0"/>
        <a:ext cx="1271702" cy="304800"/>
      </dsp:txXfrm>
    </dsp:sp>
    <dsp:sp modelId="{333A3EC6-8F99-41DC-B11E-F4EC8F4C4554}">
      <dsp:nvSpPr>
        <dsp:cNvPr id="0" name=""/>
        <dsp:cNvSpPr/>
      </dsp:nvSpPr>
      <dsp:spPr>
        <a:xfrm>
          <a:off x="507340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Interpretation der Szenarien</a:t>
          </a:r>
        </a:p>
      </dsp:txBody>
      <dsp:txXfrm>
        <a:off x="5225807" y="0"/>
        <a:ext cx="1039638" cy="304800"/>
      </dsp:txXfrm>
    </dsp:sp>
    <dsp:sp modelId="{BEE06E50-937A-4816-BC97-736DD9A1374D}">
      <dsp:nvSpPr>
        <dsp:cNvPr id="0" name=""/>
        <dsp:cNvSpPr/>
      </dsp:nvSpPr>
      <dsp:spPr>
        <a:xfrm>
          <a:off x="6283402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Ableiten von Konsequenzen</a:t>
          </a:r>
        </a:p>
      </dsp:txBody>
      <dsp:txXfrm>
        <a:off x="6435802" y="0"/>
        <a:ext cx="1039638" cy="304800"/>
      </dsp:txXfrm>
    </dsp:sp>
    <dsp:sp modelId="{F5D36789-3939-48FF-B969-0BA9BEA3C0D2}">
      <dsp:nvSpPr>
        <dsp:cNvPr id="0" name=""/>
        <dsp:cNvSpPr/>
      </dsp:nvSpPr>
      <dsp:spPr>
        <a:xfrm>
          <a:off x="749339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Aufbereiten und Transfer</a:t>
          </a:r>
        </a:p>
      </dsp:txBody>
      <dsp:txXfrm>
        <a:off x="7645797" y="0"/>
        <a:ext cx="1039638" cy="3048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5A9A3-D518-4ACA-91E9-8208942A0565}">
      <dsp:nvSpPr>
        <dsp:cNvPr id="0" name=""/>
        <dsp:cNvSpPr/>
      </dsp:nvSpPr>
      <dsp:spPr>
        <a:xfrm>
          <a:off x="0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Untersuchungs-</a:t>
          </a:r>
          <a:r>
            <a:rPr lang="de-DE" sz="800" kern="1200" dirty="0" err="1">
              <a:solidFill>
                <a:schemeClr val="tx1"/>
              </a:solidFill>
            </a:rPr>
            <a:t>feldanalyse</a:t>
          </a:r>
          <a:endParaRPr lang="de-DE" sz="800" kern="1200" dirty="0">
            <a:solidFill>
              <a:schemeClr val="tx1"/>
            </a:solidFill>
          </a:endParaRPr>
        </a:p>
      </dsp:txBody>
      <dsp:txXfrm>
        <a:off x="152400" y="0"/>
        <a:ext cx="1039638" cy="304800"/>
      </dsp:txXfrm>
    </dsp:sp>
    <dsp:sp modelId="{B9F26BE1-F581-49A3-8DCF-268A09AC586E}">
      <dsp:nvSpPr>
        <dsp:cNvPr id="0" name=""/>
        <dsp:cNvSpPr/>
      </dsp:nvSpPr>
      <dsp:spPr>
        <a:xfrm>
          <a:off x="1211358" y="0"/>
          <a:ext cx="1344438" cy="30480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Umfeldanalyse</a:t>
          </a:r>
        </a:p>
      </dsp:txBody>
      <dsp:txXfrm>
        <a:off x="1363758" y="0"/>
        <a:ext cx="1039638" cy="304800"/>
      </dsp:txXfrm>
    </dsp:sp>
    <dsp:sp modelId="{AD46D6B3-1605-4CBC-AF57-F87A81465DEA}">
      <dsp:nvSpPr>
        <dsp:cNvPr id="0" name=""/>
        <dsp:cNvSpPr/>
      </dsp:nvSpPr>
      <dsp:spPr>
        <a:xfrm>
          <a:off x="2421353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Zukunftsannahmen</a:t>
          </a:r>
        </a:p>
      </dsp:txBody>
      <dsp:txXfrm>
        <a:off x="2573753" y="0"/>
        <a:ext cx="1039638" cy="304800"/>
      </dsp:txXfrm>
    </dsp:sp>
    <dsp:sp modelId="{49D14EBF-70A3-450B-A4FE-1E860BABBBE7}">
      <dsp:nvSpPr>
        <dsp:cNvPr id="0" name=""/>
        <dsp:cNvSpPr/>
      </dsp:nvSpPr>
      <dsp:spPr>
        <a:xfrm>
          <a:off x="3631348" y="0"/>
          <a:ext cx="1576502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Bündelung der Annahmen</a:t>
          </a:r>
        </a:p>
      </dsp:txBody>
      <dsp:txXfrm>
        <a:off x="3783748" y="0"/>
        <a:ext cx="1271702" cy="304800"/>
      </dsp:txXfrm>
    </dsp:sp>
    <dsp:sp modelId="{333A3EC6-8F99-41DC-B11E-F4EC8F4C4554}">
      <dsp:nvSpPr>
        <dsp:cNvPr id="0" name=""/>
        <dsp:cNvSpPr/>
      </dsp:nvSpPr>
      <dsp:spPr>
        <a:xfrm>
          <a:off x="507340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Interpretation der Szenarien</a:t>
          </a:r>
        </a:p>
      </dsp:txBody>
      <dsp:txXfrm>
        <a:off x="5225807" y="0"/>
        <a:ext cx="1039638" cy="304800"/>
      </dsp:txXfrm>
    </dsp:sp>
    <dsp:sp modelId="{BEE06E50-937A-4816-BC97-736DD9A1374D}">
      <dsp:nvSpPr>
        <dsp:cNvPr id="0" name=""/>
        <dsp:cNvSpPr/>
      </dsp:nvSpPr>
      <dsp:spPr>
        <a:xfrm>
          <a:off x="6283402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Ableiten von Konsequenzen</a:t>
          </a:r>
        </a:p>
      </dsp:txBody>
      <dsp:txXfrm>
        <a:off x="6435802" y="0"/>
        <a:ext cx="1039638" cy="304800"/>
      </dsp:txXfrm>
    </dsp:sp>
    <dsp:sp modelId="{F5D36789-3939-48FF-B969-0BA9BEA3C0D2}">
      <dsp:nvSpPr>
        <dsp:cNvPr id="0" name=""/>
        <dsp:cNvSpPr/>
      </dsp:nvSpPr>
      <dsp:spPr>
        <a:xfrm>
          <a:off x="749339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Aufbereiten und Transfer</a:t>
          </a:r>
        </a:p>
      </dsp:txBody>
      <dsp:txXfrm>
        <a:off x="7645797" y="0"/>
        <a:ext cx="1039638" cy="3048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5A9A3-D518-4ACA-91E9-8208942A0565}">
      <dsp:nvSpPr>
        <dsp:cNvPr id="0" name=""/>
        <dsp:cNvSpPr/>
      </dsp:nvSpPr>
      <dsp:spPr>
        <a:xfrm>
          <a:off x="0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Untersuchungs-</a:t>
          </a:r>
          <a:r>
            <a:rPr lang="de-DE" sz="800" kern="1200" dirty="0" err="1">
              <a:solidFill>
                <a:schemeClr val="tx1"/>
              </a:solidFill>
            </a:rPr>
            <a:t>feldanalyse</a:t>
          </a:r>
          <a:endParaRPr lang="de-DE" sz="800" kern="1200" dirty="0">
            <a:solidFill>
              <a:schemeClr val="tx1"/>
            </a:solidFill>
          </a:endParaRPr>
        </a:p>
      </dsp:txBody>
      <dsp:txXfrm>
        <a:off x="152400" y="0"/>
        <a:ext cx="1039638" cy="304800"/>
      </dsp:txXfrm>
    </dsp:sp>
    <dsp:sp modelId="{B9F26BE1-F581-49A3-8DCF-268A09AC586E}">
      <dsp:nvSpPr>
        <dsp:cNvPr id="0" name=""/>
        <dsp:cNvSpPr/>
      </dsp:nvSpPr>
      <dsp:spPr>
        <a:xfrm>
          <a:off x="1211358" y="0"/>
          <a:ext cx="1344438" cy="30480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Umfeldanalyse</a:t>
          </a:r>
        </a:p>
      </dsp:txBody>
      <dsp:txXfrm>
        <a:off x="1363758" y="0"/>
        <a:ext cx="1039638" cy="304800"/>
      </dsp:txXfrm>
    </dsp:sp>
    <dsp:sp modelId="{AD46D6B3-1605-4CBC-AF57-F87A81465DEA}">
      <dsp:nvSpPr>
        <dsp:cNvPr id="0" name=""/>
        <dsp:cNvSpPr/>
      </dsp:nvSpPr>
      <dsp:spPr>
        <a:xfrm>
          <a:off x="2421353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Zukunftsannahmen</a:t>
          </a:r>
        </a:p>
      </dsp:txBody>
      <dsp:txXfrm>
        <a:off x="2573753" y="0"/>
        <a:ext cx="1039638" cy="304800"/>
      </dsp:txXfrm>
    </dsp:sp>
    <dsp:sp modelId="{49D14EBF-70A3-450B-A4FE-1E860BABBBE7}">
      <dsp:nvSpPr>
        <dsp:cNvPr id="0" name=""/>
        <dsp:cNvSpPr/>
      </dsp:nvSpPr>
      <dsp:spPr>
        <a:xfrm>
          <a:off x="3631348" y="0"/>
          <a:ext cx="1576502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Bündelung der Annahmen</a:t>
          </a:r>
        </a:p>
      </dsp:txBody>
      <dsp:txXfrm>
        <a:off x="3783748" y="0"/>
        <a:ext cx="1271702" cy="304800"/>
      </dsp:txXfrm>
    </dsp:sp>
    <dsp:sp modelId="{333A3EC6-8F99-41DC-B11E-F4EC8F4C4554}">
      <dsp:nvSpPr>
        <dsp:cNvPr id="0" name=""/>
        <dsp:cNvSpPr/>
      </dsp:nvSpPr>
      <dsp:spPr>
        <a:xfrm>
          <a:off x="507340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Interpretation der Szenarien</a:t>
          </a:r>
        </a:p>
      </dsp:txBody>
      <dsp:txXfrm>
        <a:off x="5225807" y="0"/>
        <a:ext cx="1039638" cy="304800"/>
      </dsp:txXfrm>
    </dsp:sp>
    <dsp:sp modelId="{BEE06E50-937A-4816-BC97-736DD9A1374D}">
      <dsp:nvSpPr>
        <dsp:cNvPr id="0" name=""/>
        <dsp:cNvSpPr/>
      </dsp:nvSpPr>
      <dsp:spPr>
        <a:xfrm>
          <a:off x="6283402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Ableiten von Konsequenzen</a:t>
          </a:r>
        </a:p>
      </dsp:txBody>
      <dsp:txXfrm>
        <a:off x="6435802" y="0"/>
        <a:ext cx="1039638" cy="304800"/>
      </dsp:txXfrm>
    </dsp:sp>
    <dsp:sp modelId="{F5D36789-3939-48FF-B969-0BA9BEA3C0D2}">
      <dsp:nvSpPr>
        <dsp:cNvPr id="0" name=""/>
        <dsp:cNvSpPr/>
      </dsp:nvSpPr>
      <dsp:spPr>
        <a:xfrm>
          <a:off x="749339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Aufbereiten und Transfer</a:t>
          </a:r>
        </a:p>
      </dsp:txBody>
      <dsp:txXfrm>
        <a:off x="7645797" y="0"/>
        <a:ext cx="1039638" cy="3048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5A9A3-D518-4ACA-91E9-8208942A0565}">
      <dsp:nvSpPr>
        <dsp:cNvPr id="0" name=""/>
        <dsp:cNvSpPr/>
      </dsp:nvSpPr>
      <dsp:spPr>
        <a:xfrm>
          <a:off x="0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Untersuchungs-</a:t>
          </a:r>
          <a:r>
            <a:rPr lang="de-DE" sz="800" kern="1200" dirty="0" err="1">
              <a:solidFill>
                <a:schemeClr val="tx1"/>
              </a:solidFill>
            </a:rPr>
            <a:t>feldanalyse</a:t>
          </a:r>
          <a:endParaRPr lang="de-DE" sz="800" kern="1200" dirty="0">
            <a:solidFill>
              <a:schemeClr val="tx1"/>
            </a:solidFill>
          </a:endParaRPr>
        </a:p>
      </dsp:txBody>
      <dsp:txXfrm>
        <a:off x="152400" y="0"/>
        <a:ext cx="1039638" cy="304800"/>
      </dsp:txXfrm>
    </dsp:sp>
    <dsp:sp modelId="{B9F26BE1-F581-49A3-8DCF-268A09AC586E}">
      <dsp:nvSpPr>
        <dsp:cNvPr id="0" name=""/>
        <dsp:cNvSpPr/>
      </dsp:nvSpPr>
      <dsp:spPr>
        <a:xfrm>
          <a:off x="1211358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Umfeldanalyse</a:t>
          </a:r>
        </a:p>
      </dsp:txBody>
      <dsp:txXfrm>
        <a:off x="1363758" y="0"/>
        <a:ext cx="1039638" cy="304800"/>
      </dsp:txXfrm>
    </dsp:sp>
    <dsp:sp modelId="{AD46D6B3-1605-4CBC-AF57-F87A81465DEA}">
      <dsp:nvSpPr>
        <dsp:cNvPr id="0" name=""/>
        <dsp:cNvSpPr/>
      </dsp:nvSpPr>
      <dsp:spPr>
        <a:xfrm>
          <a:off x="2421353" y="0"/>
          <a:ext cx="1344438" cy="30480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Zukunftsannahmen</a:t>
          </a:r>
        </a:p>
      </dsp:txBody>
      <dsp:txXfrm>
        <a:off x="2573753" y="0"/>
        <a:ext cx="1039638" cy="304800"/>
      </dsp:txXfrm>
    </dsp:sp>
    <dsp:sp modelId="{49D14EBF-70A3-450B-A4FE-1E860BABBBE7}">
      <dsp:nvSpPr>
        <dsp:cNvPr id="0" name=""/>
        <dsp:cNvSpPr/>
      </dsp:nvSpPr>
      <dsp:spPr>
        <a:xfrm>
          <a:off x="3631348" y="0"/>
          <a:ext cx="1576502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Bündelung der Annahmen</a:t>
          </a:r>
        </a:p>
      </dsp:txBody>
      <dsp:txXfrm>
        <a:off x="3783748" y="0"/>
        <a:ext cx="1271702" cy="304800"/>
      </dsp:txXfrm>
    </dsp:sp>
    <dsp:sp modelId="{333A3EC6-8F99-41DC-B11E-F4EC8F4C4554}">
      <dsp:nvSpPr>
        <dsp:cNvPr id="0" name=""/>
        <dsp:cNvSpPr/>
      </dsp:nvSpPr>
      <dsp:spPr>
        <a:xfrm>
          <a:off x="507340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Interpretation der Szenarien</a:t>
          </a:r>
        </a:p>
      </dsp:txBody>
      <dsp:txXfrm>
        <a:off x="5225807" y="0"/>
        <a:ext cx="1039638" cy="304800"/>
      </dsp:txXfrm>
    </dsp:sp>
    <dsp:sp modelId="{BEE06E50-937A-4816-BC97-736DD9A1374D}">
      <dsp:nvSpPr>
        <dsp:cNvPr id="0" name=""/>
        <dsp:cNvSpPr/>
      </dsp:nvSpPr>
      <dsp:spPr>
        <a:xfrm>
          <a:off x="6283402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Ableiten von Konsequenzen</a:t>
          </a:r>
        </a:p>
      </dsp:txBody>
      <dsp:txXfrm>
        <a:off x="6435802" y="0"/>
        <a:ext cx="1039638" cy="304800"/>
      </dsp:txXfrm>
    </dsp:sp>
    <dsp:sp modelId="{F5D36789-3939-48FF-B969-0BA9BEA3C0D2}">
      <dsp:nvSpPr>
        <dsp:cNvPr id="0" name=""/>
        <dsp:cNvSpPr/>
      </dsp:nvSpPr>
      <dsp:spPr>
        <a:xfrm>
          <a:off x="749339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Aufbereiten und Transfer</a:t>
          </a:r>
        </a:p>
      </dsp:txBody>
      <dsp:txXfrm>
        <a:off x="7645797" y="0"/>
        <a:ext cx="1039638" cy="3048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5A9A3-D518-4ACA-91E9-8208942A0565}">
      <dsp:nvSpPr>
        <dsp:cNvPr id="0" name=""/>
        <dsp:cNvSpPr/>
      </dsp:nvSpPr>
      <dsp:spPr>
        <a:xfrm>
          <a:off x="0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Untersuchungs-</a:t>
          </a:r>
          <a:r>
            <a:rPr lang="de-DE" sz="800" kern="1200" dirty="0" err="1">
              <a:solidFill>
                <a:schemeClr val="tx1"/>
              </a:solidFill>
            </a:rPr>
            <a:t>feldanalyse</a:t>
          </a:r>
          <a:endParaRPr lang="de-DE" sz="800" kern="1200" dirty="0">
            <a:solidFill>
              <a:schemeClr val="tx1"/>
            </a:solidFill>
          </a:endParaRPr>
        </a:p>
      </dsp:txBody>
      <dsp:txXfrm>
        <a:off x="152400" y="0"/>
        <a:ext cx="1039638" cy="304800"/>
      </dsp:txXfrm>
    </dsp:sp>
    <dsp:sp modelId="{B9F26BE1-F581-49A3-8DCF-268A09AC586E}">
      <dsp:nvSpPr>
        <dsp:cNvPr id="0" name=""/>
        <dsp:cNvSpPr/>
      </dsp:nvSpPr>
      <dsp:spPr>
        <a:xfrm>
          <a:off x="1211358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Umfeldanalyse</a:t>
          </a:r>
        </a:p>
      </dsp:txBody>
      <dsp:txXfrm>
        <a:off x="1363758" y="0"/>
        <a:ext cx="1039638" cy="304800"/>
      </dsp:txXfrm>
    </dsp:sp>
    <dsp:sp modelId="{AD46D6B3-1605-4CBC-AF57-F87A81465DEA}">
      <dsp:nvSpPr>
        <dsp:cNvPr id="0" name=""/>
        <dsp:cNvSpPr/>
      </dsp:nvSpPr>
      <dsp:spPr>
        <a:xfrm>
          <a:off x="2421353" y="0"/>
          <a:ext cx="1344438" cy="30480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Zukunftsannahmen</a:t>
          </a:r>
        </a:p>
      </dsp:txBody>
      <dsp:txXfrm>
        <a:off x="2573753" y="0"/>
        <a:ext cx="1039638" cy="304800"/>
      </dsp:txXfrm>
    </dsp:sp>
    <dsp:sp modelId="{49D14EBF-70A3-450B-A4FE-1E860BABBBE7}">
      <dsp:nvSpPr>
        <dsp:cNvPr id="0" name=""/>
        <dsp:cNvSpPr/>
      </dsp:nvSpPr>
      <dsp:spPr>
        <a:xfrm>
          <a:off x="3631348" y="0"/>
          <a:ext cx="1576502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Bündelung der Annahmen</a:t>
          </a:r>
        </a:p>
      </dsp:txBody>
      <dsp:txXfrm>
        <a:off x="3783748" y="0"/>
        <a:ext cx="1271702" cy="304800"/>
      </dsp:txXfrm>
    </dsp:sp>
    <dsp:sp modelId="{333A3EC6-8F99-41DC-B11E-F4EC8F4C4554}">
      <dsp:nvSpPr>
        <dsp:cNvPr id="0" name=""/>
        <dsp:cNvSpPr/>
      </dsp:nvSpPr>
      <dsp:spPr>
        <a:xfrm>
          <a:off x="507340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Interpretation der Szenarien</a:t>
          </a:r>
        </a:p>
      </dsp:txBody>
      <dsp:txXfrm>
        <a:off x="5225807" y="0"/>
        <a:ext cx="1039638" cy="304800"/>
      </dsp:txXfrm>
    </dsp:sp>
    <dsp:sp modelId="{BEE06E50-937A-4816-BC97-736DD9A1374D}">
      <dsp:nvSpPr>
        <dsp:cNvPr id="0" name=""/>
        <dsp:cNvSpPr/>
      </dsp:nvSpPr>
      <dsp:spPr>
        <a:xfrm>
          <a:off x="6283402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Ableiten von Konsequenzen</a:t>
          </a:r>
        </a:p>
      </dsp:txBody>
      <dsp:txXfrm>
        <a:off x="6435802" y="0"/>
        <a:ext cx="1039638" cy="304800"/>
      </dsp:txXfrm>
    </dsp:sp>
    <dsp:sp modelId="{F5D36789-3939-48FF-B969-0BA9BEA3C0D2}">
      <dsp:nvSpPr>
        <dsp:cNvPr id="0" name=""/>
        <dsp:cNvSpPr/>
      </dsp:nvSpPr>
      <dsp:spPr>
        <a:xfrm>
          <a:off x="749339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Aufbereiten und Transfer</a:t>
          </a:r>
        </a:p>
      </dsp:txBody>
      <dsp:txXfrm>
        <a:off x="7645797" y="0"/>
        <a:ext cx="1039638" cy="30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ysClr val="windowText" lastClr="000000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Chancen-Gefahren</a:t>
          </a:r>
          <a:r>
            <a:rPr lang="de-DE" sz="1200" kern="1200" dirty="0"/>
            <a:t> </a:t>
          </a:r>
          <a:r>
            <a:rPr lang="de-DE" sz="800" kern="1200" dirty="0"/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5A9A3-D518-4ACA-91E9-8208942A0565}">
      <dsp:nvSpPr>
        <dsp:cNvPr id="0" name=""/>
        <dsp:cNvSpPr/>
      </dsp:nvSpPr>
      <dsp:spPr>
        <a:xfrm>
          <a:off x="0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Untersuchungs-</a:t>
          </a:r>
          <a:r>
            <a:rPr lang="de-DE" sz="800" kern="1200" dirty="0" err="1">
              <a:solidFill>
                <a:schemeClr val="tx1"/>
              </a:solidFill>
            </a:rPr>
            <a:t>feldanalyse</a:t>
          </a:r>
          <a:endParaRPr lang="de-DE" sz="800" kern="1200" dirty="0">
            <a:solidFill>
              <a:schemeClr val="tx1"/>
            </a:solidFill>
          </a:endParaRPr>
        </a:p>
      </dsp:txBody>
      <dsp:txXfrm>
        <a:off x="152400" y="0"/>
        <a:ext cx="1039638" cy="304800"/>
      </dsp:txXfrm>
    </dsp:sp>
    <dsp:sp modelId="{B9F26BE1-F581-49A3-8DCF-268A09AC586E}">
      <dsp:nvSpPr>
        <dsp:cNvPr id="0" name=""/>
        <dsp:cNvSpPr/>
      </dsp:nvSpPr>
      <dsp:spPr>
        <a:xfrm>
          <a:off x="1211358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Umfeldanalyse</a:t>
          </a:r>
        </a:p>
      </dsp:txBody>
      <dsp:txXfrm>
        <a:off x="1363758" y="0"/>
        <a:ext cx="1039638" cy="304800"/>
      </dsp:txXfrm>
    </dsp:sp>
    <dsp:sp modelId="{AD46D6B3-1605-4CBC-AF57-F87A81465DEA}">
      <dsp:nvSpPr>
        <dsp:cNvPr id="0" name=""/>
        <dsp:cNvSpPr/>
      </dsp:nvSpPr>
      <dsp:spPr>
        <a:xfrm>
          <a:off x="2421353" y="0"/>
          <a:ext cx="1344438" cy="30480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Zukunftsannahmen</a:t>
          </a:r>
        </a:p>
      </dsp:txBody>
      <dsp:txXfrm>
        <a:off x="2573753" y="0"/>
        <a:ext cx="1039638" cy="304800"/>
      </dsp:txXfrm>
    </dsp:sp>
    <dsp:sp modelId="{49D14EBF-70A3-450B-A4FE-1E860BABBBE7}">
      <dsp:nvSpPr>
        <dsp:cNvPr id="0" name=""/>
        <dsp:cNvSpPr/>
      </dsp:nvSpPr>
      <dsp:spPr>
        <a:xfrm>
          <a:off x="3631348" y="0"/>
          <a:ext cx="1576502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Bündelung der Annahmen</a:t>
          </a:r>
        </a:p>
      </dsp:txBody>
      <dsp:txXfrm>
        <a:off x="3783748" y="0"/>
        <a:ext cx="1271702" cy="304800"/>
      </dsp:txXfrm>
    </dsp:sp>
    <dsp:sp modelId="{333A3EC6-8F99-41DC-B11E-F4EC8F4C4554}">
      <dsp:nvSpPr>
        <dsp:cNvPr id="0" name=""/>
        <dsp:cNvSpPr/>
      </dsp:nvSpPr>
      <dsp:spPr>
        <a:xfrm>
          <a:off x="507340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Interpretation der Szenarien</a:t>
          </a:r>
        </a:p>
      </dsp:txBody>
      <dsp:txXfrm>
        <a:off x="5225807" y="0"/>
        <a:ext cx="1039638" cy="304800"/>
      </dsp:txXfrm>
    </dsp:sp>
    <dsp:sp modelId="{BEE06E50-937A-4816-BC97-736DD9A1374D}">
      <dsp:nvSpPr>
        <dsp:cNvPr id="0" name=""/>
        <dsp:cNvSpPr/>
      </dsp:nvSpPr>
      <dsp:spPr>
        <a:xfrm>
          <a:off x="6283402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Ableiten von Konsequenzen</a:t>
          </a:r>
        </a:p>
      </dsp:txBody>
      <dsp:txXfrm>
        <a:off x="6435802" y="0"/>
        <a:ext cx="1039638" cy="304800"/>
      </dsp:txXfrm>
    </dsp:sp>
    <dsp:sp modelId="{F5D36789-3939-48FF-B969-0BA9BEA3C0D2}">
      <dsp:nvSpPr>
        <dsp:cNvPr id="0" name=""/>
        <dsp:cNvSpPr/>
      </dsp:nvSpPr>
      <dsp:spPr>
        <a:xfrm>
          <a:off x="749339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Aufbereiten und Transfer</a:t>
          </a:r>
        </a:p>
      </dsp:txBody>
      <dsp:txXfrm>
        <a:off x="7645797" y="0"/>
        <a:ext cx="1039638" cy="3048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5A9A3-D518-4ACA-91E9-8208942A0565}">
      <dsp:nvSpPr>
        <dsp:cNvPr id="0" name=""/>
        <dsp:cNvSpPr/>
      </dsp:nvSpPr>
      <dsp:spPr>
        <a:xfrm>
          <a:off x="0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Untersuchungs-</a:t>
          </a:r>
          <a:r>
            <a:rPr lang="de-DE" sz="800" kern="1200" dirty="0" err="1">
              <a:solidFill>
                <a:schemeClr val="tx1"/>
              </a:solidFill>
            </a:rPr>
            <a:t>feldanalyse</a:t>
          </a:r>
          <a:endParaRPr lang="de-DE" sz="800" kern="1200" dirty="0">
            <a:solidFill>
              <a:schemeClr val="tx1"/>
            </a:solidFill>
          </a:endParaRPr>
        </a:p>
      </dsp:txBody>
      <dsp:txXfrm>
        <a:off x="152400" y="0"/>
        <a:ext cx="1039638" cy="304800"/>
      </dsp:txXfrm>
    </dsp:sp>
    <dsp:sp modelId="{B9F26BE1-F581-49A3-8DCF-268A09AC586E}">
      <dsp:nvSpPr>
        <dsp:cNvPr id="0" name=""/>
        <dsp:cNvSpPr/>
      </dsp:nvSpPr>
      <dsp:spPr>
        <a:xfrm>
          <a:off x="1211358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Umfeldanalyse</a:t>
          </a:r>
        </a:p>
      </dsp:txBody>
      <dsp:txXfrm>
        <a:off x="1363758" y="0"/>
        <a:ext cx="1039638" cy="304800"/>
      </dsp:txXfrm>
    </dsp:sp>
    <dsp:sp modelId="{AD46D6B3-1605-4CBC-AF57-F87A81465DEA}">
      <dsp:nvSpPr>
        <dsp:cNvPr id="0" name=""/>
        <dsp:cNvSpPr/>
      </dsp:nvSpPr>
      <dsp:spPr>
        <a:xfrm>
          <a:off x="2421353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Zukunftsannahmen</a:t>
          </a:r>
        </a:p>
      </dsp:txBody>
      <dsp:txXfrm>
        <a:off x="2573753" y="0"/>
        <a:ext cx="1039638" cy="304800"/>
      </dsp:txXfrm>
    </dsp:sp>
    <dsp:sp modelId="{49D14EBF-70A3-450B-A4FE-1E860BABBBE7}">
      <dsp:nvSpPr>
        <dsp:cNvPr id="0" name=""/>
        <dsp:cNvSpPr/>
      </dsp:nvSpPr>
      <dsp:spPr>
        <a:xfrm>
          <a:off x="3631348" y="0"/>
          <a:ext cx="1576502" cy="30480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Bündelung der Annahmen</a:t>
          </a:r>
        </a:p>
      </dsp:txBody>
      <dsp:txXfrm>
        <a:off x="3783748" y="0"/>
        <a:ext cx="1271702" cy="304800"/>
      </dsp:txXfrm>
    </dsp:sp>
    <dsp:sp modelId="{333A3EC6-8F99-41DC-B11E-F4EC8F4C4554}">
      <dsp:nvSpPr>
        <dsp:cNvPr id="0" name=""/>
        <dsp:cNvSpPr/>
      </dsp:nvSpPr>
      <dsp:spPr>
        <a:xfrm>
          <a:off x="507340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Interpretation der Szenarien</a:t>
          </a:r>
        </a:p>
      </dsp:txBody>
      <dsp:txXfrm>
        <a:off x="5225807" y="0"/>
        <a:ext cx="1039638" cy="304800"/>
      </dsp:txXfrm>
    </dsp:sp>
    <dsp:sp modelId="{BEE06E50-937A-4816-BC97-736DD9A1374D}">
      <dsp:nvSpPr>
        <dsp:cNvPr id="0" name=""/>
        <dsp:cNvSpPr/>
      </dsp:nvSpPr>
      <dsp:spPr>
        <a:xfrm>
          <a:off x="6283402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Ableiten von Konsequenzen</a:t>
          </a:r>
        </a:p>
      </dsp:txBody>
      <dsp:txXfrm>
        <a:off x="6435802" y="0"/>
        <a:ext cx="1039638" cy="304800"/>
      </dsp:txXfrm>
    </dsp:sp>
    <dsp:sp modelId="{F5D36789-3939-48FF-B969-0BA9BEA3C0D2}">
      <dsp:nvSpPr>
        <dsp:cNvPr id="0" name=""/>
        <dsp:cNvSpPr/>
      </dsp:nvSpPr>
      <dsp:spPr>
        <a:xfrm>
          <a:off x="749339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Aufbereiten und Transfer</a:t>
          </a:r>
        </a:p>
      </dsp:txBody>
      <dsp:txXfrm>
        <a:off x="7645797" y="0"/>
        <a:ext cx="1039638" cy="3048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C3564-E3E0-48DA-86D7-AD2FF982A2B6}">
      <dsp:nvSpPr>
        <dsp:cNvPr id="0" name=""/>
        <dsp:cNvSpPr/>
      </dsp:nvSpPr>
      <dsp:spPr>
        <a:xfrm>
          <a:off x="691785" y="1310"/>
          <a:ext cx="3050316" cy="7625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Prüfung der Konsistenz  </a:t>
          </a:r>
        </a:p>
      </dsp:txBody>
      <dsp:txXfrm>
        <a:off x="714120" y="23645"/>
        <a:ext cx="3005646" cy="717909"/>
      </dsp:txXfrm>
    </dsp:sp>
    <dsp:sp modelId="{57C3742A-CD61-4FDD-86EA-338E4A4DBFBC}">
      <dsp:nvSpPr>
        <dsp:cNvPr id="0" name=""/>
        <dsp:cNvSpPr/>
      </dsp:nvSpPr>
      <dsp:spPr>
        <a:xfrm rot="5400000">
          <a:off x="2150217" y="830614"/>
          <a:ext cx="133451" cy="13345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0ECA-1FD5-4023-B272-8B10C38BFE0A}">
      <dsp:nvSpPr>
        <dsp:cNvPr id="0" name=""/>
        <dsp:cNvSpPr/>
      </dsp:nvSpPr>
      <dsp:spPr>
        <a:xfrm>
          <a:off x="691785" y="1030791"/>
          <a:ext cx="3050316" cy="7625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/>
            <a:t>Konsistenzanalyse</a:t>
          </a:r>
          <a:endParaRPr lang="de-DE" sz="1400" kern="1200" dirty="0"/>
        </a:p>
      </dsp:txBody>
      <dsp:txXfrm>
        <a:off x="714120" y="1053126"/>
        <a:ext cx="3005646" cy="717909"/>
      </dsp:txXfrm>
    </dsp:sp>
    <dsp:sp modelId="{3274FC49-4BD8-4A6F-9E30-4820C1FB5FE9}">
      <dsp:nvSpPr>
        <dsp:cNvPr id="0" name=""/>
        <dsp:cNvSpPr/>
      </dsp:nvSpPr>
      <dsp:spPr>
        <a:xfrm rot="5400000">
          <a:off x="2150217" y="1860096"/>
          <a:ext cx="133451" cy="13345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shade val="90000"/>
            <a:hueOff val="-430048"/>
            <a:satOff val="-78764"/>
            <a:lumOff val="501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D7607-33D5-437E-AAFD-06E3F496619C}">
      <dsp:nvSpPr>
        <dsp:cNvPr id="0" name=""/>
        <dsp:cNvSpPr/>
      </dsp:nvSpPr>
      <dsp:spPr>
        <a:xfrm>
          <a:off x="691785" y="2060273"/>
          <a:ext cx="3050316" cy="7625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/>
            <a:t>Cross-Impact-Analyse</a:t>
          </a:r>
          <a:endParaRPr lang="de-DE" sz="1400" kern="1200" dirty="0"/>
        </a:p>
      </dsp:txBody>
      <dsp:txXfrm>
        <a:off x="714120" y="2082608"/>
        <a:ext cx="3005646" cy="71790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5A9A3-D518-4ACA-91E9-8208942A0565}">
      <dsp:nvSpPr>
        <dsp:cNvPr id="0" name=""/>
        <dsp:cNvSpPr/>
      </dsp:nvSpPr>
      <dsp:spPr>
        <a:xfrm>
          <a:off x="0" y="0"/>
          <a:ext cx="1344438" cy="304800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Untersuchungs-</a:t>
          </a:r>
          <a:r>
            <a:rPr lang="de-DE" sz="800" kern="1200" dirty="0" err="1">
              <a:solidFill>
                <a:schemeClr val="tx1"/>
              </a:solidFill>
            </a:rPr>
            <a:t>feldanalyse</a:t>
          </a:r>
          <a:endParaRPr lang="de-DE" sz="800" kern="1200" dirty="0">
            <a:solidFill>
              <a:schemeClr val="tx1"/>
            </a:solidFill>
          </a:endParaRPr>
        </a:p>
      </dsp:txBody>
      <dsp:txXfrm>
        <a:off x="152400" y="0"/>
        <a:ext cx="1039638" cy="304800"/>
      </dsp:txXfrm>
    </dsp:sp>
    <dsp:sp modelId="{B9F26BE1-F581-49A3-8DCF-268A09AC586E}">
      <dsp:nvSpPr>
        <dsp:cNvPr id="0" name=""/>
        <dsp:cNvSpPr/>
      </dsp:nvSpPr>
      <dsp:spPr>
        <a:xfrm>
          <a:off x="1211358" y="0"/>
          <a:ext cx="1344438" cy="304800"/>
        </a:xfrm>
        <a:prstGeom prst="chevron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Umfeldanalyse</a:t>
          </a:r>
        </a:p>
      </dsp:txBody>
      <dsp:txXfrm>
        <a:off x="1363758" y="0"/>
        <a:ext cx="1039638" cy="304800"/>
      </dsp:txXfrm>
    </dsp:sp>
    <dsp:sp modelId="{AD46D6B3-1605-4CBC-AF57-F87A81465DEA}">
      <dsp:nvSpPr>
        <dsp:cNvPr id="0" name=""/>
        <dsp:cNvSpPr/>
      </dsp:nvSpPr>
      <dsp:spPr>
        <a:xfrm>
          <a:off x="2421353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Zukunftsannahmen</a:t>
          </a:r>
        </a:p>
      </dsp:txBody>
      <dsp:txXfrm>
        <a:off x="2573753" y="0"/>
        <a:ext cx="1039638" cy="304800"/>
      </dsp:txXfrm>
    </dsp:sp>
    <dsp:sp modelId="{49D14EBF-70A3-450B-A4FE-1E860BABBBE7}">
      <dsp:nvSpPr>
        <dsp:cNvPr id="0" name=""/>
        <dsp:cNvSpPr/>
      </dsp:nvSpPr>
      <dsp:spPr>
        <a:xfrm>
          <a:off x="3631348" y="0"/>
          <a:ext cx="1576502" cy="30480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Bündelung der Annahmen</a:t>
          </a:r>
        </a:p>
      </dsp:txBody>
      <dsp:txXfrm>
        <a:off x="3783748" y="0"/>
        <a:ext cx="1271702" cy="304800"/>
      </dsp:txXfrm>
    </dsp:sp>
    <dsp:sp modelId="{333A3EC6-8F99-41DC-B11E-F4EC8F4C4554}">
      <dsp:nvSpPr>
        <dsp:cNvPr id="0" name=""/>
        <dsp:cNvSpPr/>
      </dsp:nvSpPr>
      <dsp:spPr>
        <a:xfrm>
          <a:off x="507340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Interpretation der Szenarien</a:t>
          </a:r>
        </a:p>
      </dsp:txBody>
      <dsp:txXfrm>
        <a:off x="5225807" y="0"/>
        <a:ext cx="1039638" cy="304800"/>
      </dsp:txXfrm>
    </dsp:sp>
    <dsp:sp modelId="{BEE06E50-937A-4816-BC97-736DD9A1374D}">
      <dsp:nvSpPr>
        <dsp:cNvPr id="0" name=""/>
        <dsp:cNvSpPr/>
      </dsp:nvSpPr>
      <dsp:spPr>
        <a:xfrm>
          <a:off x="6283402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Ableiten von Konsequenzen</a:t>
          </a:r>
        </a:p>
      </dsp:txBody>
      <dsp:txXfrm>
        <a:off x="6435802" y="0"/>
        <a:ext cx="1039638" cy="304800"/>
      </dsp:txXfrm>
    </dsp:sp>
    <dsp:sp modelId="{F5D36789-3939-48FF-B969-0BA9BEA3C0D2}">
      <dsp:nvSpPr>
        <dsp:cNvPr id="0" name=""/>
        <dsp:cNvSpPr/>
      </dsp:nvSpPr>
      <dsp:spPr>
        <a:xfrm>
          <a:off x="7493397" y="0"/>
          <a:ext cx="1344438" cy="304800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Aufbereiten und Transfer</a:t>
          </a:r>
        </a:p>
      </dsp:txBody>
      <dsp:txXfrm>
        <a:off x="7645797" y="0"/>
        <a:ext cx="1039638" cy="3048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4A06A-A6FA-479C-8751-FE91140B215D}">
      <dsp:nvSpPr>
        <dsp:cNvPr id="0" name=""/>
        <dsp:cNvSpPr/>
      </dsp:nvSpPr>
      <dsp:spPr>
        <a:xfrm>
          <a:off x="3564751" y="1869"/>
          <a:ext cx="1284487" cy="7120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4. Bündelung der Annahmen</a:t>
          </a:r>
        </a:p>
      </dsp:txBody>
      <dsp:txXfrm>
        <a:off x="3599509" y="36627"/>
        <a:ext cx="1214971" cy="642499"/>
      </dsp:txXfrm>
    </dsp:sp>
    <dsp:sp modelId="{4B6F59E6-6911-484B-9025-31FBB69E5529}">
      <dsp:nvSpPr>
        <dsp:cNvPr id="0" name=""/>
        <dsp:cNvSpPr/>
      </dsp:nvSpPr>
      <dsp:spPr>
        <a:xfrm>
          <a:off x="2174556" y="357877"/>
          <a:ext cx="4064878" cy="4064878"/>
        </a:xfrm>
        <a:custGeom>
          <a:avLst/>
          <a:gdLst/>
          <a:ahLst/>
          <a:cxnLst/>
          <a:rect l="0" t="0" r="0" b="0"/>
          <a:pathLst>
            <a:path>
              <a:moveTo>
                <a:pt x="2797756" y="149595"/>
              </a:moveTo>
              <a:arcTo wR="2032439" hR="2032439" stAng="17527212" swAng="67073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05326-6264-45FA-B8D7-BDCC79ABECFB}">
      <dsp:nvSpPr>
        <dsp:cNvPr id="0" name=""/>
        <dsp:cNvSpPr/>
      </dsp:nvSpPr>
      <dsp:spPr>
        <a:xfrm>
          <a:off x="5069665" y="767103"/>
          <a:ext cx="1452709" cy="712015"/>
        </a:xfrm>
        <a:prstGeom prst="roundRect">
          <a:avLst/>
        </a:prstGeom>
        <a:solidFill>
          <a:schemeClr val="accent5">
            <a:hueOff val="576825"/>
            <a:satOff val="3272"/>
            <a:lumOff val="-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5. Interpretation der Szenarien</a:t>
          </a:r>
        </a:p>
      </dsp:txBody>
      <dsp:txXfrm>
        <a:off x="5104423" y="801861"/>
        <a:ext cx="1383193" cy="642499"/>
      </dsp:txXfrm>
    </dsp:sp>
    <dsp:sp modelId="{8CE559A1-9F04-4A16-AB8B-F959E0EC281B}">
      <dsp:nvSpPr>
        <dsp:cNvPr id="0" name=""/>
        <dsp:cNvSpPr/>
      </dsp:nvSpPr>
      <dsp:spPr>
        <a:xfrm>
          <a:off x="2174556" y="357877"/>
          <a:ext cx="4064878" cy="4064878"/>
        </a:xfrm>
        <a:custGeom>
          <a:avLst/>
          <a:gdLst/>
          <a:ahLst/>
          <a:cxnLst/>
          <a:rect l="0" t="0" r="0" b="0"/>
          <a:pathLst>
            <a:path>
              <a:moveTo>
                <a:pt x="3932035" y="1309704"/>
              </a:moveTo>
              <a:arcTo wR="2032439" hR="2032439" stAng="20350188" swAng="1064307"/>
            </a:path>
          </a:pathLst>
        </a:custGeom>
        <a:noFill/>
        <a:ln w="9525" cap="flat" cmpd="sng" algn="ctr">
          <a:solidFill>
            <a:schemeClr val="accent5">
              <a:hueOff val="576825"/>
              <a:satOff val="3272"/>
              <a:lumOff val="-50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0E435-B2F3-4197-ACDE-6129CF0F8043}">
      <dsp:nvSpPr>
        <dsp:cNvPr id="0" name=""/>
        <dsp:cNvSpPr/>
      </dsp:nvSpPr>
      <dsp:spPr>
        <a:xfrm>
          <a:off x="5487141" y="2486568"/>
          <a:ext cx="1402671" cy="712015"/>
        </a:xfrm>
        <a:prstGeom prst="roundRect">
          <a:avLst/>
        </a:prstGeom>
        <a:solidFill>
          <a:schemeClr val="accent5">
            <a:hueOff val="1153649"/>
            <a:satOff val="6544"/>
            <a:lumOff val="-1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6. Ableiten von Konsequenzen</a:t>
          </a:r>
        </a:p>
      </dsp:txBody>
      <dsp:txXfrm>
        <a:off x="5521899" y="2521326"/>
        <a:ext cx="1333155" cy="642499"/>
      </dsp:txXfrm>
    </dsp:sp>
    <dsp:sp modelId="{A60E672E-E761-4433-A332-D6007A6423A4}">
      <dsp:nvSpPr>
        <dsp:cNvPr id="0" name=""/>
        <dsp:cNvSpPr/>
      </dsp:nvSpPr>
      <dsp:spPr>
        <a:xfrm>
          <a:off x="2174556" y="357877"/>
          <a:ext cx="4064878" cy="4064878"/>
        </a:xfrm>
        <a:custGeom>
          <a:avLst/>
          <a:gdLst/>
          <a:ahLst/>
          <a:cxnLst/>
          <a:rect l="0" t="0" r="0" b="0"/>
          <a:pathLst>
            <a:path>
              <a:moveTo>
                <a:pt x="3826598" y="2987323"/>
              </a:moveTo>
              <a:arcTo wR="2032439" hR="2032439" stAng="1681363" swAng="835438"/>
            </a:path>
          </a:pathLst>
        </a:custGeom>
        <a:noFill/>
        <a:ln w="9525" cap="flat" cmpd="sng" algn="ctr">
          <a:solidFill>
            <a:schemeClr val="accent5">
              <a:hueOff val="1153649"/>
              <a:satOff val="6544"/>
              <a:lumOff val="-100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FAD0A-8147-4AB4-90AB-6064739857D2}">
      <dsp:nvSpPr>
        <dsp:cNvPr id="0" name=""/>
        <dsp:cNvSpPr/>
      </dsp:nvSpPr>
      <dsp:spPr>
        <a:xfrm>
          <a:off x="4365490" y="3865472"/>
          <a:ext cx="1446695" cy="712015"/>
        </a:xfrm>
        <a:prstGeom prst="roundRect">
          <a:avLst/>
        </a:prstGeom>
        <a:solidFill>
          <a:schemeClr val="accent5">
            <a:hueOff val="1730473"/>
            <a:satOff val="9816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7. Aufbereiten und Transfer</a:t>
          </a:r>
        </a:p>
      </dsp:txBody>
      <dsp:txXfrm>
        <a:off x="4400248" y="3900230"/>
        <a:ext cx="1377179" cy="642499"/>
      </dsp:txXfrm>
    </dsp:sp>
    <dsp:sp modelId="{FCF54419-1214-48B6-9A04-DE44FE6CF8EE}">
      <dsp:nvSpPr>
        <dsp:cNvPr id="0" name=""/>
        <dsp:cNvSpPr/>
      </dsp:nvSpPr>
      <dsp:spPr>
        <a:xfrm>
          <a:off x="2174556" y="357877"/>
          <a:ext cx="4064878" cy="4064878"/>
        </a:xfrm>
        <a:custGeom>
          <a:avLst/>
          <a:gdLst/>
          <a:ahLst/>
          <a:cxnLst/>
          <a:rect l="0" t="0" r="0" b="0"/>
          <a:pathLst>
            <a:path>
              <a:moveTo>
                <a:pt x="2142319" y="4061906"/>
              </a:moveTo>
              <a:arcTo wR="2032439" hR="2032439" stAng="5214054" swAng="247477"/>
            </a:path>
          </a:pathLst>
        </a:custGeom>
        <a:noFill/>
        <a:ln w="9525" cap="flat" cmpd="sng" algn="ctr">
          <a:solidFill>
            <a:schemeClr val="accent5">
              <a:hueOff val="1730473"/>
              <a:satOff val="9816"/>
              <a:lumOff val="-15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9C181-9437-407A-A11A-8B6B1F723C75}">
      <dsp:nvSpPr>
        <dsp:cNvPr id="0" name=""/>
        <dsp:cNvSpPr/>
      </dsp:nvSpPr>
      <dsp:spPr>
        <a:xfrm>
          <a:off x="2528385" y="3865472"/>
          <a:ext cx="1593535" cy="712015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1. Untersuchungsfeld-Analyse</a:t>
          </a:r>
        </a:p>
      </dsp:txBody>
      <dsp:txXfrm>
        <a:off x="2563143" y="3900230"/>
        <a:ext cx="1524019" cy="642499"/>
      </dsp:txXfrm>
    </dsp:sp>
    <dsp:sp modelId="{07C68006-865E-4EF4-B5B1-9E98DB8DEE19}">
      <dsp:nvSpPr>
        <dsp:cNvPr id="0" name=""/>
        <dsp:cNvSpPr/>
      </dsp:nvSpPr>
      <dsp:spPr>
        <a:xfrm>
          <a:off x="2174556" y="357877"/>
          <a:ext cx="4064878" cy="4064878"/>
        </a:xfrm>
        <a:custGeom>
          <a:avLst/>
          <a:gdLst/>
          <a:ahLst/>
          <a:cxnLst/>
          <a:rect l="0" t="0" r="0" b="0"/>
          <a:pathLst>
            <a:path>
              <a:moveTo>
                <a:pt x="520777" y="3391000"/>
              </a:moveTo>
              <a:arcTo wR="2032439" hR="2032439" stAng="8283199" swAng="835438"/>
            </a:path>
          </a:pathLst>
        </a:custGeom>
        <a:noFill/>
        <a:ln w="9525" cap="flat" cmpd="sng" algn="ctr">
          <a:solidFill>
            <a:schemeClr val="accent5">
              <a:hueOff val="2307298"/>
              <a:satOff val="13088"/>
              <a:lumOff val="-201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728F4-6D0D-437E-8414-DE1884192030}">
      <dsp:nvSpPr>
        <dsp:cNvPr id="0" name=""/>
        <dsp:cNvSpPr/>
      </dsp:nvSpPr>
      <dsp:spPr>
        <a:xfrm>
          <a:off x="1481073" y="2486568"/>
          <a:ext cx="1488879" cy="712015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2. Umfeldanalyse</a:t>
          </a:r>
        </a:p>
      </dsp:txBody>
      <dsp:txXfrm>
        <a:off x="1515831" y="2521326"/>
        <a:ext cx="1419363" cy="642499"/>
      </dsp:txXfrm>
    </dsp:sp>
    <dsp:sp modelId="{69CDD970-E2ED-43B6-9B4F-84BF98604266}">
      <dsp:nvSpPr>
        <dsp:cNvPr id="0" name=""/>
        <dsp:cNvSpPr/>
      </dsp:nvSpPr>
      <dsp:spPr>
        <a:xfrm>
          <a:off x="2174556" y="357877"/>
          <a:ext cx="4064878" cy="4064878"/>
        </a:xfrm>
        <a:custGeom>
          <a:avLst/>
          <a:gdLst/>
          <a:ahLst/>
          <a:cxnLst/>
          <a:rect l="0" t="0" r="0" b="0"/>
          <a:pathLst>
            <a:path>
              <a:moveTo>
                <a:pt x="2958" y="1922819"/>
              </a:moveTo>
              <a:arcTo wR="2032439" hR="2032439" stAng="10985505" swAng="1064307"/>
            </a:path>
          </a:pathLst>
        </a:custGeom>
        <a:noFill/>
        <a:ln w="9525" cap="flat" cmpd="sng" algn="ctr">
          <a:solidFill>
            <a:schemeClr val="accent5">
              <a:hueOff val="2884122"/>
              <a:satOff val="16360"/>
              <a:lumOff val="-251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FE6AC-ED36-4E72-8FD1-103B9D500BA9}">
      <dsp:nvSpPr>
        <dsp:cNvPr id="0" name=""/>
        <dsp:cNvSpPr/>
      </dsp:nvSpPr>
      <dsp:spPr>
        <a:xfrm>
          <a:off x="1834879" y="767103"/>
          <a:ext cx="1566182" cy="712015"/>
        </a:xfrm>
        <a:prstGeom prst="roundRect">
          <a:avLst/>
        </a:prstGeom>
        <a:solidFill>
          <a:schemeClr val="accent5">
            <a:hueOff val="3460947"/>
            <a:satOff val="19632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3. Zukunftsannahmen</a:t>
          </a:r>
        </a:p>
      </dsp:txBody>
      <dsp:txXfrm>
        <a:off x="1869637" y="801861"/>
        <a:ext cx="1496666" cy="642499"/>
      </dsp:txXfrm>
    </dsp:sp>
    <dsp:sp modelId="{86C27A23-AD7A-4F0D-A2A1-4189C4128484}">
      <dsp:nvSpPr>
        <dsp:cNvPr id="0" name=""/>
        <dsp:cNvSpPr/>
      </dsp:nvSpPr>
      <dsp:spPr>
        <a:xfrm>
          <a:off x="2174556" y="357877"/>
          <a:ext cx="4064878" cy="4064878"/>
        </a:xfrm>
        <a:custGeom>
          <a:avLst/>
          <a:gdLst/>
          <a:ahLst/>
          <a:cxnLst/>
          <a:rect l="0" t="0" r="0" b="0"/>
          <a:pathLst>
            <a:path>
              <a:moveTo>
                <a:pt x="916609" y="333694"/>
              </a:moveTo>
              <a:arcTo wR="2032439" hR="2032439" stAng="14202051" swAng="670736"/>
            </a:path>
          </a:pathLst>
        </a:custGeom>
        <a:noFill/>
        <a:ln w="9525" cap="flat" cmpd="sng" algn="ctr">
          <a:solidFill>
            <a:schemeClr val="accent5">
              <a:hueOff val="3460947"/>
              <a:satOff val="19632"/>
              <a:lumOff val="-30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accent3">
            <a:lumMod val="75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ysClr val="windowText" lastClr="000000"/>
              </a:solidFill>
            </a:rPr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Chancen-Gefahren</a:t>
          </a:r>
          <a:r>
            <a:rPr lang="de-DE" sz="1200" kern="1200" dirty="0"/>
            <a:t> </a:t>
          </a:r>
          <a:r>
            <a:rPr lang="de-DE" sz="800" kern="1200" dirty="0"/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accent3">
            <a:lumMod val="75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ysClr val="windowText" lastClr="000000"/>
              </a:solidFill>
            </a:rPr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Chancen-Gefahren</a:t>
          </a:r>
          <a:r>
            <a:rPr lang="de-DE" sz="1200" kern="1200" dirty="0"/>
            <a:t> </a:t>
          </a:r>
          <a:r>
            <a:rPr lang="de-DE" sz="800" kern="1200" dirty="0"/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accent3">
            <a:lumMod val="75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Chancen-Gefahren</a:t>
          </a:r>
          <a:r>
            <a:rPr lang="de-DE" sz="1200" kern="1200" dirty="0">
              <a:solidFill>
                <a:schemeClr val="tx1"/>
              </a:solidFill>
            </a:rPr>
            <a:t> </a:t>
          </a:r>
          <a:r>
            <a:rPr lang="de-DE" sz="800" kern="1200" dirty="0">
              <a:solidFill>
                <a:schemeClr val="tx1"/>
              </a:solidFill>
            </a:rPr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accent3">
            <a:lumMod val="75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Chancen-Gefahren</a:t>
          </a:r>
          <a:r>
            <a:rPr lang="de-DE" sz="1200" kern="1200" dirty="0">
              <a:solidFill>
                <a:schemeClr val="bg1"/>
              </a:solidFill>
            </a:rPr>
            <a:t> </a:t>
          </a:r>
          <a:r>
            <a:rPr lang="de-DE" sz="800" kern="1200" dirty="0">
              <a:solidFill>
                <a:schemeClr val="bg1"/>
              </a:solidFill>
            </a:rPr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accent3">
            <a:lumMod val="75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Chancen-Gefahren</a:t>
          </a:r>
          <a:r>
            <a:rPr lang="de-DE" sz="1200" kern="1200" dirty="0">
              <a:solidFill>
                <a:schemeClr val="bg1"/>
              </a:solidFill>
            </a:rPr>
            <a:t> </a:t>
          </a:r>
          <a:r>
            <a:rPr lang="de-DE" sz="800" kern="1200" dirty="0">
              <a:solidFill>
                <a:schemeClr val="bg1"/>
              </a:solidFill>
            </a:rPr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tx1"/>
              </a:solidFill>
            </a:rPr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accent3">
            <a:lumMod val="75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ysClr val="windowText" lastClr="000000"/>
              </a:solidFill>
            </a:rPr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Chancen-Gefahren</a:t>
          </a:r>
          <a:r>
            <a:rPr lang="de-DE" sz="1200" kern="1200" dirty="0"/>
            <a:t> </a:t>
          </a:r>
          <a:r>
            <a:rPr lang="de-DE" sz="800" kern="1200" dirty="0"/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25F66-844C-40C7-96AF-8E835B3DD873}">
      <dsp:nvSpPr>
        <dsp:cNvPr id="0" name=""/>
        <dsp:cNvSpPr/>
      </dsp:nvSpPr>
      <dsp:spPr>
        <a:xfrm>
          <a:off x="0" y="0"/>
          <a:ext cx="2407332" cy="304800"/>
        </a:xfrm>
        <a:prstGeom prst="chevron">
          <a:avLst/>
        </a:prstGeom>
        <a:solidFill>
          <a:schemeClr val="accent3">
            <a:lumMod val="75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chemeClr val="bg1"/>
              </a:solidFill>
            </a:rPr>
            <a:t>Bestimmung Gestaltungsfeld</a:t>
          </a:r>
        </a:p>
      </dsp:txBody>
      <dsp:txXfrm>
        <a:off x="152400" y="0"/>
        <a:ext cx="2102532" cy="304800"/>
      </dsp:txXfrm>
    </dsp:sp>
    <dsp:sp modelId="{52E660F3-B0B3-4E05-853D-F41C318863D5}">
      <dsp:nvSpPr>
        <dsp:cNvPr id="0" name=""/>
        <dsp:cNvSpPr/>
      </dsp:nvSpPr>
      <dsp:spPr>
        <a:xfrm>
          <a:off x="2170734" y="0"/>
          <a:ext cx="2407332" cy="3048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>
              <a:solidFill>
                <a:sysClr val="windowText" lastClr="000000"/>
              </a:solidFill>
            </a:rPr>
            <a:t>Auswirkungsmatrix</a:t>
          </a:r>
        </a:p>
      </dsp:txBody>
      <dsp:txXfrm>
        <a:off x="2323134" y="0"/>
        <a:ext cx="2102532" cy="304800"/>
      </dsp:txXfrm>
    </dsp:sp>
    <dsp:sp modelId="{E1D7E20B-5B93-43FF-BB12-58D04CEB0F8C}">
      <dsp:nvSpPr>
        <dsp:cNvPr id="0" name=""/>
        <dsp:cNvSpPr/>
      </dsp:nvSpPr>
      <dsp:spPr>
        <a:xfrm>
          <a:off x="4337333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Chancen-Gefahren</a:t>
          </a:r>
          <a:r>
            <a:rPr lang="de-DE" sz="1200" kern="1200" dirty="0"/>
            <a:t> </a:t>
          </a:r>
          <a:r>
            <a:rPr lang="de-DE" sz="800" kern="1200" dirty="0"/>
            <a:t>Matrix</a:t>
          </a:r>
        </a:p>
      </dsp:txBody>
      <dsp:txXfrm>
        <a:off x="4489733" y="0"/>
        <a:ext cx="2102532" cy="304800"/>
      </dsp:txXfrm>
    </dsp:sp>
    <dsp:sp modelId="{B53A6066-2FBA-4F9A-97D3-A8942D3FFA5F}">
      <dsp:nvSpPr>
        <dsp:cNvPr id="0" name=""/>
        <dsp:cNvSpPr/>
      </dsp:nvSpPr>
      <dsp:spPr>
        <a:xfrm>
          <a:off x="6503932" y="0"/>
          <a:ext cx="2407332" cy="304800"/>
        </a:xfrm>
        <a:prstGeom prst="chevron">
          <a:avLst/>
        </a:prstGeom>
        <a:solidFill>
          <a:schemeClr val="bg2">
            <a:lumMod val="9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/>
            <a:t>Handlungsempfehlungen</a:t>
          </a:r>
        </a:p>
      </dsp:txBody>
      <dsp:txXfrm>
        <a:off x="6656332" y="0"/>
        <a:ext cx="2102532" cy="3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Textmasterformate durch Klicken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248" y="7937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effectLst/>
              </a:rPr>
              <a:t>INSTITUT</a:t>
            </a:r>
            <a:r>
              <a:rPr lang="de-DE" sz="1000" baseline="0" dirty="0">
                <a:solidFill>
                  <a:schemeClr val="bg1"/>
                </a:solidFill>
                <a:effectLst/>
              </a:rPr>
              <a:t> FÜR ENTREPRENEURSHIP, TECHNOLOGIE-MANAGEMENT UND INNOVATION (ENTECHNON)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r="8988"/>
          <a:stretch/>
        </p:blipFill>
        <p:spPr>
          <a:xfrm>
            <a:off x="2485510" y="3835813"/>
            <a:ext cx="4811411" cy="2346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Fallstudienseminar Innovationsmanagement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jpe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text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>
                <a:latin typeface="Arial" pitchFamily="34" charset="0"/>
              </a:rPr>
              <a:t>Lehrstuhl für Innovations- und </a:t>
            </a:r>
            <a:r>
              <a:rPr lang="de-DE" sz="1000" noProof="0" dirty="0" err="1">
                <a:latin typeface="Arial" pitchFamily="34" charset="0"/>
              </a:rPr>
              <a:t>TechnologieManagement</a:t>
            </a:r>
            <a:endParaRPr lang="de-DE" sz="1000" noProof="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‹#›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01.02.17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/>
              <a:t>Fallstudienseminar Innovationsmanagement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4" Type="http://schemas.openxmlformats.org/officeDocument/2006/relationships/diagramQuickStyle" Target="../diagrams/quickStyle21.xml"/><Relationship Id="rId5" Type="http://schemas.openxmlformats.org/officeDocument/2006/relationships/diagramColors" Target="../diagrams/colors21.xml"/><Relationship Id="rId6" Type="http://schemas.microsoft.com/office/2007/relationships/diagramDrawing" Target="../diagrams/drawing21.xml"/><Relationship Id="rId7" Type="http://schemas.openxmlformats.org/officeDocument/2006/relationships/diagramData" Target="../diagrams/data22.xml"/><Relationship Id="rId8" Type="http://schemas.openxmlformats.org/officeDocument/2006/relationships/diagramLayout" Target="../diagrams/layout22.xml"/><Relationship Id="rId9" Type="http://schemas.openxmlformats.org/officeDocument/2006/relationships/diagramQuickStyle" Target="../diagrams/quickStyle22.xml"/><Relationship Id="rId10" Type="http://schemas.openxmlformats.org/officeDocument/2006/relationships/diagramColors" Target="../diagrams/colors22.xml"/><Relationship Id="rId11" Type="http://schemas.microsoft.com/office/2007/relationships/diagramDrawing" Target="../diagrams/drawing2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6" Type="http://schemas.openxmlformats.org/officeDocument/2006/relationships/diagramColors" Target="../diagrams/colors23.xml"/><Relationship Id="rId7" Type="http://schemas.microsoft.com/office/2007/relationships/diagramDrawing" Target="../diagrams/drawing23.xml"/><Relationship Id="rId8" Type="http://schemas.openxmlformats.org/officeDocument/2006/relationships/package" Target="../embeddings/Microsoft_Excel_Worksheet1.xlsx"/><Relationship Id="rId9" Type="http://schemas.openxmlformats.org/officeDocument/2006/relationships/image" Target="../media/image15.emf"/><Relationship Id="rId10" Type="http://schemas.openxmlformats.org/officeDocument/2006/relationships/package" Target="../embeddings/Microsoft_Excel_Worksheet2.xlsx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package" Target="../embeddings/Microsoft_Excel_Worksheet3.xlsx"/><Relationship Id="rId5" Type="http://schemas.openxmlformats.org/officeDocument/2006/relationships/image" Target="../media/image17.emf"/><Relationship Id="rId6" Type="http://schemas.openxmlformats.org/officeDocument/2006/relationships/package" Target="../embeddings/Microsoft_Excel_Worksheet4.xlsx"/><Relationship Id="rId7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package" Target="../embeddings/Microsoft_Excel_Worksheet5.xlsx"/><Relationship Id="rId5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2.jpeg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4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4" Type="http://schemas.openxmlformats.org/officeDocument/2006/relationships/diagramQuickStyle" Target="../diagrams/quickStyle24.xml"/><Relationship Id="rId5" Type="http://schemas.openxmlformats.org/officeDocument/2006/relationships/diagramColors" Target="../diagrams/colors24.xml"/><Relationship Id="rId6" Type="http://schemas.microsoft.com/office/2007/relationships/diagramDrawing" Target="../diagrams/drawing2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80999" y="1628516"/>
            <a:ext cx="6697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Fallstudienseminar</a:t>
            </a:r>
            <a:r>
              <a:rPr lang="de-DE" sz="2400" dirty="0"/>
              <a:t> </a:t>
            </a:r>
            <a:r>
              <a:rPr lang="de-DE" sz="2400" b="1" dirty="0"/>
              <a:t>Innovationsmanagement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80999" y="2101334"/>
            <a:ext cx="419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Zukunftsszenarien für die RABE AG -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80999" y="2895600"/>
            <a:ext cx="401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Von: Amine Afia, Laura Dittus, Elham </a:t>
            </a:r>
            <a:r>
              <a:rPr lang="de-DE" sz="1200" dirty="0" err="1"/>
              <a:t>Elahi</a:t>
            </a:r>
            <a:r>
              <a:rPr lang="de-DE" sz="1200" dirty="0"/>
              <a:t>, Lisa Zinßer </a:t>
            </a:r>
          </a:p>
        </p:txBody>
      </p:sp>
    </p:spTree>
    <p:extLst>
      <p:ext uri="{BB962C8B-B14F-4D97-AF65-F5344CB8AC3E}">
        <p14:creationId xmlns:p14="http://schemas.microsoft.com/office/powerpoint/2010/main" val="17354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466936"/>
              </p:ext>
            </p:extLst>
          </p:nvPr>
        </p:nvGraphicFramePr>
        <p:xfrm>
          <a:off x="392113" y="1198563"/>
          <a:ext cx="8356600" cy="410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55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86041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Forschung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CAAD"/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3587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Zusätzliche Forschungsteams im Bereich Karosserie</a:t>
                      </a:r>
                    </a:p>
                    <a:p>
                      <a:pPr marL="900113" indent="-358775" algn="l" fontAlgn="t">
                        <a:buFont typeface="Arial" panose="020B0604020202020204" pitchFamily="34" charset="0"/>
                        <a:buChar char="•"/>
                        <a:tabLst>
                          <a:tab pos="90011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Kooperationen zu Unis und Forschungseinrichtungen</a:t>
                      </a:r>
                      <a:b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5878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Marketing und Vertrieb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8CC"/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Aufbau eigener Showrooms:</a:t>
                      </a:r>
                      <a:r>
                        <a:rPr lang="de-DE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techn. Kernkompetenzen der Marke präsentieren</a:t>
                      </a:r>
                    </a:p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Werbekampagnen zum Thema Sicherheit, Energiegewinnung</a:t>
                      </a:r>
                    </a:p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Vertriebsniederlassungen mit </a:t>
                      </a:r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zusätzl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Lagerflächen</a:t>
                      </a:r>
                      <a:b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6041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Standort Deutschland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  <a:tabLst>
                          <a:tab pos="80486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Produktionsauslagerung </a:t>
                      </a:r>
                    </a:p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  <a:tabLst>
                          <a:tab pos="80486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Aufbau von flexiblen Forschungs- und Produktionszentren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86041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+mn-lt"/>
                        </a:rPr>
                        <a:t>Shareholder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Marktpotenziale aufzeigen</a:t>
                      </a:r>
                    </a:p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Gewinnbeteiligung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750907"/>
              </p:ext>
            </p:extLst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 nach rechts 6"/>
          <p:cNvSpPr/>
          <p:nvPr/>
        </p:nvSpPr>
        <p:spPr>
          <a:xfrm>
            <a:off x="2362200" y="14478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2362200" y="25908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2362200" y="36576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362200" y="46482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sz="2400" dirty="0"/>
              <a:t>Aus den Auswirkungen ergeben sich folgende Handlungsempfehlungen</a:t>
            </a:r>
          </a:p>
        </p:txBody>
      </p:sp>
    </p:spTree>
    <p:extLst>
      <p:ext uri="{BB962C8B-B14F-4D97-AF65-F5344CB8AC3E}">
        <p14:creationId xmlns:p14="http://schemas.microsoft.com/office/powerpoint/2010/main" val="3165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56600" cy="4745037"/>
          </a:xfrm>
        </p:spPr>
        <p:txBody>
          <a:bodyPr/>
          <a:lstStyle/>
          <a:p>
            <a:pPr marL="0" indent="0">
              <a:buNone/>
            </a:pPr>
            <a:r>
              <a:rPr lang="de-DE" sz="2200" dirty="0">
                <a:solidFill>
                  <a:schemeClr val="tx2"/>
                </a:solidFill>
              </a:rPr>
              <a:t>Szenario 1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Vorstellung Szenario 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Strategieableitung / Handlungsempfehlung</a:t>
            </a:r>
          </a:p>
          <a:p>
            <a:pPr marL="394575" lvl="1" indent="0">
              <a:buNone/>
            </a:pPr>
            <a:endParaRPr lang="de-DE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2"/>
                </a:solidFill>
              </a:rPr>
              <a:t>Szenario 2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Vorstellung Szenario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Strategieableitung / Handlungsempfehlung</a:t>
            </a:r>
          </a:p>
          <a:p>
            <a:pPr marL="394575" lvl="1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2"/>
                </a:solidFill>
              </a:rPr>
              <a:t>Methodisches Vorgehen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Morphologischer Kasten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Konsistenzanalyse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Cross-Impact-Analyse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Clusteranalyse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Szenario Mapping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  <p:sp>
        <p:nvSpPr>
          <p:cNvPr id="5" name="Rechteck 4"/>
          <p:cNvSpPr/>
          <p:nvPr/>
        </p:nvSpPr>
        <p:spPr>
          <a:xfrm>
            <a:off x="259791" y="2514600"/>
            <a:ext cx="5562600" cy="121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8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6911975" cy="561975"/>
          </a:xfrm>
        </p:spPr>
        <p:txBody>
          <a:bodyPr/>
          <a:lstStyle/>
          <a:p>
            <a:r>
              <a:rPr lang="de-DE" sz="2400" dirty="0"/>
              <a:t>Szenario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200" dirty="0"/>
              <a:t>„Höchste Effizienz und Leichtbau macht</a:t>
            </a:r>
          </a:p>
          <a:p>
            <a:pPr marL="0" indent="0" algn="ctr">
              <a:buNone/>
            </a:pPr>
            <a:r>
              <a:rPr lang="de-DE" sz="3200" dirty="0"/>
              <a:t>den Kleinwagen zum Nischenprodukt “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Darstellung</a:t>
            </a:r>
            <a:r>
              <a:rPr lang="en-GB" dirty="0"/>
              <a:t> </a:t>
            </a:r>
            <a:r>
              <a:rPr lang="en-GB" dirty="0" err="1"/>
              <a:t>Szenario</a:t>
            </a:r>
            <a:r>
              <a:rPr lang="en-GB" dirty="0"/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0525" y="5783901"/>
            <a:ext cx="8356600" cy="66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tabLst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>
                <a:solidFill>
                  <a:srgbClr val="FF0000"/>
                </a:solidFill>
              </a:rPr>
              <a:t>Darstellung erfolgt über Poster</a:t>
            </a:r>
            <a:endParaRPr lang="en-GB" kern="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71700" y="0"/>
            <a:ext cx="4779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7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078804"/>
              </p:ext>
            </p:extLst>
          </p:nvPr>
        </p:nvGraphicFramePr>
        <p:xfrm>
          <a:off x="457200" y="1143000"/>
          <a:ext cx="8356600" cy="439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478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Auswirkungsmatrix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921">
                <a:tc>
                  <a:txBody>
                    <a:bodyPr/>
                    <a:lstStyle/>
                    <a:p>
                      <a:r>
                        <a:rPr lang="de-DE" sz="1500" dirty="0">
                          <a:solidFill>
                            <a:schemeClr val="bg1"/>
                          </a:solidFill>
                        </a:rPr>
                        <a:t>Absatzmarkt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Hohe Variantenvielfalt (</a:t>
                      </a:r>
                      <a:r>
                        <a:rPr lang="de-DE" sz="1500" b="1" dirty="0">
                          <a:solidFill>
                            <a:schemeClr val="accent1"/>
                          </a:solidFill>
                        </a:rPr>
                        <a:t>A1</a:t>
                      </a:r>
                      <a:r>
                        <a:rPr lang="de-DE" sz="15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Windschnittige Karosserieformen </a:t>
                      </a:r>
                      <a:r>
                        <a:rPr lang="de-DE" sz="1500" b="1" dirty="0">
                          <a:solidFill>
                            <a:schemeClr val="accent1"/>
                          </a:solidFill>
                        </a:rPr>
                        <a:t>(A2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dirty="0"/>
                        <a:t>Verlust von Marktanteilen 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A3</a:t>
                      </a:r>
                      <a:r>
                        <a:rPr lang="de-DE" sz="1500" b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32405">
                <a:tc>
                  <a:txBody>
                    <a:bodyPr/>
                    <a:lstStyle/>
                    <a:p>
                      <a:r>
                        <a:rPr lang="de-DE" sz="1500" dirty="0"/>
                        <a:t>Beschaffungsmarkt</a:t>
                      </a:r>
                      <a:endParaRPr lang="de-DE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AA6B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Anzahl der Beschaffungsmärkte und Lieferanten steigt hinsichtlich Material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B1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dirty="0"/>
                        <a:t>Anzahl der Beschaffungsmärkte und Lieferanten steigt hinsichtlich Motoren 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B2</a:t>
                      </a:r>
                      <a:r>
                        <a:rPr lang="de-DE" sz="1500" b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5888">
                <a:tc>
                  <a:txBody>
                    <a:bodyPr/>
                    <a:lstStyle/>
                    <a:p>
                      <a:r>
                        <a:rPr lang="de-DE" sz="1500" dirty="0"/>
                        <a:t>Produktion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BEA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Erhöhte Motorvarianten 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 Höhere Produktionsvarianten 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C1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</a:t>
                      </a:r>
                      <a:endParaRPr lang="de-DE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Zusätzlicher Investitionsbedarf (z.B. Umbau der Anlage, Anschaffungskosten neuer Fertigungs- und Montageanlagen, neue</a:t>
                      </a:r>
                      <a:r>
                        <a:rPr lang="de-DE" sz="1500" baseline="0" dirty="0"/>
                        <a:t> Fertigungsverfahren</a:t>
                      </a:r>
                      <a:r>
                        <a:rPr lang="de-DE" sz="1500" dirty="0"/>
                        <a:t>)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C2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628650" indent="-269875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Einlernen der Mitarbeiter</a:t>
                      </a:r>
                    </a:p>
                    <a:p>
                      <a:pPr marL="628650" indent="-269875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Änderung der Taktzeiten / Koordinationsaufwand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C3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Reduzierung des Produktionsvolumens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C4</a:t>
                      </a:r>
                      <a:r>
                        <a:rPr lang="de-DE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Inhaltsplatzhalter 4"/>
          <p:cNvGraphicFramePr>
            <a:graphicFrameLocks/>
          </p:cNvGraphicFramePr>
          <p:nvPr>
            <p:extLst/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/>
          <p:cNvGrpSpPr/>
          <p:nvPr/>
        </p:nvGrpSpPr>
        <p:grpSpPr>
          <a:xfrm>
            <a:off x="233335" y="5537220"/>
            <a:ext cx="1014742" cy="430887"/>
            <a:chOff x="7673293" y="4629150"/>
            <a:chExt cx="1014742" cy="430887"/>
          </a:xfrm>
        </p:grpSpPr>
        <p:sp>
          <p:nvSpPr>
            <p:cNvPr id="9" name="Textfeld 8"/>
            <p:cNvSpPr txBox="1"/>
            <p:nvPr/>
          </p:nvSpPr>
          <p:spPr>
            <a:xfrm>
              <a:off x="7772400" y="4629150"/>
              <a:ext cx="9156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Stärken</a:t>
              </a:r>
            </a:p>
            <a:p>
              <a:r>
                <a:rPr lang="de-DE" sz="1100" dirty="0"/>
                <a:t>Schwächen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7673293" y="4705179"/>
              <a:ext cx="152400" cy="1114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673293" y="4857579"/>
              <a:ext cx="152400" cy="11146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47075" cy="561975"/>
          </a:xfrm>
        </p:spPr>
        <p:txBody>
          <a:bodyPr/>
          <a:lstStyle/>
          <a:p>
            <a:r>
              <a:rPr lang="de-DE" sz="2400" dirty="0"/>
              <a:t>Die Auswirkungen der Szenarien wurden </a:t>
            </a:r>
            <a:br>
              <a:rPr lang="de-DE" sz="2400" dirty="0"/>
            </a:br>
            <a:r>
              <a:rPr lang="de-DE" sz="2400" dirty="0"/>
              <a:t>hinsichtlich der Gestaltungsfelder näher betrachtet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402801"/>
              </p:ext>
            </p:extLst>
          </p:nvPr>
        </p:nvGraphicFramePr>
        <p:xfrm>
          <a:off x="392113" y="1198563"/>
          <a:ext cx="8356600" cy="328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55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1028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Auswirkungsmatrix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5477">
                <a:tc>
                  <a:txBody>
                    <a:bodyPr/>
                    <a:lstStyle/>
                    <a:p>
                      <a:r>
                        <a:rPr lang="de-DE" sz="1500" dirty="0"/>
                        <a:t>Forschung</a:t>
                      </a:r>
                      <a:r>
                        <a:rPr lang="de-DE" sz="1500" baseline="0" dirty="0"/>
                        <a:t> &amp; Entwicklung</a:t>
                      </a:r>
                      <a:endParaRPr lang="de-DE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2CAAD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Investitionsbedarf in neue Forschungsfelder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de-DE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7518">
                <a:tc>
                  <a:txBody>
                    <a:bodyPr/>
                    <a:lstStyle/>
                    <a:p>
                      <a:r>
                        <a:rPr lang="de-DE" sz="1500" dirty="0"/>
                        <a:t>Marketing &amp; Vertrieb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5D8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Höherer Werbebedarf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Nachfrageänderungen des Vertriebsnetzes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chemeClr val="accent1"/>
                          </a:solidFill>
                        </a:rPr>
                        <a:t>E</a:t>
                      </a:r>
                      <a:r>
                        <a:rPr lang="de-DE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4082">
                <a:tc>
                  <a:txBody>
                    <a:bodyPr/>
                    <a:lstStyle/>
                    <a:p>
                      <a:r>
                        <a:rPr lang="de-DE" sz="1500" dirty="0"/>
                        <a:t>Standort Deutschland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Freie Kapazitäten in der Produktion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de-DE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3151">
                <a:tc>
                  <a:txBody>
                    <a:bodyPr/>
                    <a:lstStyle/>
                    <a:p>
                      <a:r>
                        <a:rPr lang="de-DE" sz="1500" dirty="0">
                          <a:solidFill>
                            <a:schemeClr val="bg1"/>
                          </a:solidFill>
                        </a:rPr>
                        <a:t>Shareholder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Kommunikation der neuen Marktsituation</a:t>
                      </a:r>
                    </a:p>
                    <a:p>
                      <a:pPr marL="628650" indent="-269875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Gefahr des Absprungs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G1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628650" indent="-269875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Möglichkeit der Wertsteigerung der Aktien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G2</a:t>
                      </a:r>
                      <a:r>
                        <a:rPr lang="de-DE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/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pieren 6"/>
          <p:cNvGrpSpPr/>
          <p:nvPr/>
        </p:nvGrpSpPr>
        <p:grpSpPr>
          <a:xfrm>
            <a:off x="233335" y="5537220"/>
            <a:ext cx="1014742" cy="430887"/>
            <a:chOff x="7673293" y="4629150"/>
            <a:chExt cx="1014742" cy="430887"/>
          </a:xfrm>
        </p:grpSpPr>
        <p:sp>
          <p:nvSpPr>
            <p:cNvPr id="8" name="Textfeld 7"/>
            <p:cNvSpPr txBox="1"/>
            <p:nvPr/>
          </p:nvSpPr>
          <p:spPr>
            <a:xfrm>
              <a:off x="7772400" y="4629150"/>
              <a:ext cx="9156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Stärken</a:t>
              </a:r>
            </a:p>
            <a:p>
              <a:r>
                <a:rPr lang="de-DE" sz="1100" dirty="0"/>
                <a:t>Schwächen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673293" y="4705179"/>
              <a:ext cx="152400" cy="1114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673293" y="4857579"/>
              <a:ext cx="152400" cy="11146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47075" cy="561975"/>
          </a:xfrm>
        </p:spPr>
        <p:txBody>
          <a:bodyPr/>
          <a:lstStyle/>
          <a:p>
            <a:r>
              <a:rPr lang="de-DE" sz="2400" dirty="0"/>
              <a:t>Die Auswirkungen der Szenarien wurden </a:t>
            </a:r>
            <a:br>
              <a:rPr lang="de-DE" sz="2400" dirty="0"/>
            </a:br>
            <a:r>
              <a:rPr lang="de-DE" sz="2400" dirty="0"/>
              <a:t>hinsichtlich der Gestaltungsfelder näher betrachtet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9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/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Textfeld 34"/>
          <p:cNvSpPr txBox="1"/>
          <p:nvPr/>
        </p:nvSpPr>
        <p:spPr>
          <a:xfrm>
            <a:off x="357226" y="1382195"/>
            <a:ext cx="17876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A</a:t>
            </a:r>
            <a:r>
              <a:rPr lang="de-DE" sz="1000" dirty="0"/>
              <a:t>: Absatzmarkt</a:t>
            </a:r>
          </a:p>
          <a:p>
            <a:r>
              <a:rPr lang="de-DE" sz="1000" b="1" dirty="0"/>
              <a:t>B</a:t>
            </a:r>
            <a:r>
              <a:rPr lang="de-DE" sz="1000" dirty="0"/>
              <a:t>: Beschaffungsmarkt</a:t>
            </a:r>
          </a:p>
          <a:p>
            <a:r>
              <a:rPr lang="de-DE" sz="1000" b="1" dirty="0"/>
              <a:t>C</a:t>
            </a:r>
            <a:r>
              <a:rPr lang="de-DE" sz="1000" dirty="0"/>
              <a:t>: Produktion</a:t>
            </a:r>
          </a:p>
          <a:p>
            <a:r>
              <a:rPr lang="de-DE" sz="1000" b="1" dirty="0"/>
              <a:t>D</a:t>
            </a:r>
            <a:r>
              <a:rPr lang="de-DE" sz="1000" dirty="0"/>
              <a:t>: Forschung &amp; Entwicklung</a:t>
            </a:r>
          </a:p>
          <a:p>
            <a:r>
              <a:rPr lang="de-DE" sz="1000" b="1" dirty="0"/>
              <a:t>E</a:t>
            </a:r>
            <a:r>
              <a:rPr lang="de-DE" sz="1000" dirty="0"/>
              <a:t>: Marketing &amp; Vertrieb</a:t>
            </a:r>
          </a:p>
          <a:p>
            <a:r>
              <a:rPr lang="de-DE" sz="1000" b="1" dirty="0"/>
              <a:t>F</a:t>
            </a:r>
            <a:r>
              <a:rPr lang="de-DE" sz="1000" dirty="0"/>
              <a:t>: Standort Deutschland</a:t>
            </a:r>
          </a:p>
          <a:p>
            <a:r>
              <a:rPr lang="de-DE" sz="1000" b="1" dirty="0"/>
              <a:t>G</a:t>
            </a:r>
            <a:r>
              <a:rPr lang="de-DE" sz="1000" dirty="0"/>
              <a:t>: Shareholder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233335" y="5537220"/>
            <a:ext cx="1014742" cy="430887"/>
            <a:chOff x="7673293" y="4629150"/>
            <a:chExt cx="1014742" cy="430887"/>
          </a:xfrm>
        </p:grpSpPr>
        <p:sp>
          <p:nvSpPr>
            <p:cNvPr id="38" name="Textfeld 37"/>
            <p:cNvSpPr txBox="1"/>
            <p:nvPr/>
          </p:nvSpPr>
          <p:spPr>
            <a:xfrm>
              <a:off x="7772400" y="4629150"/>
              <a:ext cx="9156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Stärken</a:t>
              </a:r>
            </a:p>
            <a:p>
              <a:r>
                <a:rPr lang="de-DE" sz="1100" dirty="0"/>
                <a:t>Schwächen</a:t>
              </a:r>
            </a:p>
          </p:txBody>
        </p:sp>
        <p:sp>
          <p:nvSpPr>
            <p:cNvPr id="39" name="Rechteck 38"/>
            <p:cNvSpPr/>
            <p:nvPr/>
          </p:nvSpPr>
          <p:spPr>
            <a:xfrm>
              <a:off x="7673293" y="4705179"/>
              <a:ext cx="152400" cy="1114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7673293" y="4857579"/>
              <a:ext cx="152400" cy="11146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554214"/>
              </p:ext>
            </p:extLst>
          </p:nvPr>
        </p:nvGraphicFramePr>
        <p:xfrm>
          <a:off x="2275614" y="1524000"/>
          <a:ext cx="5855562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Worksheet" r:id="rId8" imgW="5463680" imgH="3413538" progId="Excel.Sheet.12">
                  <p:embed/>
                </p:oleObj>
              </mc:Choice>
              <mc:Fallback>
                <p:oleObj name="Worksheet" r:id="rId8" imgW="5463680" imgH="34135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75614" y="1524000"/>
                        <a:ext cx="5855562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143875" cy="561975"/>
          </a:xfrm>
        </p:spPr>
        <p:txBody>
          <a:bodyPr/>
          <a:lstStyle/>
          <a:p>
            <a:r>
              <a:rPr lang="de-DE" sz="2400" dirty="0"/>
              <a:t>Um die Bedeutung der Auswirkungen zu ermitteln, wurde die Gefahren- und Chancenmatrix genutzt</a:t>
            </a:r>
          </a:p>
        </p:txBody>
      </p:sp>
    </p:spTree>
    <p:extLst>
      <p:ext uri="{BB962C8B-B14F-4D97-AF65-F5344CB8AC3E}">
        <p14:creationId xmlns:p14="http://schemas.microsoft.com/office/powerpoint/2010/main" val="39515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6911975" cy="561975"/>
          </a:xfrm>
        </p:spPr>
        <p:txBody>
          <a:bodyPr/>
          <a:lstStyle/>
          <a:p>
            <a:r>
              <a:rPr lang="de-DE" sz="2400" dirty="0"/>
              <a:t>Aus dem Szenario können Hauptschwächen und –</a:t>
            </a:r>
            <a:r>
              <a:rPr lang="de-DE" sz="2400" dirty="0" err="1"/>
              <a:t>chancen</a:t>
            </a:r>
            <a:r>
              <a:rPr lang="de-DE" sz="2400" dirty="0"/>
              <a:t> identifiziert werden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Hauptschwächen</a:t>
            </a:r>
          </a:p>
          <a:p>
            <a:pPr lvl="1"/>
            <a:r>
              <a:rPr lang="de-DE" dirty="0"/>
              <a:t>Sehr hohe Variantenvielfalt</a:t>
            </a:r>
          </a:p>
          <a:p>
            <a:pPr lvl="1"/>
            <a:r>
              <a:rPr lang="de-DE" dirty="0"/>
              <a:t>Höhere Risiken auf den </a:t>
            </a:r>
            <a:r>
              <a:rPr lang="de-DE" dirty="0" err="1"/>
              <a:t>Beschaffungsmärlten</a:t>
            </a:r>
            <a:endParaRPr lang="de-DE" dirty="0"/>
          </a:p>
          <a:p>
            <a:pPr lvl="1"/>
            <a:r>
              <a:rPr lang="de-DE" dirty="0"/>
              <a:t>Marktanteilverlust</a:t>
            </a:r>
          </a:p>
          <a:p>
            <a:r>
              <a:rPr lang="de-DE" dirty="0"/>
              <a:t>Hauptchancen</a:t>
            </a:r>
          </a:p>
          <a:p>
            <a:pPr lvl="1"/>
            <a:r>
              <a:rPr lang="de-DE" dirty="0"/>
              <a:t>Investitionsbedarf in F&amp;E (Produktionsverfahren, Sicherheitsmaßnahmen)</a:t>
            </a:r>
          </a:p>
          <a:p>
            <a:r>
              <a:rPr lang="de-DE" dirty="0"/>
              <a:t>Empfohlene Handlungsstrategie</a:t>
            </a:r>
          </a:p>
          <a:p>
            <a:pPr lvl="1"/>
            <a:r>
              <a:rPr lang="de-DE" b="1" dirty="0"/>
              <a:t>Technologieführerschaft im Leichtbau und Konzentration auf die wesentlichen Varianten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2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6911975" cy="561975"/>
          </a:xfrm>
        </p:spPr>
        <p:txBody>
          <a:bodyPr/>
          <a:lstStyle/>
          <a:p>
            <a:r>
              <a:rPr lang="de-DE" sz="2400" dirty="0"/>
              <a:t>Basierend auf der Strategie werden gibt es verschiedene Handlungsempfehlungen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Investition in den Aufbau wichtiger Kompetenzen im Leichtbau und dessen Fertigungstechnologien</a:t>
            </a:r>
          </a:p>
          <a:p>
            <a:r>
              <a:rPr lang="de-DE" sz="2400" dirty="0"/>
              <a:t>Reduzierung/Fokussierung von Varianten (hinsichtlich Motoren und Karosserieform)</a:t>
            </a:r>
          </a:p>
          <a:p>
            <a:pPr lvl="1"/>
            <a:r>
              <a:rPr lang="de-DE" sz="2000" dirty="0"/>
              <a:t>Konzentration nur auf eine </a:t>
            </a:r>
            <a:r>
              <a:rPr lang="de-DE" sz="2000" dirty="0" err="1"/>
              <a:t>Motorart</a:t>
            </a:r>
            <a:r>
              <a:rPr lang="de-DE" sz="2000" dirty="0"/>
              <a:t>?</a:t>
            </a:r>
          </a:p>
          <a:p>
            <a:pPr lvl="1"/>
            <a:r>
              <a:rPr lang="de-DE" sz="2000" dirty="0"/>
              <a:t>Förderung einer </a:t>
            </a:r>
            <a:r>
              <a:rPr lang="de-DE" sz="2000" dirty="0" err="1"/>
              <a:t>Motorart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 Szenario Gruppe Antriebsart</a:t>
            </a:r>
            <a:endParaRPr lang="de-DE" sz="2000" dirty="0"/>
          </a:p>
          <a:p>
            <a:r>
              <a:rPr lang="de-DE" sz="2400" dirty="0"/>
              <a:t>Mögliche Kooperationen oder Joint-Ventures für Erweiterung der Produktpalette</a:t>
            </a:r>
          </a:p>
          <a:p>
            <a:r>
              <a:rPr lang="de-DE" sz="2400" dirty="0"/>
              <a:t>Ausgedehnte und innovative Marketingkampagne zur Kommunikation der Kernkompetenzen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/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75625"/>
              </p:ext>
            </p:extLst>
          </p:nvPr>
        </p:nvGraphicFramePr>
        <p:xfrm>
          <a:off x="457200" y="1143000"/>
          <a:ext cx="835660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4003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bg1"/>
                          </a:solidFill>
                        </a:rPr>
                        <a:t>Absatzmarkt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8900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Verringerung der Karosserievarianten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r>
                        <a:rPr lang="de-DE" sz="1400" dirty="0"/>
                        <a:t>Beschaffungsmarkt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AA6B2"/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  <a:tabLst>
                          <a:tab pos="90011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Langfristige Lieferverträge mit festen Konditionen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  <a:tabLst>
                          <a:tab pos="90011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Zusammenschluss mit mehreren Abnehmern 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  <a:tabLst>
                          <a:tab pos="90011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Alternative Lieferanten miteinbeziehen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  <a:tabLst>
                          <a:tab pos="90011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Vertikale Integration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  <a:tabLst>
                          <a:tab pos="90011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Prüfung der Motorenvielfalt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23997">
                <a:tc>
                  <a:txBody>
                    <a:bodyPr/>
                    <a:lstStyle/>
                    <a:p>
                      <a:r>
                        <a:rPr lang="de-DE" sz="1400" dirty="0"/>
                        <a:t>Produktion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BEA3"/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Schlanke</a:t>
                      </a:r>
                      <a:r>
                        <a:rPr lang="de-DE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Produktion, Wertschöpfung fokussieren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Outsourcing von Bauteil und Fertigungsverfahren, in denen Rabe AG kaum bis keine Kompetenzen besitzt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Automatisierungsgrad erhöhen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Forschung in neue Produktionsverfahren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Reduzierung von Standorten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Pfeil nach rechts 6"/>
          <p:cNvSpPr/>
          <p:nvPr/>
        </p:nvSpPr>
        <p:spPr>
          <a:xfrm>
            <a:off x="2286000" y="13716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2286000" y="25146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2286000" y="41910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sz="2400" dirty="0"/>
              <a:t>Aus den Auswirkungen ergeben sich folgende Handlungsempfehlungen</a:t>
            </a:r>
          </a:p>
        </p:txBody>
      </p:sp>
    </p:spTree>
    <p:extLst>
      <p:ext uri="{BB962C8B-B14F-4D97-AF65-F5344CB8AC3E}">
        <p14:creationId xmlns:p14="http://schemas.microsoft.com/office/powerpoint/2010/main" val="153693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sz="2400" dirty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56600" cy="4745037"/>
          </a:xfrm>
        </p:spPr>
        <p:txBody>
          <a:bodyPr/>
          <a:lstStyle/>
          <a:p>
            <a:pPr marL="0" indent="0">
              <a:buNone/>
            </a:pPr>
            <a:r>
              <a:rPr lang="de-DE" sz="2200" dirty="0">
                <a:solidFill>
                  <a:schemeClr val="tx2"/>
                </a:solidFill>
              </a:rPr>
              <a:t>Szenario 1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Vorstellung Szenario 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Strategieableitung / Handlungsempfehlung</a:t>
            </a:r>
          </a:p>
          <a:p>
            <a:pPr marL="394575" lvl="1" indent="0">
              <a:buNone/>
            </a:pPr>
            <a:endParaRPr lang="de-DE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2"/>
                </a:solidFill>
              </a:rPr>
              <a:t>Szenario 2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Vorstellung Szenario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Strategieableitung / Handlungsempfehlung</a:t>
            </a:r>
          </a:p>
          <a:p>
            <a:pPr marL="394575" lvl="1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2"/>
                </a:solidFill>
              </a:rPr>
              <a:t>Methodisches Vorgehen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Morphologischer Kasten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Konsistenzanalyse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Cross-Impact-Analyse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Clusteranalyse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Szenario Mapping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  <p:sp>
        <p:nvSpPr>
          <p:cNvPr id="5" name="Rechteck 4"/>
          <p:cNvSpPr/>
          <p:nvPr/>
        </p:nvSpPr>
        <p:spPr>
          <a:xfrm>
            <a:off x="304800" y="1066800"/>
            <a:ext cx="5562600" cy="121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7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88079"/>
              </p:ext>
            </p:extLst>
          </p:nvPr>
        </p:nvGraphicFramePr>
        <p:xfrm>
          <a:off x="392113" y="1198563"/>
          <a:ext cx="8356600" cy="410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55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86041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Forschung und Entwicklung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CAAD"/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3587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Einstellen eines Spezialisten einerseits zur Effizienzsteigerung bei der Herstellung des Autos, Erhöhung der Attraktivität und zum Aufbau von Schlüsseltechnologie-Wissen</a:t>
                      </a:r>
                      <a:b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5878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Marketing und Vertrieb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8CC"/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Investition zur Einführung einer neuen Marketingstrategie</a:t>
                      </a:r>
                    </a:p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Schließung und Verlagerung verschiedener Händler an günstiger gelegenen Standorten</a:t>
                      </a:r>
                      <a:b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6041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n-lt"/>
                        </a:rPr>
                        <a:t>Standort Deutschland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  <a:tabLst>
                          <a:tab pos="80486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Produktionsauslagerung </a:t>
                      </a:r>
                    </a:p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  <a:tabLst>
                          <a:tab pos="80486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Aufbau von flexiblen Forschungs- und Produktionszentren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86041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+mn-lt"/>
                        </a:rPr>
                        <a:t>Shareholder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Marktpotenziale aufzeigen</a:t>
                      </a:r>
                    </a:p>
                    <a:p>
                      <a:pPr marL="900113" indent="-2714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Gewinnbeteiligung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Inhaltsplatzhalter 4"/>
          <p:cNvGraphicFramePr>
            <a:graphicFrameLocks/>
          </p:cNvGraphicFramePr>
          <p:nvPr>
            <p:extLst/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 nach rechts 6"/>
          <p:cNvSpPr/>
          <p:nvPr/>
        </p:nvSpPr>
        <p:spPr>
          <a:xfrm>
            <a:off x="2362200" y="14478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2362200" y="25908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2362200" y="36576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362200" y="46482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sz="2400" dirty="0"/>
              <a:t>Aus den Auswirkungen ergeben sich folgende Handlungsempfehlungen</a:t>
            </a:r>
          </a:p>
        </p:txBody>
      </p:sp>
    </p:spTree>
    <p:extLst>
      <p:ext uri="{BB962C8B-B14F-4D97-AF65-F5344CB8AC3E}">
        <p14:creationId xmlns:p14="http://schemas.microsoft.com/office/powerpoint/2010/main" val="183790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56600" cy="4745037"/>
          </a:xfrm>
        </p:spPr>
        <p:txBody>
          <a:bodyPr/>
          <a:lstStyle/>
          <a:p>
            <a:pPr marL="0" indent="0">
              <a:buNone/>
            </a:pPr>
            <a:r>
              <a:rPr lang="de-DE" sz="2200" dirty="0">
                <a:solidFill>
                  <a:schemeClr val="tx2"/>
                </a:solidFill>
              </a:rPr>
              <a:t>Szenario 1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Vorstellung Szenario 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Strategieableitung / Handlungsempfehlung</a:t>
            </a:r>
          </a:p>
          <a:p>
            <a:pPr marL="394575" lvl="1" indent="0">
              <a:buNone/>
            </a:pPr>
            <a:endParaRPr lang="de-DE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2"/>
                </a:solidFill>
              </a:rPr>
              <a:t>Szenario 2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Vorstellung Szenario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Strategieableitung / Handlungsempfehlung</a:t>
            </a:r>
          </a:p>
          <a:p>
            <a:pPr marL="394575" lvl="1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2"/>
                </a:solidFill>
              </a:rPr>
              <a:t>Methodisches Vorgehen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Morphologischer Kasten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Konsistenzanalyse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Cross-Impact-Analyse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Clusteranalyse</a:t>
            </a:r>
          </a:p>
          <a:p>
            <a:pPr marL="394575" lvl="1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Szenario Mapping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  <p:sp>
        <p:nvSpPr>
          <p:cNvPr id="5" name="Rechteck 4"/>
          <p:cNvSpPr/>
          <p:nvPr/>
        </p:nvSpPr>
        <p:spPr>
          <a:xfrm>
            <a:off x="267929" y="3962400"/>
            <a:ext cx="5562600" cy="2133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2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613150"/>
            <a:ext cx="8356600" cy="1828800"/>
          </a:xfrm>
        </p:spPr>
        <p:txBody>
          <a:bodyPr/>
          <a:lstStyle/>
          <a:p>
            <a:pPr>
              <a:buNone/>
            </a:pPr>
            <a:r>
              <a:rPr lang="de-DE" dirty="0"/>
              <a:t>Methodisches Vorgehen</a:t>
            </a:r>
          </a:p>
          <a:p>
            <a:pPr>
              <a:buNone/>
            </a:pPr>
            <a:r>
              <a:rPr lang="de-DE" dirty="0"/>
              <a:t>Szenario-Technik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" name="Diagramm 1"/>
          <p:cNvGraphicFramePr/>
          <p:nvPr>
            <p:extLst/>
          </p:nvPr>
        </p:nvGraphicFramePr>
        <p:xfrm>
          <a:off x="152400" y="5562600"/>
          <a:ext cx="88392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</p:spTree>
    <p:extLst>
      <p:ext uri="{BB962C8B-B14F-4D97-AF65-F5344CB8AC3E}">
        <p14:creationId xmlns:p14="http://schemas.microsoft.com/office/powerpoint/2010/main" val="27967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4223" y="352425"/>
            <a:ext cx="6911975" cy="561975"/>
          </a:xfrm>
        </p:spPr>
        <p:txBody>
          <a:bodyPr/>
          <a:lstStyle/>
          <a:p>
            <a:r>
              <a:rPr lang="de-DE" sz="2400" dirty="0"/>
              <a:t>Umfeldanalyse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/>
          </p:nvPr>
        </p:nvGraphicFramePr>
        <p:xfrm>
          <a:off x="412718" y="1185107"/>
          <a:ext cx="8372475" cy="460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/>
          </p:nvPr>
        </p:nvGraphicFramePr>
        <p:xfrm>
          <a:off x="152400" y="6019800"/>
          <a:ext cx="8839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</p:spTree>
    <p:extLst>
      <p:ext uri="{BB962C8B-B14F-4D97-AF65-F5344CB8AC3E}">
        <p14:creationId xmlns:p14="http://schemas.microsoft.com/office/powerpoint/2010/main" val="34180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6972300" cy="647700"/>
          </a:xfrm>
        </p:spPr>
        <p:txBody>
          <a:bodyPr/>
          <a:lstStyle/>
          <a:p>
            <a:r>
              <a:rPr lang="en-US" sz="2400" dirty="0" err="1"/>
              <a:t>Umfeldanalyse</a:t>
            </a:r>
            <a:endParaRPr lang="en-US" sz="2400" dirty="0"/>
          </a:p>
        </p:txBody>
      </p:sp>
      <p:graphicFrame>
        <p:nvGraphicFramePr>
          <p:cNvPr id="42" name="Diagramm 41"/>
          <p:cNvGraphicFramePr/>
          <p:nvPr>
            <p:extLst/>
          </p:nvPr>
        </p:nvGraphicFramePr>
        <p:xfrm>
          <a:off x="152400" y="6019800"/>
          <a:ext cx="8839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2"/>
          <a:stretch/>
        </p:blipFill>
        <p:spPr>
          <a:xfrm>
            <a:off x="2936512" y="228600"/>
            <a:ext cx="4759688" cy="5806800"/>
          </a:xfrm>
          <a:prstGeom prst="rect">
            <a:avLst/>
          </a:prstGeom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</p:spTree>
    <p:extLst>
      <p:ext uri="{BB962C8B-B14F-4D97-AF65-F5344CB8AC3E}">
        <p14:creationId xmlns:p14="http://schemas.microsoft.com/office/powerpoint/2010/main" val="32650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6911975" cy="561975"/>
          </a:xfrm>
        </p:spPr>
        <p:txBody>
          <a:bodyPr/>
          <a:lstStyle/>
          <a:p>
            <a:r>
              <a:rPr lang="de-DE" sz="2400" dirty="0"/>
              <a:t>Mittels Einflussanalyse wurden </a:t>
            </a:r>
            <a:br>
              <a:rPr lang="de-DE" sz="2400" dirty="0"/>
            </a:br>
            <a:r>
              <a:rPr lang="de-DE" sz="2400" dirty="0"/>
              <a:t>10 Einflussfaktoren ausgewählt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13140"/>
              </p:ext>
            </p:extLst>
          </p:nvPr>
        </p:nvGraphicFramePr>
        <p:xfrm>
          <a:off x="838200" y="1295400"/>
          <a:ext cx="6640100" cy="456975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04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14064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69851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1926092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3" marR="6693" marT="66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"Wie stark beeinflusst Faktor i (Zeile)den Faktor j (Spalte)"</a:t>
                      </a:r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0=keine Wirkung</a:t>
                      </a:r>
                      <a:b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1=schwache Wirkung</a:t>
                      </a:r>
                      <a:b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2= mittlere Wirkung</a:t>
                      </a:r>
                      <a:b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3=starke Wirkung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Mobilitätsverhalten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Umweltbewusstsein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Qualität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Pflegeleichtigkeit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Design/Styling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Kraftstoffverbrauch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Antriebsart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 (nur Karosserie betrachtet)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Materialeinsatz (der Karosserie)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Produktionsverfahren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Gewicht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Kosten 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Wettbewerb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Angebot an Varianten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Crash-Verhalten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Recyclebarkeit</a:t>
                      </a:r>
                      <a:endParaRPr lang="de-DE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Aerodynamik</a:t>
                      </a:r>
                    </a:p>
                  </a:txBody>
                  <a:tcPr marL="6693" marR="6693" marT="669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Aktiv-Summe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Mobilitätsverhalten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Umweltbewusstsein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Qualität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Pflegeleichtigkeit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Design/Styling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Kraftstoffverbrauch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Antriebsart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 (nur Karosserie betrachtet)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Materialeinsatz (der Karosserie)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Produktionsverfahren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Gewicht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Kosten 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Wettbewerb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Angebot an Varianten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Crash-Verhalten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39503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Recyclebarkeit</a:t>
                      </a:r>
                      <a:endParaRPr lang="de-DE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511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Aerodynamik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9815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93" marR="6693" marT="66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Passiv-Summe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693" marR="6693" marT="6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693" marR="6693" marT="6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Diagramm 5"/>
          <p:cNvGraphicFramePr/>
          <p:nvPr>
            <p:extLst/>
          </p:nvPr>
        </p:nvGraphicFramePr>
        <p:xfrm>
          <a:off x="152400" y="6019800"/>
          <a:ext cx="8839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</p:spTree>
    <p:extLst>
      <p:ext uri="{BB962C8B-B14F-4D97-AF65-F5344CB8AC3E}">
        <p14:creationId xmlns:p14="http://schemas.microsoft.com/office/powerpoint/2010/main" val="28734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525" y="333375"/>
            <a:ext cx="7153275" cy="561975"/>
          </a:xfrm>
        </p:spPr>
        <p:txBody>
          <a:bodyPr/>
          <a:lstStyle/>
          <a:p>
            <a:r>
              <a:rPr lang="de-DE" sz="2400" dirty="0"/>
              <a:t>Der morphologischer Kasten zeigt die Einflussfaktoren und deren Ausprägungen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68493"/>
              </p:ext>
            </p:extLst>
          </p:nvPr>
        </p:nvGraphicFramePr>
        <p:xfrm>
          <a:off x="392112" y="1554480"/>
          <a:ext cx="8370887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66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859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Deskriptor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 1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</a:t>
                      </a:r>
                      <a:r>
                        <a:rPr lang="de-DE" sz="1600" baseline="0" dirty="0"/>
                        <a:t> 2</a:t>
                      </a:r>
                      <a:endParaRPr lang="de-DE" sz="16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 3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Anteil Neuzulassung 2040 nach Antriebsart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Elektromotoren 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Neue Antriebe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Keine dominante Antriebsart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Ausgabebereit-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schaft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 für Neuwagen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50.000 – 59.999€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30.000 – 39.999 €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i="0" dirty="0"/>
                        <a:t>20.000 – 29.999 €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bg1"/>
                          </a:solidFill>
                        </a:rPr>
                        <a:t>cW-Wert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0,15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Gesamtgewicht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1150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1600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750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Materialzusammensetzung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Verwendung hauptsächlich hochfester Stähle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Verwendung hauptsächlich Leichtmetalle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Verwendung eines ausgeglichenen Materialmix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Diagramm 4"/>
          <p:cNvGraphicFramePr/>
          <p:nvPr>
            <p:extLst/>
          </p:nvPr>
        </p:nvGraphicFramePr>
        <p:xfrm>
          <a:off x="152400" y="6019800"/>
          <a:ext cx="8839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</p:spTree>
    <p:extLst>
      <p:ext uri="{BB962C8B-B14F-4D97-AF65-F5344CB8AC3E}">
        <p14:creationId xmlns:p14="http://schemas.microsoft.com/office/powerpoint/2010/main" val="1098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897985"/>
          <a:ext cx="8520115" cy="504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023">
                  <a:extLst>
                    <a:ext uri="{9D8B030D-6E8A-4147-A177-3AD203B41FA5}">
                      <a16:colId xmlns="" xmlns:a16="http://schemas.microsoft.com/office/drawing/2014/main" val="2591897902"/>
                    </a:ext>
                  </a:extLst>
                </a:gridCol>
                <a:gridCol w="1704023">
                  <a:extLst>
                    <a:ext uri="{9D8B030D-6E8A-4147-A177-3AD203B41FA5}">
                      <a16:colId xmlns="" xmlns:a16="http://schemas.microsoft.com/office/drawing/2014/main" val="354790001"/>
                    </a:ext>
                  </a:extLst>
                </a:gridCol>
                <a:gridCol w="1704023">
                  <a:extLst>
                    <a:ext uri="{9D8B030D-6E8A-4147-A177-3AD203B41FA5}">
                      <a16:colId xmlns="" xmlns:a16="http://schemas.microsoft.com/office/drawing/2014/main" val="1932428999"/>
                    </a:ext>
                  </a:extLst>
                </a:gridCol>
                <a:gridCol w="1704023">
                  <a:extLst>
                    <a:ext uri="{9D8B030D-6E8A-4147-A177-3AD203B41FA5}">
                      <a16:colId xmlns="" xmlns:a16="http://schemas.microsoft.com/office/drawing/2014/main" val="4002682413"/>
                    </a:ext>
                  </a:extLst>
                </a:gridCol>
                <a:gridCol w="1704023">
                  <a:extLst>
                    <a:ext uri="{9D8B030D-6E8A-4147-A177-3AD203B41FA5}">
                      <a16:colId xmlns="" xmlns:a16="http://schemas.microsoft.com/office/drawing/2014/main" val="4167328657"/>
                    </a:ext>
                  </a:extLst>
                </a:gridCol>
              </a:tblGrid>
              <a:tr h="36412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Deskriptor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Ausprägung1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 2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 3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 4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2876889"/>
                  </a:ext>
                </a:extLst>
              </a:tr>
              <a:tr h="1368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Kraftstoffverbrauch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Durchschnittlicher Kraftstoffverbrauch bleibt konstant bei 5,9 l/100 km (Benzin)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Durchschnittlicher Kraftstoffverbrauch wird sinken auf 0,9l/100km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Fahrzeug produziert und verbraucht seinen Kraftstoff selbstständig (Strom)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Fossiler Kraftstoff wird nicht mehr eingesetzt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7181049"/>
                  </a:ext>
                </a:extLst>
              </a:tr>
              <a:tr h="13004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Styling/Design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Karosserieformen werden kantig.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Karosserieform ist universal, da individuell veränderbar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Karosserieformen behalten heutiges Styling/Größen bei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Karosserieformen werden fließend und windschnittig.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8386275"/>
                  </a:ext>
                </a:extLst>
              </a:tr>
              <a:tr h="20070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Sicherheit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Karosserie behält den derzeitigen Sicherheitsstand bei, aktive System wirken unterstützend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 passiven Sicherheitsanforderungen der Karosserie können durch aktive Sicherheitssysteme stark reduziert werden (Leichtbau  möglich)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Die passive Sicherheit der Karosserie wird erhöht, da durch Ablenkung (Infotainment) die Unfallzahlen ansteigen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Autonomes Fahren verhindert Unfälle 100%ig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1046053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6" name="Diagramm 5"/>
          <p:cNvGraphicFramePr/>
          <p:nvPr>
            <p:extLst/>
          </p:nvPr>
        </p:nvGraphicFramePr>
        <p:xfrm>
          <a:off x="152400" y="6019800"/>
          <a:ext cx="8839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el 7"/>
          <p:cNvSpPr>
            <a:spLocks noGrp="1"/>
          </p:cNvSpPr>
          <p:nvPr>
            <p:ph type="title"/>
          </p:nvPr>
        </p:nvSpPr>
        <p:spPr>
          <a:xfrm>
            <a:off x="390525" y="333375"/>
            <a:ext cx="7153275" cy="561975"/>
          </a:xfrm>
        </p:spPr>
        <p:txBody>
          <a:bodyPr/>
          <a:lstStyle/>
          <a:p>
            <a:r>
              <a:rPr lang="de-DE" sz="2400" dirty="0"/>
              <a:t>Der morphologischer Kasten zeigt die Einflussfaktoren und deren Ausprägungen</a:t>
            </a:r>
          </a:p>
        </p:txBody>
      </p:sp>
    </p:spTree>
    <p:extLst>
      <p:ext uri="{BB962C8B-B14F-4D97-AF65-F5344CB8AC3E}">
        <p14:creationId xmlns:p14="http://schemas.microsoft.com/office/powerpoint/2010/main" val="41036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51235"/>
              </p:ext>
            </p:extLst>
          </p:nvPr>
        </p:nvGraphicFramePr>
        <p:xfrm>
          <a:off x="392113" y="1427480"/>
          <a:ext cx="8356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="" xmlns:a16="http://schemas.microsoft.com/office/drawing/2014/main" val="2591897902"/>
                    </a:ext>
                  </a:extLst>
                </a:gridCol>
                <a:gridCol w="1671320">
                  <a:extLst>
                    <a:ext uri="{9D8B030D-6E8A-4147-A177-3AD203B41FA5}">
                      <a16:colId xmlns="" xmlns:a16="http://schemas.microsoft.com/office/drawing/2014/main" val="354790001"/>
                    </a:ext>
                  </a:extLst>
                </a:gridCol>
                <a:gridCol w="1671320">
                  <a:extLst>
                    <a:ext uri="{9D8B030D-6E8A-4147-A177-3AD203B41FA5}">
                      <a16:colId xmlns="" xmlns:a16="http://schemas.microsoft.com/office/drawing/2014/main" val="1932428999"/>
                    </a:ext>
                  </a:extLst>
                </a:gridCol>
                <a:gridCol w="1671320">
                  <a:extLst>
                    <a:ext uri="{9D8B030D-6E8A-4147-A177-3AD203B41FA5}">
                      <a16:colId xmlns="" xmlns:a16="http://schemas.microsoft.com/office/drawing/2014/main" val="4002682413"/>
                    </a:ext>
                  </a:extLst>
                </a:gridCol>
                <a:gridCol w="1671320">
                  <a:extLst>
                    <a:ext uri="{9D8B030D-6E8A-4147-A177-3AD203B41FA5}">
                      <a16:colId xmlns="" xmlns:a16="http://schemas.microsoft.com/office/drawing/2014/main" val="416732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Deskriptor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Ausprägung1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 2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 3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Ausprägung 4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287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Wettbewerb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Trotz steigender PKWs sinkt der Marktanteil der Kleinwagen auf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Marktanteil an Kleinwagen bleibt konstant, bei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Mit steigender PKW-Zahlen steigt auch die Marktanteile des Kleinwagens auf 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Trotz stagnierender PKW-Zahlen steigt der Marktanteil von Kleinwagen auf 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718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Euro NCAP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Crashtests werden neuen Unfallursachen angepasst und nehmen mehr Einfluss auf die Karosserie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Karosserie kann Crashverhalten dem Unfallpartner anpassen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Crashtests behalten derzeitigen Standard, zukünftige Unfallarten werden über aktive Systeme abgefangen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Tests und Crashverhalten werden nur noch für besonders schwere Unfallarten vorgegeben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8386275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6" name="Diagramm 5"/>
          <p:cNvGraphicFramePr/>
          <p:nvPr>
            <p:extLst/>
          </p:nvPr>
        </p:nvGraphicFramePr>
        <p:xfrm>
          <a:off x="152400" y="6019800"/>
          <a:ext cx="8839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el 7"/>
          <p:cNvSpPr>
            <a:spLocks noGrp="1"/>
          </p:cNvSpPr>
          <p:nvPr>
            <p:ph type="title"/>
          </p:nvPr>
        </p:nvSpPr>
        <p:spPr>
          <a:xfrm>
            <a:off x="390525" y="333375"/>
            <a:ext cx="7153275" cy="561975"/>
          </a:xfrm>
        </p:spPr>
        <p:txBody>
          <a:bodyPr/>
          <a:lstStyle/>
          <a:p>
            <a:r>
              <a:rPr lang="de-DE" sz="2400" dirty="0"/>
              <a:t>Der morphologischer Kasten zeigt die Einflussfaktoren und deren Ausprägungen</a:t>
            </a:r>
          </a:p>
        </p:txBody>
      </p:sp>
    </p:spTree>
    <p:extLst>
      <p:ext uri="{BB962C8B-B14F-4D97-AF65-F5344CB8AC3E}">
        <p14:creationId xmlns:p14="http://schemas.microsoft.com/office/powerpoint/2010/main" val="30452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3375"/>
            <a:ext cx="6911975" cy="561975"/>
          </a:xfrm>
        </p:spPr>
        <p:txBody>
          <a:bodyPr/>
          <a:lstStyle/>
          <a:p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 Schritte der Projektionsbündel-Bildung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sz="1400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lvl="1">
              <a:buNone/>
            </a:pPr>
            <a:endParaRPr lang="en-US" sz="1400" dirty="0"/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152400" y="6019800"/>
          <a:ext cx="8839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/>
          </p:nvPr>
        </p:nvGraphicFramePr>
        <p:xfrm>
          <a:off x="2667000" y="1600200"/>
          <a:ext cx="4433887" cy="282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</p:spTree>
    <p:extLst>
      <p:ext uri="{BB962C8B-B14F-4D97-AF65-F5344CB8AC3E}">
        <p14:creationId xmlns:p14="http://schemas.microsoft.com/office/powerpoint/2010/main" val="31338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6911975" cy="561975"/>
          </a:xfrm>
        </p:spPr>
        <p:txBody>
          <a:bodyPr/>
          <a:lstStyle/>
          <a:p>
            <a:r>
              <a:rPr lang="de-DE" sz="2400" dirty="0"/>
              <a:t>Szenario</a:t>
            </a:r>
            <a:r>
              <a:rPr lang="de-DE" dirty="0"/>
              <a:t>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200" dirty="0"/>
              <a:t>„Ein selbstversorgendes Elektroauto auf</a:t>
            </a:r>
          </a:p>
          <a:p>
            <a:pPr marL="0" indent="0" algn="ctr">
              <a:buNone/>
            </a:pPr>
            <a:r>
              <a:rPr lang="de-DE" sz="3200" dirty="0"/>
              <a:t>dem Weg zum Marktführer“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971800" y="2209800"/>
            <a:ext cx="4330700" cy="28194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29614315"/>
              </p:ext>
            </p:extLst>
          </p:nvPr>
        </p:nvGraphicFramePr>
        <p:xfrm>
          <a:off x="152400" y="6019800"/>
          <a:ext cx="88392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962400" y="2892136"/>
          <a:ext cx="4953000" cy="29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Worksheet" r:id="rId8" imgW="35042374" imgH="10953635" progId="Excel.Sheet.12">
                  <p:embed/>
                </p:oleObj>
              </mc:Choice>
              <mc:Fallback>
                <p:oleObj name="Worksheet" r:id="rId8" imgW="35042374" imgH="10953635" progId="Excel.Shee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92136"/>
                        <a:ext cx="4953000" cy="29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52399" y="914400"/>
          <a:ext cx="5334001" cy="2051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Worksheet" r:id="rId10" imgW="18545208" imgH="6010341" progId="Excel.Sheet.12">
                  <p:embed/>
                </p:oleObj>
              </mc:Choice>
              <mc:Fallback>
                <p:oleObj name="Worksheet" r:id="rId10" imgW="18545208" imgH="6010341" progId="Excel.Shee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" y="914400"/>
                        <a:ext cx="5334001" cy="2051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990600" y="3048000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Konsistenzmatrix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1676400"/>
            <a:ext cx="2133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Cross-Impact-Matrix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  <p:sp>
        <p:nvSpPr>
          <p:cNvPr id="12" name="Titel 7"/>
          <p:cNvSpPr txBox="1">
            <a:spLocks/>
          </p:cNvSpPr>
          <p:nvPr/>
        </p:nvSpPr>
        <p:spPr bwMode="auto">
          <a:xfrm>
            <a:off x="381000" y="333375"/>
            <a:ext cx="8458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2400" kern="0" dirty="0"/>
              <a:t>Um Projektionsbündel zu erhalten, wurden die  Konsistenz- und die Cross-Impact-Matrix erstellt</a:t>
            </a:r>
          </a:p>
        </p:txBody>
      </p:sp>
    </p:spTree>
    <p:extLst>
      <p:ext uri="{BB962C8B-B14F-4D97-AF65-F5344CB8AC3E}">
        <p14:creationId xmlns:p14="http://schemas.microsoft.com/office/powerpoint/2010/main" val="41897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7255272" cy="561975"/>
          </a:xfrm>
        </p:spPr>
        <p:txBody>
          <a:bodyPr/>
          <a:lstStyle/>
          <a:p>
            <a:r>
              <a:rPr lang="en-US" sz="2400" dirty="0"/>
              <a:t>Die Cross-Impact-</a:t>
            </a:r>
            <a:r>
              <a:rPr lang="en-US" sz="2400" dirty="0" err="1"/>
              <a:t>Analyse</a:t>
            </a:r>
            <a:r>
              <a:rPr lang="en-US" sz="2400" dirty="0"/>
              <a:t> und die </a:t>
            </a:r>
            <a:r>
              <a:rPr lang="en-US" sz="2400" dirty="0" err="1"/>
              <a:t>Konsistenzanalyse</a:t>
            </a:r>
            <a:r>
              <a:rPr lang="en-US" sz="2400" dirty="0"/>
              <a:t> </a:t>
            </a:r>
            <a:r>
              <a:rPr lang="en-US" sz="2400" dirty="0" err="1"/>
              <a:t>ergaben</a:t>
            </a:r>
            <a:r>
              <a:rPr lang="en-US" sz="2400" dirty="0"/>
              <a:t> 23 </a:t>
            </a:r>
            <a:r>
              <a:rPr lang="en-US" sz="2400" dirty="0" err="1"/>
              <a:t>Projektionsbündel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Erreichen</a:t>
            </a:r>
            <a:r>
              <a:rPr lang="en-US" sz="2000" dirty="0"/>
              <a:t> </a:t>
            </a:r>
            <a:r>
              <a:rPr lang="en-US" sz="2000" dirty="0" err="1"/>
              <a:t>der</a:t>
            </a:r>
            <a:r>
              <a:rPr lang="en-US" sz="2000" dirty="0"/>
              <a:t> B</a:t>
            </a:r>
            <a:r>
              <a:rPr lang="de-DE" sz="2000" dirty="0" err="1"/>
              <a:t>ündelungen</a:t>
            </a:r>
            <a:r>
              <a:rPr lang="de-DE" sz="2000" dirty="0"/>
              <a:t> durch Bestimmten von Häufigkeiten und Konsistenzmaßen</a:t>
            </a:r>
          </a:p>
          <a:p>
            <a:pPr marL="361950" lvl="1" indent="-361950">
              <a:buBlip>
                <a:blip r:embed="rId3"/>
              </a:buBlip>
            </a:pPr>
            <a:r>
              <a:rPr lang="de-DE" sz="2000" dirty="0"/>
              <a:t>Kriterium der betrachteten Bündel: Konsistenzmaß &gt;30</a:t>
            </a:r>
          </a:p>
          <a:p>
            <a:pPr marL="361950" lvl="1" indent="-361950">
              <a:buBlip>
                <a:blip r:embed="rId3"/>
              </a:buBlip>
            </a:pPr>
            <a:r>
              <a:rPr lang="de-DE" sz="2000" dirty="0"/>
              <a:t>Ergebnis: 23 Projektionsbündel </a:t>
            </a:r>
            <a:endParaRPr lang="de-DE" sz="1600" dirty="0"/>
          </a:p>
          <a:p>
            <a:pPr marL="781050" lvl="2" indent="-361950">
              <a:buNone/>
            </a:pPr>
            <a:endParaRPr lang="de-DE" sz="1600" dirty="0"/>
          </a:p>
          <a:p>
            <a:pPr marL="361950" lvl="1" indent="-361950">
              <a:buNone/>
            </a:pPr>
            <a:endParaRPr lang="de-DE" sz="2000" dirty="0"/>
          </a:p>
          <a:p>
            <a:pPr marL="361950" lvl="1" indent="-361950">
              <a:buNone/>
            </a:pP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 </a:t>
            </a:r>
          </a:p>
          <a:p>
            <a:endParaRPr 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04800" y="2743200"/>
          <a:ext cx="47625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Worksheet" r:id="rId4" imgW="4762567" imgH="2276350" progId="Excel.Sheet.12">
                  <p:embed/>
                </p:oleObj>
              </mc:Choice>
              <mc:Fallback>
                <p:oleObj name="Worksheet" r:id="rId4" imgW="4762567" imgH="2276350" progId="Excel.Shee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47625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152900" y="3429000"/>
          <a:ext cx="47625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Worksheet" r:id="rId6" imgW="4762567" imgH="2276350" progId="Excel.Sheet.12">
                  <p:embed/>
                </p:oleObj>
              </mc:Choice>
              <mc:Fallback>
                <p:oleObj name="Worksheet" r:id="rId6" imgW="4762567" imgH="2276350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3429000"/>
                        <a:ext cx="47625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52400" y="6019800"/>
            <a:ext cx="1344438" cy="304800"/>
            <a:chOff x="0" y="0"/>
            <a:chExt cx="1344438" cy="304800"/>
          </a:xfrm>
        </p:grpSpPr>
        <p:sp>
          <p:nvSpPr>
            <p:cNvPr id="27" name="Chevron 26"/>
            <p:cNvSpPr/>
            <p:nvPr/>
          </p:nvSpPr>
          <p:spPr>
            <a:xfrm>
              <a:off x="0" y="0"/>
              <a:ext cx="1344438" cy="304800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hevron 4"/>
            <p:cNvSpPr/>
            <p:nvPr/>
          </p:nvSpPr>
          <p:spPr>
            <a:xfrm>
              <a:off x="152400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Untersuchungs-</a:t>
              </a:r>
              <a:r>
                <a:rPr lang="de-DE" sz="800" kern="1200" dirty="0" err="1">
                  <a:solidFill>
                    <a:schemeClr val="tx1"/>
                  </a:solidFill>
                </a:rPr>
                <a:t>feldanalyse</a:t>
              </a:r>
              <a:endParaRPr lang="de-DE" sz="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63758" y="6019800"/>
            <a:ext cx="1344438" cy="304800"/>
            <a:chOff x="1211358" y="0"/>
            <a:chExt cx="1344438" cy="304800"/>
          </a:xfrm>
          <a:solidFill>
            <a:schemeClr val="bg1">
              <a:lumMod val="85000"/>
            </a:schemeClr>
          </a:solidFill>
        </p:grpSpPr>
        <p:sp>
          <p:nvSpPr>
            <p:cNvPr id="25" name="Chevron 24"/>
            <p:cNvSpPr/>
            <p:nvPr/>
          </p:nvSpPr>
          <p:spPr>
            <a:xfrm>
              <a:off x="1211358" y="0"/>
              <a:ext cx="1344438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576825"/>
                <a:satOff val="3272"/>
                <a:lumOff val="-50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6"/>
            <p:cNvSpPr/>
            <p:nvPr/>
          </p:nvSpPr>
          <p:spPr>
            <a:xfrm>
              <a:off x="1363758" y="0"/>
              <a:ext cx="1039638" cy="304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Umfeldanalyse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73753" y="6019800"/>
            <a:ext cx="1344438" cy="304800"/>
            <a:chOff x="2421353" y="0"/>
            <a:chExt cx="1344438" cy="304800"/>
          </a:xfrm>
        </p:grpSpPr>
        <p:sp>
          <p:nvSpPr>
            <p:cNvPr id="23" name="Chevron 22"/>
            <p:cNvSpPr/>
            <p:nvPr/>
          </p:nvSpPr>
          <p:spPr>
            <a:xfrm>
              <a:off x="2421353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153650"/>
                <a:satOff val="6544"/>
                <a:lumOff val="-100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8"/>
            <p:cNvSpPr/>
            <p:nvPr/>
          </p:nvSpPr>
          <p:spPr>
            <a:xfrm>
              <a:off x="2573753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Zukunftsannahmen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83748" y="6019800"/>
            <a:ext cx="1576502" cy="304800"/>
            <a:chOff x="3631348" y="0"/>
            <a:chExt cx="1576502" cy="304800"/>
          </a:xfrm>
          <a:solidFill>
            <a:schemeClr val="accent1"/>
          </a:solidFill>
        </p:grpSpPr>
        <p:sp>
          <p:nvSpPr>
            <p:cNvPr id="21" name="Chevron 20"/>
            <p:cNvSpPr/>
            <p:nvPr/>
          </p:nvSpPr>
          <p:spPr>
            <a:xfrm>
              <a:off x="3631348" y="0"/>
              <a:ext cx="1576502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730475"/>
                <a:satOff val="9816"/>
                <a:lumOff val="-15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10"/>
            <p:cNvSpPr/>
            <p:nvPr/>
          </p:nvSpPr>
          <p:spPr>
            <a:xfrm>
              <a:off x="3783748" y="0"/>
              <a:ext cx="1271702" cy="3048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bg1"/>
                  </a:solidFill>
                </a:rPr>
                <a:t>Bündelung der Annahmen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25807" y="6019800"/>
            <a:ext cx="1344438" cy="304800"/>
            <a:chOff x="5073407" y="0"/>
            <a:chExt cx="1344438" cy="304800"/>
          </a:xfrm>
        </p:grpSpPr>
        <p:sp>
          <p:nvSpPr>
            <p:cNvPr id="19" name="Chevron 18"/>
            <p:cNvSpPr/>
            <p:nvPr/>
          </p:nvSpPr>
          <p:spPr>
            <a:xfrm>
              <a:off x="5073407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307300"/>
                <a:satOff val="13088"/>
                <a:lumOff val="-201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12"/>
            <p:cNvSpPr/>
            <p:nvPr/>
          </p:nvSpPr>
          <p:spPr>
            <a:xfrm>
              <a:off x="5225807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Interpretation der Szenarien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35802" y="6019800"/>
            <a:ext cx="1344438" cy="304800"/>
            <a:chOff x="6283402" y="0"/>
            <a:chExt cx="1344438" cy="304800"/>
          </a:xfrm>
        </p:grpSpPr>
        <p:sp>
          <p:nvSpPr>
            <p:cNvPr id="17" name="Chevron 16"/>
            <p:cNvSpPr/>
            <p:nvPr/>
          </p:nvSpPr>
          <p:spPr>
            <a:xfrm>
              <a:off x="6283402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884125"/>
                <a:satOff val="16360"/>
                <a:lumOff val="-251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14"/>
            <p:cNvSpPr/>
            <p:nvPr/>
          </p:nvSpPr>
          <p:spPr>
            <a:xfrm>
              <a:off x="6435802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Ableiten von Konsequenzen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45797" y="6019800"/>
            <a:ext cx="1344438" cy="304800"/>
            <a:chOff x="7493397" y="0"/>
            <a:chExt cx="1344438" cy="304800"/>
          </a:xfrm>
        </p:grpSpPr>
        <p:sp>
          <p:nvSpPr>
            <p:cNvPr id="15" name="Chevron 14"/>
            <p:cNvSpPr/>
            <p:nvPr/>
          </p:nvSpPr>
          <p:spPr>
            <a:xfrm>
              <a:off x="7493397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3460950"/>
                <a:satOff val="19632"/>
                <a:lumOff val="-30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16"/>
            <p:cNvSpPr/>
            <p:nvPr/>
          </p:nvSpPr>
          <p:spPr>
            <a:xfrm>
              <a:off x="7645797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Aufbereiten und Transfer</a:t>
              </a:r>
            </a:p>
          </p:txBody>
        </p:sp>
      </p:grpSp>
      <p:sp>
        <p:nvSpPr>
          <p:cNvPr id="2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</p:spTree>
    <p:extLst>
      <p:ext uri="{BB962C8B-B14F-4D97-AF65-F5344CB8AC3E}">
        <p14:creationId xmlns:p14="http://schemas.microsoft.com/office/powerpoint/2010/main" val="42104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113" y="969964"/>
                <a:ext cx="8356600" cy="1560232"/>
              </a:xfrm>
            </p:spPr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de-DE" sz="2000" dirty="0"/>
                  <a:t>Durchführung der Clusteranalyse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  <a:p>
                <a:pPr lvl="1"/>
                <a:r>
                  <a:rPr lang="de-DE" sz="1800" dirty="0"/>
                  <a:t>Erstellen der Distanzmatrix (mittels Single-</a:t>
                </a:r>
                <a:r>
                  <a:rPr lang="de-DE" sz="1800" dirty="0" err="1"/>
                  <a:t>Linkage</a:t>
                </a:r>
                <a:r>
                  <a:rPr lang="de-DE" sz="1800" dirty="0"/>
                  <a:t>-Verfahren)</a:t>
                </a:r>
              </a:p>
              <a:p>
                <a:pPr lvl="1"/>
                <a:endParaRPr lang="de-DE" dirty="0"/>
              </a:p>
              <a:p>
                <a:pPr lvl="1">
                  <a:buNone/>
                </a:pPr>
                <a:endParaRPr lang="de-DE" dirty="0"/>
              </a:p>
              <a:p>
                <a:pPr lvl="1"/>
                <a:endParaRPr lang="de-DE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13" y="969964"/>
                <a:ext cx="8356600" cy="1560232"/>
              </a:xfrm>
              <a:blipFill rotWithShape="0">
                <a:blip r:embed="rId3"/>
                <a:stretch>
                  <a:fillRect t="-4688" b="-10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4413"/>
              </p:ext>
            </p:extLst>
          </p:nvPr>
        </p:nvGraphicFramePr>
        <p:xfrm>
          <a:off x="1254969" y="2650846"/>
          <a:ext cx="663088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Worksheet" r:id="rId4" imgW="12353844" imgH="4581583" progId="Excel.Sheet.12">
                  <p:embed/>
                </p:oleObj>
              </mc:Choice>
              <mc:Fallback>
                <p:oleObj name="Worksheet" r:id="rId4" imgW="12353844" imgH="4581583" progId="Excel.Shee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969" y="2650846"/>
                        <a:ext cx="6630887" cy="3124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6477000" y="1594971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U: Unähnlichkeitswert</a:t>
            </a:r>
          </a:p>
          <a:p>
            <a:r>
              <a:rPr lang="de-DE" sz="1400" dirty="0"/>
              <a:t>A: Ähnlichkeitswert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2400" y="6019800"/>
            <a:ext cx="1344438" cy="304800"/>
            <a:chOff x="0" y="0"/>
            <a:chExt cx="1344438" cy="304800"/>
          </a:xfrm>
        </p:grpSpPr>
        <p:sp>
          <p:nvSpPr>
            <p:cNvPr id="8" name="Chevron 7"/>
            <p:cNvSpPr/>
            <p:nvPr/>
          </p:nvSpPr>
          <p:spPr>
            <a:xfrm>
              <a:off x="0" y="0"/>
              <a:ext cx="1344438" cy="304800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52400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Untersuchungs-</a:t>
              </a:r>
              <a:r>
                <a:rPr lang="de-DE" sz="800" kern="1200" dirty="0" err="1">
                  <a:solidFill>
                    <a:schemeClr val="tx1"/>
                  </a:solidFill>
                </a:rPr>
                <a:t>feldanalyse</a:t>
              </a:r>
              <a:endParaRPr lang="de-DE" sz="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3758" y="6019800"/>
            <a:ext cx="1344438" cy="304800"/>
            <a:chOff x="1211358" y="0"/>
            <a:chExt cx="1344438" cy="304800"/>
          </a:xfrm>
          <a:solidFill>
            <a:schemeClr val="bg1">
              <a:lumMod val="85000"/>
            </a:schemeClr>
          </a:solidFill>
        </p:grpSpPr>
        <p:sp>
          <p:nvSpPr>
            <p:cNvPr id="11" name="Chevron 10"/>
            <p:cNvSpPr/>
            <p:nvPr/>
          </p:nvSpPr>
          <p:spPr>
            <a:xfrm>
              <a:off x="1211358" y="0"/>
              <a:ext cx="1344438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576825"/>
                <a:satOff val="3272"/>
                <a:lumOff val="-50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6"/>
            <p:cNvSpPr/>
            <p:nvPr/>
          </p:nvSpPr>
          <p:spPr>
            <a:xfrm>
              <a:off x="1363758" y="0"/>
              <a:ext cx="1039638" cy="304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Umfeldanalyse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73753" y="6019800"/>
            <a:ext cx="1344438" cy="304800"/>
            <a:chOff x="2421353" y="0"/>
            <a:chExt cx="1344438" cy="304800"/>
          </a:xfrm>
        </p:grpSpPr>
        <p:sp>
          <p:nvSpPr>
            <p:cNvPr id="14" name="Chevron 13"/>
            <p:cNvSpPr/>
            <p:nvPr/>
          </p:nvSpPr>
          <p:spPr>
            <a:xfrm>
              <a:off x="2421353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153650"/>
                <a:satOff val="6544"/>
                <a:lumOff val="-100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8"/>
            <p:cNvSpPr/>
            <p:nvPr/>
          </p:nvSpPr>
          <p:spPr>
            <a:xfrm>
              <a:off x="2573753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Zukunftsannahmen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83748" y="6019800"/>
            <a:ext cx="1576502" cy="304800"/>
            <a:chOff x="3631348" y="0"/>
            <a:chExt cx="1576502" cy="304800"/>
          </a:xfrm>
          <a:solidFill>
            <a:schemeClr val="accent1"/>
          </a:solidFill>
        </p:grpSpPr>
        <p:sp>
          <p:nvSpPr>
            <p:cNvPr id="17" name="Chevron 16"/>
            <p:cNvSpPr/>
            <p:nvPr/>
          </p:nvSpPr>
          <p:spPr>
            <a:xfrm>
              <a:off x="3631348" y="0"/>
              <a:ext cx="1576502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730475"/>
                <a:satOff val="9816"/>
                <a:lumOff val="-15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10"/>
            <p:cNvSpPr/>
            <p:nvPr/>
          </p:nvSpPr>
          <p:spPr>
            <a:xfrm>
              <a:off x="3783748" y="0"/>
              <a:ext cx="1271702" cy="3048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bg1"/>
                  </a:solidFill>
                </a:rPr>
                <a:t>Bündelung der Annahmen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5807" y="6019800"/>
            <a:ext cx="1344438" cy="304800"/>
            <a:chOff x="5073407" y="0"/>
            <a:chExt cx="1344438" cy="304800"/>
          </a:xfrm>
        </p:grpSpPr>
        <p:sp>
          <p:nvSpPr>
            <p:cNvPr id="20" name="Chevron 19"/>
            <p:cNvSpPr/>
            <p:nvPr/>
          </p:nvSpPr>
          <p:spPr>
            <a:xfrm>
              <a:off x="5073407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307300"/>
                <a:satOff val="13088"/>
                <a:lumOff val="-201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12"/>
            <p:cNvSpPr/>
            <p:nvPr/>
          </p:nvSpPr>
          <p:spPr>
            <a:xfrm>
              <a:off x="5225807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Interpretation der Szenarien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35802" y="6019800"/>
            <a:ext cx="1344438" cy="304800"/>
            <a:chOff x="6283402" y="0"/>
            <a:chExt cx="1344438" cy="304800"/>
          </a:xfrm>
        </p:grpSpPr>
        <p:sp>
          <p:nvSpPr>
            <p:cNvPr id="23" name="Chevron 22"/>
            <p:cNvSpPr/>
            <p:nvPr/>
          </p:nvSpPr>
          <p:spPr>
            <a:xfrm>
              <a:off x="6283402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884125"/>
                <a:satOff val="16360"/>
                <a:lumOff val="-251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14"/>
            <p:cNvSpPr/>
            <p:nvPr/>
          </p:nvSpPr>
          <p:spPr>
            <a:xfrm>
              <a:off x="6435802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Ableiten von Konsequenzen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45797" y="6019800"/>
            <a:ext cx="1344438" cy="304800"/>
            <a:chOff x="7493397" y="0"/>
            <a:chExt cx="1344438" cy="304800"/>
          </a:xfrm>
        </p:grpSpPr>
        <p:sp>
          <p:nvSpPr>
            <p:cNvPr id="26" name="Chevron 25"/>
            <p:cNvSpPr/>
            <p:nvPr/>
          </p:nvSpPr>
          <p:spPr>
            <a:xfrm>
              <a:off x="7493397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3460950"/>
                <a:satOff val="19632"/>
                <a:lumOff val="-30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Chevron 16"/>
            <p:cNvSpPr/>
            <p:nvPr/>
          </p:nvSpPr>
          <p:spPr>
            <a:xfrm>
              <a:off x="7645797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Aufbereiten und Transfer</a:t>
              </a:r>
            </a:p>
          </p:txBody>
        </p:sp>
      </p:grpSp>
      <p:sp>
        <p:nvSpPr>
          <p:cNvPr id="2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 sz="2400" dirty="0" err="1"/>
              <a:t>Mit</a:t>
            </a:r>
            <a:r>
              <a:rPr lang="en-US" sz="2400" dirty="0"/>
              <a:t> der </a:t>
            </a:r>
            <a:r>
              <a:rPr lang="en-US" sz="2400" dirty="0" err="1"/>
              <a:t>Clusteranalyse</a:t>
            </a:r>
            <a:r>
              <a:rPr lang="en-US" sz="2400" dirty="0"/>
              <a:t> </a:t>
            </a:r>
            <a:r>
              <a:rPr lang="en-US" sz="2400" dirty="0" err="1"/>
              <a:t>wurden</a:t>
            </a:r>
            <a:r>
              <a:rPr lang="en-US" sz="2400" dirty="0"/>
              <a:t> </a:t>
            </a:r>
            <a:r>
              <a:rPr lang="en-US" sz="2400" dirty="0" err="1"/>
              <a:t>aus</a:t>
            </a:r>
            <a:r>
              <a:rPr lang="en-US" sz="2400" dirty="0"/>
              <a:t> den </a:t>
            </a:r>
            <a:r>
              <a:rPr lang="en-US" sz="2400" dirty="0" err="1"/>
              <a:t>Projektionsbündeln</a:t>
            </a:r>
            <a:r>
              <a:rPr lang="en-US" sz="2400" dirty="0"/>
              <a:t> </a:t>
            </a:r>
            <a:r>
              <a:rPr lang="en-US" sz="2400" dirty="0" err="1"/>
              <a:t>Rohszenarien</a:t>
            </a:r>
            <a:r>
              <a:rPr lang="en-US" sz="2400" dirty="0"/>
              <a:t> </a:t>
            </a:r>
            <a:r>
              <a:rPr lang="en-US" sz="2400" dirty="0" err="1"/>
              <a:t>gebildet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31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1254099" y="1016000"/>
            <a:ext cx="7051701" cy="4878000"/>
            <a:chOff x="838200" y="1016000"/>
            <a:chExt cx="7051701" cy="4878000"/>
          </a:xfrm>
        </p:grpSpPr>
        <p:pic>
          <p:nvPicPr>
            <p:cNvPr id="10241" name="Picture 1" descr="85F26B1A0C3D42A78B5656CE8DAA64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016000"/>
              <a:ext cx="7051701" cy="487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Ellipse 2"/>
            <p:cNvSpPr/>
            <p:nvPr/>
          </p:nvSpPr>
          <p:spPr>
            <a:xfrm>
              <a:off x="1600200" y="3429000"/>
              <a:ext cx="2819400" cy="182880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 rot="1396364">
              <a:off x="5632298" y="3424421"/>
              <a:ext cx="1001823" cy="2101978"/>
            </a:xfrm>
            <a:prstGeom prst="ellipse">
              <a:avLst/>
            </a:prstGeom>
            <a:solidFill>
              <a:schemeClr val="accent2">
                <a:alpha val="4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1535882">
              <a:off x="2195594" y="1774219"/>
              <a:ext cx="4019938" cy="2117119"/>
            </a:xfrm>
            <a:prstGeom prst="ellipse">
              <a:avLst/>
            </a:prstGeom>
            <a:solidFill>
              <a:schemeClr val="accent5">
                <a:alpha val="47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3082" y="6019800"/>
            <a:ext cx="1344438" cy="304800"/>
            <a:chOff x="0" y="0"/>
            <a:chExt cx="1344438" cy="304800"/>
          </a:xfrm>
        </p:grpSpPr>
        <p:sp>
          <p:nvSpPr>
            <p:cNvPr id="29" name="Chevron 28"/>
            <p:cNvSpPr/>
            <p:nvPr/>
          </p:nvSpPr>
          <p:spPr>
            <a:xfrm>
              <a:off x="0" y="0"/>
              <a:ext cx="1344438" cy="304800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hevron 4"/>
            <p:cNvSpPr/>
            <p:nvPr/>
          </p:nvSpPr>
          <p:spPr>
            <a:xfrm>
              <a:off x="152400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Untersuchungs-</a:t>
              </a:r>
              <a:r>
                <a:rPr lang="de-DE" sz="800" kern="1200" dirty="0" err="1">
                  <a:solidFill>
                    <a:schemeClr val="tx1"/>
                  </a:solidFill>
                </a:rPr>
                <a:t>feldanalyse</a:t>
              </a:r>
              <a:endParaRPr lang="de-DE" sz="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64440" y="6019800"/>
            <a:ext cx="1344438" cy="304800"/>
            <a:chOff x="1211358" y="0"/>
            <a:chExt cx="1344438" cy="304800"/>
          </a:xfrm>
          <a:solidFill>
            <a:schemeClr val="accent3">
              <a:lumMod val="85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1211358" y="0"/>
              <a:ext cx="1344438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576825"/>
                <a:satOff val="3272"/>
                <a:lumOff val="-50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hevron 6"/>
            <p:cNvSpPr/>
            <p:nvPr/>
          </p:nvSpPr>
          <p:spPr>
            <a:xfrm>
              <a:off x="1363758" y="0"/>
              <a:ext cx="1039638" cy="304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Umfeldanalyse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4435" y="6019800"/>
            <a:ext cx="1344438" cy="304800"/>
            <a:chOff x="2421353" y="0"/>
            <a:chExt cx="1344438" cy="304800"/>
          </a:xfrm>
        </p:grpSpPr>
        <p:sp>
          <p:nvSpPr>
            <p:cNvPr id="25" name="Chevron 24"/>
            <p:cNvSpPr/>
            <p:nvPr/>
          </p:nvSpPr>
          <p:spPr>
            <a:xfrm>
              <a:off x="2421353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153650"/>
                <a:satOff val="6544"/>
                <a:lumOff val="-100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8"/>
            <p:cNvSpPr/>
            <p:nvPr/>
          </p:nvSpPr>
          <p:spPr>
            <a:xfrm>
              <a:off x="2573753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Zukunftsannahmen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84430" y="6019800"/>
            <a:ext cx="1576502" cy="304800"/>
            <a:chOff x="3631348" y="0"/>
            <a:chExt cx="1576502" cy="304800"/>
          </a:xfrm>
          <a:solidFill>
            <a:schemeClr val="accent5">
              <a:lumMod val="75000"/>
            </a:schemeClr>
          </a:solidFill>
        </p:grpSpPr>
        <p:sp>
          <p:nvSpPr>
            <p:cNvPr id="23" name="Chevron 22"/>
            <p:cNvSpPr/>
            <p:nvPr/>
          </p:nvSpPr>
          <p:spPr>
            <a:xfrm>
              <a:off x="3631348" y="0"/>
              <a:ext cx="1576502" cy="30480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730475"/>
                <a:satOff val="9816"/>
                <a:lumOff val="-15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10"/>
            <p:cNvSpPr/>
            <p:nvPr/>
          </p:nvSpPr>
          <p:spPr>
            <a:xfrm>
              <a:off x="3783748" y="0"/>
              <a:ext cx="1271702" cy="3048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bg1"/>
                  </a:solidFill>
                </a:rPr>
                <a:t>Bündelung der Annahmen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26489" y="6019800"/>
            <a:ext cx="1344438" cy="304800"/>
            <a:chOff x="5073407" y="0"/>
            <a:chExt cx="1344438" cy="304800"/>
          </a:xfrm>
        </p:grpSpPr>
        <p:sp>
          <p:nvSpPr>
            <p:cNvPr id="21" name="Chevron 20"/>
            <p:cNvSpPr/>
            <p:nvPr/>
          </p:nvSpPr>
          <p:spPr>
            <a:xfrm>
              <a:off x="5073407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307300"/>
                <a:satOff val="13088"/>
                <a:lumOff val="-201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12"/>
            <p:cNvSpPr/>
            <p:nvPr/>
          </p:nvSpPr>
          <p:spPr>
            <a:xfrm>
              <a:off x="5225807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Interpretation der Szenarien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36484" y="6019800"/>
            <a:ext cx="1344438" cy="304800"/>
            <a:chOff x="6283402" y="0"/>
            <a:chExt cx="1344438" cy="304800"/>
          </a:xfrm>
        </p:grpSpPr>
        <p:sp>
          <p:nvSpPr>
            <p:cNvPr id="19" name="Chevron 18"/>
            <p:cNvSpPr/>
            <p:nvPr/>
          </p:nvSpPr>
          <p:spPr>
            <a:xfrm>
              <a:off x="6283402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884125"/>
                <a:satOff val="16360"/>
                <a:lumOff val="-251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14"/>
            <p:cNvSpPr/>
            <p:nvPr/>
          </p:nvSpPr>
          <p:spPr>
            <a:xfrm>
              <a:off x="6435802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Ableiten von Konsequenzen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46479" y="6019800"/>
            <a:ext cx="1344438" cy="304800"/>
            <a:chOff x="7493397" y="0"/>
            <a:chExt cx="1344438" cy="304800"/>
          </a:xfrm>
        </p:grpSpPr>
        <p:sp>
          <p:nvSpPr>
            <p:cNvPr id="17" name="Chevron 16"/>
            <p:cNvSpPr/>
            <p:nvPr/>
          </p:nvSpPr>
          <p:spPr>
            <a:xfrm>
              <a:off x="7493397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3460950"/>
                <a:satOff val="19632"/>
                <a:lumOff val="-30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16"/>
            <p:cNvSpPr/>
            <p:nvPr/>
          </p:nvSpPr>
          <p:spPr>
            <a:xfrm>
              <a:off x="7645797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Aufbereiten und Transfer</a:t>
              </a:r>
            </a:p>
          </p:txBody>
        </p:sp>
      </p:grpSp>
      <p:sp>
        <p:nvSpPr>
          <p:cNvPr id="31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 err="1"/>
              <a:t>Mittels</a:t>
            </a:r>
            <a:r>
              <a:rPr lang="en-US" sz="2400" kern="0" dirty="0"/>
              <a:t> MDS-</a:t>
            </a:r>
            <a:r>
              <a:rPr lang="en-US" sz="2400" kern="0" dirty="0" err="1"/>
              <a:t>Diagramm</a:t>
            </a:r>
            <a:r>
              <a:rPr lang="en-US" sz="2400" kern="0" dirty="0"/>
              <a:t> </a:t>
            </a:r>
            <a:r>
              <a:rPr lang="en-US" sz="2400" kern="0" dirty="0" err="1"/>
              <a:t>können</a:t>
            </a:r>
            <a:r>
              <a:rPr lang="en-US" sz="2400" kern="0" dirty="0"/>
              <a:t> die </a:t>
            </a:r>
            <a:r>
              <a:rPr lang="en-US" sz="2400" kern="0" dirty="0" err="1"/>
              <a:t>Rohszenarien</a:t>
            </a:r>
            <a:r>
              <a:rPr lang="en-US" sz="2400" kern="0" dirty="0"/>
              <a:t> </a:t>
            </a:r>
            <a:r>
              <a:rPr lang="en-US" sz="2400" kern="0" dirty="0" err="1"/>
              <a:t>visualisiert</a:t>
            </a:r>
            <a:r>
              <a:rPr lang="en-US" sz="2400" kern="0" dirty="0"/>
              <a:t> </a:t>
            </a:r>
            <a:r>
              <a:rPr lang="en-US" sz="2400" kern="0" dirty="0" err="1"/>
              <a:t>werden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8449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Rohszenario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Endauswahl</a:t>
            </a:r>
            <a:r>
              <a:rPr lang="en-US" dirty="0"/>
              <a:t> </a:t>
            </a:r>
            <a:r>
              <a:rPr lang="en-US" dirty="0" err="1"/>
              <a:t>genauer</a:t>
            </a:r>
            <a:r>
              <a:rPr lang="en-US" dirty="0"/>
              <a:t> </a:t>
            </a:r>
            <a:r>
              <a:rPr lang="en-US" dirty="0" err="1"/>
              <a:t>untersucht</a:t>
            </a:r>
            <a:r>
              <a:rPr lang="en-US" dirty="0"/>
              <a:t> 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282901"/>
              </p:ext>
            </p:extLst>
          </p:nvPr>
        </p:nvGraphicFramePr>
        <p:xfrm>
          <a:off x="5410200" y="1143000"/>
          <a:ext cx="3437999" cy="483903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1627273094"/>
                    </a:ext>
                  </a:extLst>
                </a:gridCol>
                <a:gridCol w="1436012">
                  <a:extLst>
                    <a:ext uri="{9D8B030D-6E8A-4147-A177-3AD203B41FA5}">
                      <a16:colId xmlns="" xmlns:a16="http://schemas.microsoft.com/office/drawing/2014/main" val="518666011"/>
                    </a:ext>
                  </a:extLst>
                </a:gridCol>
                <a:gridCol w="413329">
                  <a:extLst>
                    <a:ext uri="{9D8B030D-6E8A-4147-A177-3AD203B41FA5}">
                      <a16:colId xmlns="" xmlns:a16="http://schemas.microsoft.com/office/drawing/2014/main" val="844870926"/>
                    </a:ext>
                  </a:extLst>
                </a:gridCol>
                <a:gridCol w="413329">
                  <a:extLst>
                    <a:ext uri="{9D8B030D-6E8A-4147-A177-3AD203B41FA5}">
                      <a16:colId xmlns="" xmlns:a16="http://schemas.microsoft.com/office/drawing/2014/main" val="1198505458"/>
                    </a:ext>
                  </a:extLst>
                </a:gridCol>
                <a:gridCol w="413329">
                  <a:extLst>
                    <a:ext uri="{9D8B030D-6E8A-4147-A177-3AD203B41FA5}">
                      <a16:colId xmlns="" xmlns:a16="http://schemas.microsoft.com/office/drawing/2014/main" val="2323520843"/>
                    </a:ext>
                  </a:extLst>
                </a:gridCol>
              </a:tblGrid>
              <a:tr h="95466">
                <a:tc>
                  <a:txBody>
                    <a:bodyPr/>
                    <a:lstStyle/>
                    <a:p>
                      <a:pPr algn="l" fontAlgn="b"/>
                      <a:endParaRPr lang="de-DE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Rohszenario 1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Rohszenario 2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Rohszenario 3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768679"/>
                  </a:ext>
                </a:extLst>
              </a:tr>
              <a:tr h="159111">
                <a:tc>
                  <a:txBody>
                    <a:bodyPr/>
                    <a:lstStyle/>
                    <a:p>
                      <a:pPr algn="l" fontAlgn="b"/>
                      <a:endParaRPr lang="de-DE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Wahrscheinlichkeit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Wahrscheinlichkeit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Wahrscheinlichkeit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3593485"/>
                  </a:ext>
                </a:extLst>
              </a:tr>
              <a:tr h="159111">
                <a:tc rowSpan="3">
                  <a:txBody>
                    <a:bodyPr/>
                    <a:lstStyle/>
                    <a:p>
                      <a:pPr algn="l" fontAlgn="t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Materialzusammensetzung</a:t>
                      </a:r>
                    </a:p>
                  </a:txBody>
                  <a:tcPr marL="3536" marR="3536" marT="35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Verwendung hauptsächlich hochfester Stähle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0,333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9611705"/>
                  </a:ext>
                </a:extLst>
              </a:tr>
              <a:tr h="16971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Verwendung eines ausgeglichenden Materialmix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0,667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0,666666667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0,909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8956840"/>
                  </a:ext>
                </a:extLst>
              </a:tr>
              <a:tr h="15911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 neues anderes Material setzt sich durch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0,333333333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18481527"/>
                  </a:ext>
                </a:extLst>
              </a:tr>
              <a:tr h="84859">
                <a:tc rowSpan="3">
                  <a:txBody>
                    <a:bodyPr/>
                    <a:lstStyle/>
                    <a:p>
                      <a:pPr algn="l" fontAlgn="t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Anzahl Neuzulassungen</a:t>
                      </a:r>
                    </a:p>
                  </a:txBody>
                  <a:tcPr marL="3536" marR="3536" marT="35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Elektromotoren setzten sich durch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0,889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6810364"/>
                  </a:ext>
                </a:extLst>
              </a:tr>
              <a:tr h="8485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 gibt keine dominante Antriebsart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50431223"/>
                  </a:ext>
                </a:extLst>
              </a:tr>
              <a:tr h="15911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Eine ganz andere Antriebsart setzt sich durch 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0,111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0657901"/>
                  </a:ext>
                </a:extLst>
              </a:tr>
              <a:tr h="141432">
                <a:tc rowSpan="2">
                  <a:txBody>
                    <a:bodyPr/>
                    <a:lstStyle/>
                    <a:p>
                      <a:pPr algn="l" fontAlgn="t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Ausgabebereit-schaft fuer Neuwagen</a:t>
                      </a:r>
                    </a:p>
                  </a:txBody>
                  <a:tcPr marL="3536" marR="3536" marT="35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40.000-49.999€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0,909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2540057"/>
                  </a:ext>
                </a:extLst>
              </a:tr>
              <a:tr h="14496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30.000-39.999€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5853930"/>
                  </a:ext>
                </a:extLst>
              </a:tr>
              <a:tr h="91931">
                <a:tc>
                  <a:txBody>
                    <a:bodyPr/>
                    <a:lstStyle/>
                    <a:p>
                      <a:pPr algn="l" fontAlgn="t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cW-Wert</a:t>
                      </a:r>
                    </a:p>
                  </a:txBody>
                  <a:tcPr marL="3536" marR="3536" marT="35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682830"/>
                  </a:ext>
                </a:extLst>
              </a:tr>
              <a:tr h="84859">
                <a:tc rowSpan="3">
                  <a:txBody>
                    <a:bodyPr/>
                    <a:lstStyle/>
                    <a:p>
                      <a:pPr algn="l" fontAlgn="t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Gesamtgewicht</a:t>
                      </a:r>
                    </a:p>
                  </a:txBody>
                  <a:tcPr marL="3536" marR="3536" marT="35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kg, 150 kg (20%)  Karosserie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0,333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0376907"/>
                  </a:ext>
                </a:extLst>
              </a:tr>
              <a:tr h="8485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 kg, 400 kg (35%) Karosserie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0,444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0,273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054904"/>
                  </a:ext>
                </a:extLst>
              </a:tr>
              <a:tr h="8485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 kg, 325 kg (25%)  Karosserie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0,222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0,727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1717566"/>
                  </a:ext>
                </a:extLst>
              </a:tr>
              <a:tr h="169718">
                <a:tc rowSpan="3">
                  <a:txBody>
                    <a:bodyPr/>
                    <a:lstStyle/>
                    <a:p>
                      <a:pPr algn="l" fontAlgn="t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Kraftstoff-</a:t>
                      </a:r>
                      <a:b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verbrauch</a:t>
                      </a:r>
                    </a:p>
                  </a:txBody>
                  <a:tcPr marL="3536" marR="3536" marT="35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Durchschnittlicher Kraftstoffverbrauch wird sinken auf 0,9l/100km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0,111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47760219"/>
                  </a:ext>
                </a:extLst>
              </a:tr>
              <a:tr h="16971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Fahrzeug produziert und verbraucht seinen Kraftstoff selbstständig (Strom)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0,333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0,455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1951535"/>
                  </a:ext>
                </a:extLst>
              </a:tr>
              <a:tr h="15911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Fossiler Kraftstoff wird nicht mehr eingesetzt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0,556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0,455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2570301"/>
                  </a:ext>
                </a:extLst>
              </a:tr>
              <a:tr h="169718">
                <a:tc>
                  <a:txBody>
                    <a:bodyPr/>
                    <a:lstStyle/>
                    <a:p>
                      <a:pPr algn="l" fontAlgn="t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Styling/Design</a:t>
                      </a:r>
                    </a:p>
                  </a:txBody>
                  <a:tcPr marL="3536" marR="3536" marT="35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Karosserieformen werden warm, geschwungen.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9425937"/>
                  </a:ext>
                </a:extLst>
              </a:tr>
              <a:tr h="254577">
                <a:tc rowSpan="4">
                  <a:txBody>
                    <a:bodyPr/>
                    <a:lstStyle/>
                    <a:p>
                      <a:pPr algn="l" fontAlgn="t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Sicherheit</a:t>
                      </a:r>
                    </a:p>
                  </a:txBody>
                  <a:tcPr marL="3536" marR="3536" marT="35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Karosserie behält den derzeitigen Sicherheitsstand bei, aktive System wirken unterstützend 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0,111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1116870"/>
                  </a:ext>
                </a:extLst>
              </a:tr>
              <a:tr h="3394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passiven Sicherheitsanforderungen der Karosserie können durch aktive Sicherheitssysteme stark reduziert werden (Leichtbau  möglich)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0,666666667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0,727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6509292"/>
                  </a:ext>
                </a:extLst>
              </a:tr>
              <a:tr h="3146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passive Sicherheit der Karosserie wird erhöht, da durch Ablenkung (Infotainment) die Unfallzahlen ansteigen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0,889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0,333333333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0,182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9956910"/>
                  </a:ext>
                </a:extLst>
              </a:tr>
              <a:tr h="15911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Autonomes Fahren verhindert Unfälle 100%ig 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5129445"/>
                  </a:ext>
                </a:extLst>
              </a:tr>
              <a:tr h="169718">
                <a:tc rowSpan="3">
                  <a:txBody>
                    <a:bodyPr/>
                    <a:lstStyle/>
                    <a:p>
                      <a:pPr algn="l" fontAlgn="t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Wettbewerb</a:t>
                      </a:r>
                    </a:p>
                  </a:txBody>
                  <a:tcPr marL="3536" marR="3536" marT="35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Trotz steigender PKWs sinkt der Marktanteil der Kleinwagen auf 10%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0,889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0,182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6077275"/>
                  </a:ext>
                </a:extLst>
              </a:tr>
              <a:tr h="16971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Marktanteil an Kleinwagen bleibt konstant, bei 20%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0,111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0,727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7428141"/>
                  </a:ext>
                </a:extLst>
              </a:tr>
              <a:tr h="15911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Marktanteile des Kleinwagens steigt auf 28%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1468439"/>
                  </a:ext>
                </a:extLst>
              </a:tr>
              <a:tr h="254577">
                <a:tc rowSpan="3">
                  <a:txBody>
                    <a:bodyPr/>
                    <a:lstStyle/>
                    <a:p>
                      <a:pPr algn="l" fontAlgn="t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 NCAP</a:t>
                      </a:r>
                    </a:p>
                  </a:txBody>
                  <a:tcPr marL="3536" marR="3536" marT="35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Crashtests werden neuen Unfallursachen angepasst und nehmen mehr Einfluss auf die Karosserie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0,909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9506229"/>
                  </a:ext>
                </a:extLst>
              </a:tr>
              <a:tr h="3146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Crashtests behalten derzeitigen Standard, zukünftige Unfallarten werden über aktive Systeme abgefangen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3847726"/>
                  </a:ext>
                </a:extLst>
              </a:tr>
              <a:tr h="23689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 und Crashverhalten werden nur noch für besonders schwere Unfallarten vorgegeben</a:t>
                      </a:r>
                    </a:p>
                  </a:txBody>
                  <a:tcPr marL="3536" marR="3536" marT="35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0,111</a:t>
                      </a:r>
                    </a:p>
                  </a:txBody>
                  <a:tcPr marL="3536" marR="3536" marT="35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0,182</a:t>
                      </a:r>
                    </a:p>
                  </a:txBody>
                  <a:tcPr marL="3536" marR="3536" marT="35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5641916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2113" y="1198563"/>
            <a:ext cx="5018087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tabLst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61950" lvl="1" indent="-361950">
              <a:buFontTx/>
              <a:buBlip>
                <a:blip r:embed="rId2"/>
              </a:buBlip>
            </a:pPr>
            <a:r>
              <a:rPr lang="de-DE" sz="2000" kern="0" dirty="0"/>
              <a:t>Jedes Rohszenario wurde auf die Wahrscheinlichkeit der Projektion untersucht</a:t>
            </a:r>
          </a:p>
          <a:p>
            <a:pPr marL="361950" lvl="1" indent="-361950">
              <a:buBlip>
                <a:blip r:embed="rId2"/>
              </a:buBlip>
            </a:pPr>
            <a:r>
              <a:rPr lang="de-DE" sz="2000" kern="0" dirty="0"/>
              <a:t>Auswahl der Ausprägungen hinsichtlich</a:t>
            </a:r>
          </a:p>
          <a:p>
            <a:pPr marL="1228725" lvl="3" indent="-361950">
              <a:buBlip>
                <a:blip r:embed="rId2"/>
              </a:buBlip>
            </a:pPr>
            <a:r>
              <a:rPr lang="de-DE" kern="0" dirty="0"/>
              <a:t>Eindeutige Ausprägungen (rot)</a:t>
            </a:r>
          </a:p>
          <a:p>
            <a:pPr marL="1228725" lvl="3" indent="-361950">
              <a:buBlip>
                <a:blip r:embed="rId2"/>
              </a:buBlip>
            </a:pPr>
            <a:r>
              <a:rPr lang="de-DE" kern="0" dirty="0"/>
              <a:t>Dominante Ausprägungen (gelb)</a:t>
            </a:r>
          </a:p>
          <a:p>
            <a:pPr marL="1228725" lvl="3" indent="-361950">
              <a:buBlip>
                <a:blip r:embed="rId2"/>
              </a:buBlip>
            </a:pPr>
            <a:r>
              <a:rPr lang="de-DE" kern="0" dirty="0"/>
              <a:t>Alternative Ausprägungen (blau)</a:t>
            </a:r>
          </a:p>
        </p:txBody>
      </p:sp>
    </p:spTree>
    <p:extLst>
      <p:ext uri="{BB962C8B-B14F-4D97-AF65-F5344CB8AC3E}">
        <p14:creationId xmlns:p14="http://schemas.microsoft.com/office/powerpoint/2010/main" val="32482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911975" cy="685800"/>
          </a:xfrm>
        </p:spPr>
        <p:txBody>
          <a:bodyPr/>
          <a:lstStyle/>
          <a:p>
            <a:r>
              <a:rPr lang="en-US" sz="2400" dirty="0" err="1"/>
              <a:t>Anschließend</a:t>
            </a:r>
            <a:r>
              <a:rPr lang="en-US" sz="2400" dirty="0"/>
              <a:t> </a:t>
            </a:r>
            <a:r>
              <a:rPr lang="en-US" sz="2400" dirty="0" err="1"/>
              <a:t>wurden</a:t>
            </a:r>
            <a:r>
              <a:rPr lang="en-US" sz="2400" dirty="0"/>
              <a:t> die </a:t>
            </a:r>
            <a:r>
              <a:rPr lang="en-US" sz="2400" dirty="0" err="1"/>
              <a:t>zwei</a:t>
            </a:r>
            <a:r>
              <a:rPr lang="en-US" sz="2400" dirty="0"/>
              <a:t> </a:t>
            </a:r>
            <a:r>
              <a:rPr lang="en-US" sz="2400" dirty="0" err="1"/>
              <a:t>Szenarien</a:t>
            </a:r>
            <a:r>
              <a:rPr lang="en-US" sz="2400" dirty="0"/>
              <a:t> </a:t>
            </a:r>
            <a:r>
              <a:rPr lang="en-US" sz="2400" dirty="0" err="1"/>
              <a:t>ausgewählt</a:t>
            </a:r>
            <a:r>
              <a:rPr lang="en-US" sz="2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1" indent="-361950">
              <a:buBlip>
                <a:blip r:embed="rId2"/>
              </a:buBlip>
            </a:pPr>
            <a:r>
              <a:rPr lang="de-DE" sz="2200" dirty="0"/>
              <a:t>Für die Auswahl der Entscheidung wurden die drei resultierenden Szenarien verglichen und anschließend beschriebe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6019800"/>
            <a:ext cx="1344438" cy="304800"/>
            <a:chOff x="0" y="0"/>
            <a:chExt cx="1344438" cy="304800"/>
          </a:xfrm>
        </p:grpSpPr>
        <p:sp>
          <p:nvSpPr>
            <p:cNvPr id="24" name="Chevron 23"/>
            <p:cNvSpPr/>
            <p:nvPr/>
          </p:nvSpPr>
          <p:spPr>
            <a:xfrm>
              <a:off x="0" y="0"/>
              <a:ext cx="1344438" cy="304800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hevron 4"/>
            <p:cNvSpPr/>
            <p:nvPr/>
          </p:nvSpPr>
          <p:spPr>
            <a:xfrm>
              <a:off x="152400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Untersuchungs-</a:t>
              </a:r>
              <a:r>
                <a:rPr lang="de-DE" sz="800" kern="1200" dirty="0" err="1">
                  <a:solidFill>
                    <a:schemeClr val="tx1"/>
                  </a:solidFill>
                </a:rPr>
                <a:t>feldanalyse</a:t>
              </a:r>
              <a:endParaRPr lang="de-DE" sz="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63758" y="6019800"/>
            <a:ext cx="1344438" cy="304800"/>
            <a:chOff x="1211358" y="0"/>
            <a:chExt cx="1344438" cy="304800"/>
          </a:xfrm>
          <a:solidFill>
            <a:schemeClr val="accent3">
              <a:lumMod val="85000"/>
            </a:schemeClr>
          </a:solidFill>
        </p:grpSpPr>
        <p:sp>
          <p:nvSpPr>
            <p:cNvPr id="22" name="Chevron 21"/>
            <p:cNvSpPr/>
            <p:nvPr/>
          </p:nvSpPr>
          <p:spPr>
            <a:xfrm>
              <a:off x="1211358" y="0"/>
              <a:ext cx="1344438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576825"/>
                <a:satOff val="3272"/>
                <a:lumOff val="-50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6"/>
            <p:cNvSpPr/>
            <p:nvPr/>
          </p:nvSpPr>
          <p:spPr>
            <a:xfrm>
              <a:off x="1363758" y="0"/>
              <a:ext cx="1039638" cy="304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Umfeldanalyse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73753" y="6019800"/>
            <a:ext cx="1344438" cy="304800"/>
            <a:chOff x="2421353" y="0"/>
            <a:chExt cx="1344438" cy="304800"/>
          </a:xfrm>
        </p:grpSpPr>
        <p:sp>
          <p:nvSpPr>
            <p:cNvPr id="20" name="Chevron 19"/>
            <p:cNvSpPr/>
            <p:nvPr/>
          </p:nvSpPr>
          <p:spPr>
            <a:xfrm>
              <a:off x="2421353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153650"/>
                <a:satOff val="6544"/>
                <a:lumOff val="-100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8"/>
            <p:cNvSpPr/>
            <p:nvPr/>
          </p:nvSpPr>
          <p:spPr>
            <a:xfrm>
              <a:off x="2573753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Zukunftsannahmen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83748" y="6019800"/>
            <a:ext cx="1576502" cy="304800"/>
            <a:chOff x="3631348" y="0"/>
            <a:chExt cx="1576502" cy="304800"/>
          </a:xfrm>
          <a:solidFill>
            <a:schemeClr val="accent1"/>
          </a:solidFill>
        </p:grpSpPr>
        <p:sp>
          <p:nvSpPr>
            <p:cNvPr id="18" name="Chevron 17"/>
            <p:cNvSpPr/>
            <p:nvPr/>
          </p:nvSpPr>
          <p:spPr>
            <a:xfrm>
              <a:off x="3631348" y="0"/>
              <a:ext cx="1576502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730475"/>
                <a:satOff val="9816"/>
                <a:lumOff val="-15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hevron 10"/>
            <p:cNvSpPr/>
            <p:nvPr/>
          </p:nvSpPr>
          <p:spPr>
            <a:xfrm>
              <a:off x="3783748" y="0"/>
              <a:ext cx="1271702" cy="3048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bg1"/>
                  </a:solidFill>
                </a:rPr>
                <a:t>Bündelung der Annahmen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25807" y="6019800"/>
            <a:ext cx="1344438" cy="304800"/>
            <a:chOff x="5073407" y="0"/>
            <a:chExt cx="1344438" cy="304800"/>
          </a:xfrm>
          <a:solidFill>
            <a:schemeClr val="accent1"/>
          </a:solidFill>
        </p:grpSpPr>
        <p:sp>
          <p:nvSpPr>
            <p:cNvPr id="16" name="Chevron 15"/>
            <p:cNvSpPr/>
            <p:nvPr/>
          </p:nvSpPr>
          <p:spPr>
            <a:xfrm>
              <a:off x="5073407" y="0"/>
              <a:ext cx="1344438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307300"/>
                <a:satOff val="13088"/>
                <a:lumOff val="-201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hevron 12"/>
            <p:cNvSpPr/>
            <p:nvPr/>
          </p:nvSpPr>
          <p:spPr>
            <a:xfrm>
              <a:off x="5225807" y="0"/>
              <a:ext cx="1039638" cy="3048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bg1"/>
                  </a:solidFill>
                </a:rPr>
                <a:t>Interpretation der Szenarien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35802" y="6019800"/>
            <a:ext cx="1344438" cy="304800"/>
            <a:chOff x="6283402" y="0"/>
            <a:chExt cx="1344438" cy="304800"/>
          </a:xfrm>
        </p:grpSpPr>
        <p:sp>
          <p:nvSpPr>
            <p:cNvPr id="14" name="Chevron 13"/>
            <p:cNvSpPr/>
            <p:nvPr/>
          </p:nvSpPr>
          <p:spPr>
            <a:xfrm>
              <a:off x="6283402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884125"/>
                <a:satOff val="16360"/>
                <a:lumOff val="-251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14"/>
            <p:cNvSpPr/>
            <p:nvPr/>
          </p:nvSpPr>
          <p:spPr>
            <a:xfrm>
              <a:off x="6435802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Ableiten von Konsequenzen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45797" y="6019800"/>
            <a:ext cx="1344438" cy="304800"/>
            <a:chOff x="7493397" y="0"/>
            <a:chExt cx="1344438" cy="304800"/>
          </a:xfrm>
        </p:grpSpPr>
        <p:sp>
          <p:nvSpPr>
            <p:cNvPr id="12" name="Chevron 11"/>
            <p:cNvSpPr/>
            <p:nvPr/>
          </p:nvSpPr>
          <p:spPr>
            <a:xfrm>
              <a:off x="7493397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3460950"/>
                <a:satOff val="19632"/>
                <a:lumOff val="-30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vron 16"/>
            <p:cNvSpPr/>
            <p:nvPr/>
          </p:nvSpPr>
          <p:spPr>
            <a:xfrm>
              <a:off x="7645797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Aufbereiten und Transfer</a:t>
              </a:r>
            </a:p>
          </p:txBody>
        </p:sp>
      </p:grpSp>
      <p:sp>
        <p:nvSpPr>
          <p:cNvPr id="2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87935">
            <a:off x="419749" y="2387101"/>
            <a:ext cx="3723771" cy="2703234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0391">
            <a:off x="4687816" y="2495001"/>
            <a:ext cx="3771129" cy="2768352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clrChange>
              <a:clrFrom>
                <a:srgbClr val="838DBD"/>
              </a:clrFrom>
              <a:clrTo>
                <a:srgbClr val="838DBD">
                  <a:alpha val="0"/>
                </a:srgbClr>
              </a:clrTo>
            </a:clrChange>
          </a:blip>
          <a:stretch>
            <a:fillRect/>
          </a:stretch>
        </p:blipFill>
        <p:spPr>
          <a:xfrm rot="20485055">
            <a:off x="525465" y="3429756"/>
            <a:ext cx="3054557" cy="220528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3596">
            <a:off x="851994" y="2707089"/>
            <a:ext cx="2389909" cy="3429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32325">
            <a:off x="5651840" y="2789294"/>
            <a:ext cx="2352993" cy="33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22313" y="3962400"/>
            <a:ext cx="7772400" cy="1362075"/>
          </a:xfrm>
        </p:spPr>
        <p:txBody>
          <a:bodyPr/>
          <a:lstStyle/>
          <a:p>
            <a:r>
              <a:rPr lang="de-DE" dirty="0"/>
              <a:t>Danke für Ihre Aufmerksamkeit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dirty="0"/>
              <a:t>Backup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2679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 der Szenarien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Auswahl der 2 Rohszenarien</a:t>
            </a:r>
          </a:p>
          <a:p>
            <a:pPr lvl="1"/>
            <a:r>
              <a:rPr lang="de-DE" sz="2000" dirty="0"/>
              <a:t>Trend-Szenario</a:t>
            </a:r>
          </a:p>
          <a:p>
            <a:pPr lvl="1"/>
            <a:r>
              <a:rPr lang="de-DE" sz="2000" dirty="0" err="1"/>
              <a:t>Worst</a:t>
            </a:r>
            <a:r>
              <a:rPr lang="de-DE" sz="2000" dirty="0"/>
              <a:t>-Case-Szenario</a:t>
            </a:r>
          </a:p>
          <a:p>
            <a:pPr lvl="1">
              <a:buNone/>
            </a:pPr>
            <a:endParaRPr lang="de-DE" dirty="0"/>
          </a:p>
          <a:p>
            <a:r>
              <a:rPr lang="de-DE" sz="2400" dirty="0"/>
              <a:t>Beschreibung der Szenarien</a:t>
            </a:r>
          </a:p>
          <a:p>
            <a:pPr lvl="1"/>
            <a:r>
              <a:rPr lang="de-DE" sz="2000" dirty="0"/>
              <a:t>Szenario 1: Ein selbstversorgendes Elektroauto auf dem Weg zum Marktführer</a:t>
            </a:r>
          </a:p>
          <a:p>
            <a:pPr lvl="1"/>
            <a:r>
              <a:rPr lang="de-DE" sz="2000" dirty="0"/>
              <a:t>Szenario 2: Höchste Effizienz und Leichtbau macht den Kleinwagen zum Nischenprodukt</a:t>
            </a:r>
          </a:p>
          <a:p>
            <a:pPr lvl="1">
              <a:buNone/>
            </a:pPr>
            <a:endParaRPr lang="de-DE" sz="2000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9562" y="6019800"/>
            <a:ext cx="1344438" cy="304800"/>
            <a:chOff x="0" y="0"/>
            <a:chExt cx="1344438" cy="304800"/>
          </a:xfrm>
        </p:grpSpPr>
        <p:sp>
          <p:nvSpPr>
            <p:cNvPr id="24" name="Chevron 23"/>
            <p:cNvSpPr/>
            <p:nvPr/>
          </p:nvSpPr>
          <p:spPr>
            <a:xfrm>
              <a:off x="0" y="0"/>
              <a:ext cx="1344438" cy="304800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hevron 4"/>
            <p:cNvSpPr/>
            <p:nvPr/>
          </p:nvSpPr>
          <p:spPr>
            <a:xfrm>
              <a:off x="152400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Untersuchungs-</a:t>
              </a:r>
              <a:r>
                <a:rPr lang="de-DE" sz="800" kern="1200" dirty="0" err="1">
                  <a:solidFill>
                    <a:schemeClr val="tx1"/>
                  </a:solidFill>
                </a:rPr>
                <a:t>feldanalyse</a:t>
              </a:r>
              <a:endParaRPr lang="de-DE" sz="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65123" y="6019800"/>
            <a:ext cx="1344438" cy="304800"/>
            <a:chOff x="1211358" y="0"/>
            <a:chExt cx="1344438" cy="304800"/>
          </a:xfrm>
          <a:solidFill>
            <a:schemeClr val="accent3">
              <a:lumMod val="85000"/>
            </a:schemeClr>
          </a:solidFill>
        </p:grpSpPr>
        <p:sp>
          <p:nvSpPr>
            <p:cNvPr id="22" name="Chevron 21"/>
            <p:cNvSpPr/>
            <p:nvPr/>
          </p:nvSpPr>
          <p:spPr>
            <a:xfrm>
              <a:off x="1211358" y="0"/>
              <a:ext cx="1344438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576825"/>
                <a:satOff val="3272"/>
                <a:lumOff val="-50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6"/>
            <p:cNvSpPr/>
            <p:nvPr/>
          </p:nvSpPr>
          <p:spPr>
            <a:xfrm>
              <a:off x="1363758" y="0"/>
              <a:ext cx="1039638" cy="304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Umfeldanalyse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75118" y="6019800"/>
            <a:ext cx="1344438" cy="304800"/>
            <a:chOff x="2421353" y="0"/>
            <a:chExt cx="1344438" cy="304800"/>
          </a:xfrm>
        </p:grpSpPr>
        <p:sp>
          <p:nvSpPr>
            <p:cNvPr id="20" name="Chevron 19"/>
            <p:cNvSpPr/>
            <p:nvPr/>
          </p:nvSpPr>
          <p:spPr>
            <a:xfrm>
              <a:off x="2421353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153650"/>
                <a:satOff val="6544"/>
                <a:lumOff val="-100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8"/>
            <p:cNvSpPr/>
            <p:nvPr/>
          </p:nvSpPr>
          <p:spPr>
            <a:xfrm>
              <a:off x="2573753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Zukunftsannahmen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85113" y="6019800"/>
            <a:ext cx="1576502" cy="304800"/>
            <a:chOff x="3631348" y="0"/>
            <a:chExt cx="1576502" cy="304800"/>
          </a:xfrm>
        </p:grpSpPr>
        <p:sp>
          <p:nvSpPr>
            <p:cNvPr id="18" name="Chevron 17"/>
            <p:cNvSpPr/>
            <p:nvPr/>
          </p:nvSpPr>
          <p:spPr>
            <a:xfrm>
              <a:off x="3631348" y="0"/>
              <a:ext cx="1576502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730475"/>
                <a:satOff val="9816"/>
                <a:lumOff val="-15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hevron 10"/>
            <p:cNvSpPr/>
            <p:nvPr/>
          </p:nvSpPr>
          <p:spPr>
            <a:xfrm>
              <a:off x="3783748" y="0"/>
              <a:ext cx="1271702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Bündelung der Annahmen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27172" y="6019800"/>
            <a:ext cx="1344438" cy="304800"/>
            <a:chOff x="5073407" y="0"/>
            <a:chExt cx="1344438" cy="304800"/>
          </a:xfrm>
          <a:solidFill>
            <a:schemeClr val="accent1"/>
          </a:solidFill>
        </p:grpSpPr>
        <p:sp>
          <p:nvSpPr>
            <p:cNvPr id="16" name="Chevron 15"/>
            <p:cNvSpPr/>
            <p:nvPr/>
          </p:nvSpPr>
          <p:spPr>
            <a:xfrm>
              <a:off x="5073407" y="0"/>
              <a:ext cx="1344438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307300"/>
                <a:satOff val="13088"/>
                <a:lumOff val="-201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hevron 12"/>
            <p:cNvSpPr/>
            <p:nvPr/>
          </p:nvSpPr>
          <p:spPr>
            <a:xfrm>
              <a:off x="5225807" y="0"/>
              <a:ext cx="1039638" cy="3048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bg1"/>
                  </a:solidFill>
                </a:rPr>
                <a:t>Interpretation der Szenarien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37167" y="6019800"/>
            <a:ext cx="1344438" cy="304800"/>
            <a:chOff x="6283402" y="0"/>
            <a:chExt cx="1344438" cy="304800"/>
          </a:xfrm>
        </p:grpSpPr>
        <p:sp>
          <p:nvSpPr>
            <p:cNvPr id="14" name="Chevron 13"/>
            <p:cNvSpPr/>
            <p:nvPr/>
          </p:nvSpPr>
          <p:spPr>
            <a:xfrm>
              <a:off x="6283402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884125"/>
                <a:satOff val="16360"/>
                <a:lumOff val="-251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14"/>
            <p:cNvSpPr/>
            <p:nvPr/>
          </p:nvSpPr>
          <p:spPr>
            <a:xfrm>
              <a:off x="6435802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Ableiten von Konsequenzen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47162" y="6019800"/>
            <a:ext cx="1344438" cy="304800"/>
            <a:chOff x="7493397" y="0"/>
            <a:chExt cx="1344438" cy="304800"/>
          </a:xfrm>
        </p:grpSpPr>
        <p:sp>
          <p:nvSpPr>
            <p:cNvPr id="12" name="Chevron 11"/>
            <p:cNvSpPr/>
            <p:nvPr/>
          </p:nvSpPr>
          <p:spPr>
            <a:xfrm>
              <a:off x="7493397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3460950"/>
                <a:satOff val="19632"/>
                <a:lumOff val="-30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vron 16"/>
            <p:cNvSpPr/>
            <p:nvPr/>
          </p:nvSpPr>
          <p:spPr>
            <a:xfrm>
              <a:off x="7645797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Aufbereiten und Transfer</a:t>
              </a:r>
            </a:p>
          </p:txBody>
        </p:sp>
      </p:grpSp>
      <p:sp>
        <p:nvSpPr>
          <p:cNvPr id="2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</p:spTree>
    <p:extLst>
      <p:ext uri="{BB962C8B-B14F-4D97-AF65-F5344CB8AC3E}">
        <p14:creationId xmlns:p14="http://schemas.microsoft.com/office/powerpoint/2010/main" val="3244837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Clusteranalyse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Ergebnis der Distanzmatrix mittels Single-</a:t>
            </a:r>
            <a:r>
              <a:rPr lang="de-DE" sz="2000" dirty="0" err="1"/>
              <a:t>Linkage</a:t>
            </a:r>
            <a:r>
              <a:rPr lang="de-DE" sz="2000" dirty="0"/>
              <a:t>-Verfahren: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000" dirty="0"/>
              <a:t>Aufbereitung der Rohszenarien nach Clusteranalyse</a:t>
            </a:r>
          </a:p>
          <a:p>
            <a:pPr lvl="1"/>
            <a:r>
              <a:rPr lang="de-DE" sz="2000" dirty="0"/>
              <a:t>Mit Beobachtung :</a:t>
            </a:r>
          </a:p>
          <a:p>
            <a:pPr lvl="2"/>
            <a:r>
              <a:rPr lang="de-DE" sz="1600" dirty="0"/>
              <a:t>der Posteriori-Werte</a:t>
            </a:r>
          </a:p>
          <a:p>
            <a:pPr lvl="2"/>
            <a:r>
              <a:rPr lang="de-DE" sz="1600" dirty="0"/>
              <a:t>Häufigkeit</a:t>
            </a:r>
          </a:p>
          <a:p>
            <a:pPr lvl="2"/>
            <a:r>
              <a:rPr lang="de-DE" sz="1600" dirty="0"/>
              <a:t>Konsistenzmaße</a:t>
            </a:r>
          </a:p>
          <a:p>
            <a:pPr lvl="1">
              <a:buNone/>
            </a:pPr>
            <a:endParaRPr lang="de-DE" sz="2000" dirty="0"/>
          </a:p>
          <a:p>
            <a:pPr lvl="1">
              <a:buNone/>
            </a:pPr>
            <a:r>
              <a:rPr lang="de-DE" dirty="0"/>
              <a:t>  </a:t>
            </a:r>
          </a:p>
          <a:p>
            <a:pPr lvl="1">
              <a:buNone/>
            </a:pPr>
            <a:r>
              <a:rPr lang="de-DE" dirty="0"/>
              <a:t> </a:t>
            </a:r>
          </a:p>
          <a:p>
            <a:pPr lvl="1">
              <a:buNone/>
            </a:pPr>
            <a:endParaRPr lang="de-DE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288027" y="1981200"/>
          <a:ext cx="6124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Worksheet" r:id="rId3" imgW="6124688" imgH="771470" progId="Excel.Sheet.12">
                  <p:embed/>
                </p:oleObj>
              </mc:Choice>
              <mc:Fallback>
                <p:oleObj name="Worksheet" r:id="rId3" imgW="6124688" imgH="771470" progId="Excel.Shee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027" y="1981200"/>
                        <a:ext cx="6124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52400" y="6019800"/>
            <a:ext cx="1344438" cy="304800"/>
            <a:chOff x="0" y="0"/>
            <a:chExt cx="1344438" cy="304800"/>
          </a:xfrm>
        </p:grpSpPr>
        <p:sp>
          <p:nvSpPr>
            <p:cNvPr id="7" name="Chevron 6"/>
            <p:cNvSpPr/>
            <p:nvPr/>
          </p:nvSpPr>
          <p:spPr>
            <a:xfrm>
              <a:off x="0" y="0"/>
              <a:ext cx="1344438" cy="304800"/>
            </a:xfrm>
            <a:prstGeom prst="chevron">
              <a:avLst/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/>
            <p:cNvSpPr/>
            <p:nvPr/>
          </p:nvSpPr>
          <p:spPr>
            <a:xfrm>
              <a:off x="152400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Untersuchungs-</a:t>
              </a:r>
              <a:r>
                <a:rPr lang="de-DE" sz="800" kern="1200" dirty="0" err="1">
                  <a:solidFill>
                    <a:schemeClr val="tx1"/>
                  </a:solidFill>
                </a:rPr>
                <a:t>feldanalyse</a:t>
              </a:r>
              <a:endParaRPr lang="de-DE" sz="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63758" y="6019800"/>
            <a:ext cx="1344438" cy="304800"/>
            <a:chOff x="1211358" y="0"/>
            <a:chExt cx="1344438" cy="304800"/>
          </a:xfrm>
          <a:solidFill>
            <a:schemeClr val="bg1">
              <a:lumMod val="85000"/>
            </a:schemeClr>
          </a:solidFill>
        </p:grpSpPr>
        <p:sp>
          <p:nvSpPr>
            <p:cNvPr id="10" name="Chevron 9"/>
            <p:cNvSpPr/>
            <p:nvPr/>
          </p:nvSpPr>
          <p:spPr>
            <a:xfrm>
              <a:off x="1211358" y="0"/>
              <a:ext cx="1344438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576825"/>
                <a:satOff val="3272"/>
                <a:lumOff val="-50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6"/>
            <p:cNvSpPr/>
            <p:nvPr/>
          </p:nvSpPr>
          <p:spPr>
            <a:xfrm>
              <a:off x="1363758" y="0"/>
              <a:ext cx="1039638" cy="304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Umfeldanalyse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3753" y="6019800"/>
            <a:ext cx="1344438" cy="304800"/>
            <a:chOff x="2421353" y="0"/>
            <a:chExt cx="1344438" cy="304800"/>
          </a:xfrm>
        </p:grpSpPr>
        <p:sp>
          <p:nvSpPr>
            <p:cNvPr id="13" name="Chevron 12"/>
            <p:cNvSpPr/>
            <p:nvPr/>
          </p:nvSpPr>
          <p:spPr>
            <a:xfrm>
              <a:off x="2421353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153650"/>
                <a:satOff val="6544"/>
                <a:lumOff val="-100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8"/>
            <p:cNvSpPr/>
            <p:nvPr/>
          </p:nvSpPr>
          <p:spPr>
            <a:xfrm>
              <a:off x="2573753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Zukunftsannahmen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83748" y="6019800"/>
            <a:ext cx="1576502" cy="304800"/>
            <a:chOff x="3631348" y="0"/>
            <a:chExt cx="1576502" cy="304800"/>
          </a:xfrm>
          <a:solidFill>
            <a:schemeClr val="accent1"/>
          </a:solidFill>
        </p:grpSpPr>
        <p:sp>
          <p:nvSpPr>
            <p:cNvPr id="16" name="Chevron 15"/>
            <p:cNvSpPr/>
            <p:nvPr/>
          </p:nvSpPr>
          <p:spPr>
            <a:xfrm>
              <a:off x="3631348" y="0"/>
              <a:ext cx="1576502" cy="304800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1730475"/>
                <a:satOff val="9816"/>
                <a:lumOff val="-15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hevron 10"/>
            <p:cNvSpPr/>
            <p:nvPr/>
          </p:nvSpPr>
          <p:spPr>
            <a:xfrm>
              <a:off x="3783748" y="0"/>
              <a:ext cx="1271702" cy="3048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bg1"/>
                  </a:solidFill>
                </a:rPr>
                <a:t>Bündelung der Annahmen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25807" y="6019800"/>
            <a:ext cx="1344438" cy="304800"/>
            <a:chOff x="5073407" y="0"/>
            <a:chExt cx="1344438" cy="304800"/>
          </a:xfrm>
        </p:grpSpPr>
        <p:sp>
          <p:nvSpPr>
            <p:cNvPr id="19" name="Chevron 18"/>
            <p:cNvSpPr/>
            <p:nvPr/>
          </p:nvSpPr>
          <p:spPr>
            <a:xfrm>
              <a:off x="5073407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307300"/>
                <a:satOff val="13088"/>
                <a:lumOff val="-201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12"/>
            <p:cNvSpPr/>
            <p:nvPr/>
          </p:nvSpPr>
          <p:spPr>
            <a:xfrm>
              <a:off x="5225807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Interpretation der Szenarien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35802" y="6019800"/>
            <a:ext cx="1344438" cy="304800"/>
            <a:chOff x="6283402" y="0"/>
            <a:chExt cx="1344438" cy="304800"/>
          </a:xfrm>
        </p:grpSpPr>
        <p:sp>
          <p:nvSpPr>
            <p:cNvPr id="22" name="Chevron 21"/>
            <p:cNvSpPr/>
            <p:nvPr/>
          </p:nvSpPr>
          <p:spPr>
            <a:xfrm>
              <a:off x="6283402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884125"/>
                <a:satOff val="16360"/>
                <a:lumOff val="-251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14"/>
            <p:cNvSpPr/>
            <p:nvPr/>
          </p:nvSpPr>
          <p:spPr>
            <a:xfrm>
              <a:off x="6435802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Ableiten von Konsequenzen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45797" y="6019800"/>
            <a:ext cx="1344438" cy="304800"/>
            <a:chOff x="7493397" y="0"/>
            <a:chExt cx="1344438" cy="304800"/>
          </a:xfrm>
        </p:grpSpPr>
        <p:sp>
          <p:nvSpPr>
            <p:cNvPr id="25" name="Chevron 24"/>
            <p:cNvSpPr/>
            <p:nvPr/>
          </p:nvSpPr>
          <p:spPr>
            <a:xfrm>
              <a:off x="7493397" y="0"/>
              <a:ext cx="1344438" cy="3048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3460950"/>
                <a:satOff val="19632"/>
                <a:lumOff val="-30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16"/>
            <p:cNvSpPr/>
            <p:nvPr/>
          </p:nvSpPr>
          <p:spPr>
            <a:xfrm>
              <a:off x="7645797" y="0"/>
              <a:ext cx="1039638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004" tIns="10668" rIns="10668" bIns="1066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800" kern="1200" dirty="0">
                  <a:solidFill>
                    <a:schemeClr val="tx1"/>
                  </a:solidFill>
                </a:rPr>
                <a:t>Aufbereiten und Transfer</a:t>
              </a:r>
            </a:p>
          </p:txBody>
        </p:sp>
      </p:grpSp>
      <p:sp>
        <p:nvSpPr>
          <p:cNvPr id="2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</p:spTree>
    <p:extLst>
      <p:ext uri="{BB962C8B-B14F-4D97-AF65-F5344CB8AC3E}">
        <p14:creationId xmlns:p14="http://schemas.microsoft.com/office/powerpoint/2010/main" val="249960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Darstellung</a:t>
            </a:r>
            <a:r>
              <a:rPr lang="en-GB" dirty="0"/>
              <a:t> </a:t>
            </a:r>
            <a:r>
              <a:rPr lang="en-GB" dirty="0" err="1"/>
              <a:t>Szenario</a:t>
            </a:r>
            <a:r>
              <a:rPr lang="en-GB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57" y="5815651"/>
            <a:ext cx="8356600" cy="66134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err="1">
                <a:solidFill>
                  <a:srgbClr val="FF0000"/>
                </a:solidFill>
              </a:rPr>
              <a:t>Darstellung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erfolgt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über</a:t>
            </a:r>
            <a:r>
              <a:rPr lang="en-GB" dirty="0">
                <a:solidFill>
                  <a:srgbClr val="FF0000"/>
                </a:solidFill>
              </a:rPr>
              <a:t> Poster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71700" y="0"/>
            <a:ext cx="4779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5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der Karosserie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990600"/>
            <a:ext cx="8356600" cy="5181600"/>
          </a:xfrm>
        </p:spPr>
        <p:txBody>
          <a:bodyPr/>
          <a:lstStyle/>
          <a:p>
            <a:r>
              <a:rPr lang="de-DE" sz="2000" dirty="0"/>
              <a:t>Rohkarosserie:</a:t>
            </a:r>
          </a:p>
          <a:p>
            <a:pPr lvl="1"/>
            <a:r>
              <a:rPr lang="de-DE" sz="1600" dirty="0"/>
              <a:t>Unterbau</a:t>
            </a:r>
          </a:p>
          <a:p>
            <a:pPr lvl="2"/>
            <a:r>
              <a:rPr lang="de-DE" sz="1200" dirty="0"/>
              <a:t>Vorderwagen</a:t>
            </a:r>
          </a:p>
          <a:p>
            <a:pPr lvl="2"/>
            <a:r>
              <a:rPr lang="de-DE" sz="1200" dirty="0"/>
              <a:t>Unterboden vorne</a:t>
            </a:r>
          </a:p>
          <a:p>
            <a:pPr lvl="2"/>
            <a:r>
              <a:rPr lang="de-DE" sz="1200" dirty="0"/>
              <a:t>Unterboden hinten</a:t>
            </a:r>
          </a:p>
          <a:p>
            <a:pPr lvl="1"/>
            <a:r>
              <a:rPr lang="de-DE" sz="1600" dirty="0"/>
              <a:t>Aufbau</a:t>
            </a:r>
          </a:p>
          <a:p>
            <a:pPr lvl="2"/>
            <a:r>
              <a:rPr lang="de-DE" sz="1200" dirty="0"/>
              <a:t>Kotflügel</a:t>
            </a:r>
          </a:p>
          <a:p>
            <a:pPr lvl="2"/>
            <a:r>
              <a:rPr lang="de-DE" sz="1200" dirty="0"/>
              <a:t>Seitenwände </a:t>
            </a:r>
          </a:p>
          <a:p>
            <a:pPr lvl="2"/>
            <a:r>
              <a:rPr lang="de-DE" sz="1200" dirty="0"/>
              <a:t>Rahmen</a:t>
            </a:r>
          </a:p>
          <a:p>
            <a:pPr lvl="2"/>
            <a:r>
              <a:rPr lang="de-DE" sz="1200" dirty="0"/>
              <a:t>Dach</a:t>
            </a:r>
          </a:p>
          <a:p>
            <a:pPr lvl="2"/>
            <a:r>
              <a:rPr lang="de-DE" sz="1200" dirty="0"/>
              <a:t>Scheibe</a:t>
            </a:r>
          </a:p>
          <a:p>
            <a:pPr lvl="1"/>
            <a:endParaRPr lang="de-DE" sz="1200" dirty="0"/>
          </a:p>
          <a:p>
            <a:r>
              <a:rPr lang="de-DE" sz="2000" dirty="0"/>
              <a:t>Anbauteile:</a:t>
            </a:r>
          </a:p>
          <a:p>
            <a:pPr lvl="1"/>
            <a:r>
              <a:rPr lang="de-DE" sz="1600" dirty="0"/>
              <a:t>Türen</a:t>
            </a:r>
          </a:p>
          <a:p>
            <a:pPr lvl="1"/>
            <a:r>
              <a:rPr lang="de-DE" sz="1600" dirty="0"/>
              <a:t>Klappen</a:t>
            </a:r>
          </a:p>
          <a:p>
            <a:pPr lvl="1"/>
            <a:r>
              <a:rPr lang="de-DE" sz="1600" dirty="0"/>
              <a:t>Stoßfänger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447904" y="6054980"/>
            <a:ext cx="2550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aus: Vieweg Handbuch Kraftfahrzeugtechnik (2016)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43874"/>
            <a:ext cx="3314700" cy="228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553200" y="4953000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Rohkarosserie</a:t>
            </a:r>
          </a:p>
        </p:txBody>
      </p:sp>
    </p:spTree>
    <p:extLst>
      <p:ext uri="{BB962C8B-B14F-4D97-AF65-F5344CB8AC3E}">
        <p14:creationId xmlns:p14="http://schemas.microsoft.com/office/powerpoint/2010/main" val="219599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der </a:t>
            </a:r>
            <a:r>
              <a:rPr lang="de-DE" dirty="0" err="1"/>
              <a:t>Szenariotechnik</a:t>
            </a:r>
            <a:r>
              <a:rPr lang="de-DE" dirty="0"/>
              <a:t>: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069183"/>
              </p:ext>
            </p:extLst>
          </p:nvPr>
        </p:nvGraphicFramePr>
        <p:xfrm>
          <a:off x="411549" y="1578864"/>
          <a:ext cx="8370887" cy="457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56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47075" cy="561975"/>
          </a:xfrm>
        </p:spPr>
        <p:txBody>
          <a:bodyPr/>
          <a:lstStyle/>
          <a:p>
            <a:r>
              <a:rPr lang="de-DE" sz="2400" dirty="0"/>
              <a:t>Die Auswirkungen der Szenarien wurden </a:t>
            </a:r>
            <a:br>
              <a:rPr lang="de-DE" sz="2400" dirty="0"/>
            </a:br>
            <a:r>
              <a:rPr lang="de-DE" sz="2400" dirty="0"/>
              <a:t>hinsichtlich der Gestaltungsfelder näher betrachtet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367212"/>
              </p:ext>
            </p:extLst>
          </p:nvPr>
        </p:nvGraphicFramePr>
        <p:xfrm>
          <a:off x="381000" y="990600"/>
          <a:ext cx="8356600" cy="474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Fallstudienseminar Innovationsmanagement</a:t>
            </a:r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915185"/>
              </p:ext>
            </p:extLst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950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83341"/>
              </p:ext>
            </p:extLst>
          </p:nvPr>
        </p:nvGraphicFramePr>
        <p:xfrm>
          <a:off x="457200" y="1143000"/>
          <a:ext cx="8356600" cy="439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4787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Auswirkungsmatrix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921">
                <a:tc>
                  <a:txBody>
                    <a:bodyPr/>
                    <a:lstStyle/>
                    <a:p>
                      <a:r>
                        <a:rPr lang="de-DE" sz="1500" dirty="0">
                          <a:solidFill>
                            <a:schemeClr val="bg1"/>
                          </a:solidFill>
                        </a:rPr>
                        <a:t>Absatzmarkt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Elektromotor setzt sich durch 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A1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Windschnittige Karosserieformen </a:t>
                      </a:r>
                      <a:r>
                        <a:rPr lang="de-DE" sz="1500" b="1" dirty="0">
                          <a:solidFill>
                            <a:schemeClr val="accent1"/>
                          </a:solidFill>
                        </a:rPr>
                        <a:t>(A2</a:t>
                      </a:r>
                      <a:r>
                        <a:rPr lang="de-DE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32405">
                <a:tc>
                  <a:txBody>
                    <a:bodyPr/>
                    <a:lstStyle/>
                    <a:p>
                      <a:r>
                        <a:rPr lang="de-DE" sz="1500" dirty="0"/>
                        <a:t>Beschaffungsmarkt</a:t>
                      </a:r>
                      <a:endParaRPr lang="de-DE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AA6B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Anzahl der Beschaffungsmärkte und Lieferanten steigt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644525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Risikoanfälligkeit steigt (z.B.</a:t>
                      </a:r>
                      <a:r>
                        <a:rPr lang="de-DE" sz="1500" baseline="0" dirty="0"/>
                        <a:t> </a:t>
                      </a:r>
                      <a:r>
                        <a:rPr lang="de-DE" sz="1500" dirty="0"/>
                        <a:t>Lieferengpässe,</a:t>
                      </a:r>
                      <a:r>
                        <a:rPr lang="de-DE" sz="1500" baseline="0" dirty="0"/>
                        <a:t> </a:t>
                      </a:r>
                      <a:r>
                        <a:rPr lang="de-DE" sz="1500" dirty="0"/>
                        <a:t>Streiks) </a:t>
                      </a:r>
                    </a:p>
                    <a:p>
                      <a:pPr marL="644525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Anpassung der Bestellvolumen</a:t>
                      </a:r>
                    </a:p>
                    <a:p>
                      <a:pPr marL="628650" indent="-269875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Gefahr durch Wechselkursschwankungen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5888">
                <a:tc>
                  <a:txBody>
                    <a:bodyPr/>
                    <a:lstStyle/>
                    <a:p>
                      <a:r>
                        <a:rPr lang="de-DE" sz="1500" dirty="0"/>
                        <a:t>Produktion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BEA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Zusätzlicher Investitionsbedarf (z.B. Umbau der Anlage, Anschaffungskosten neuer Fertigungs- und Montageanlagen, neue</a:t>
                      </a:r>
                      <a:r>
                        <a:rPr lang="de-DE" sz="1500" baseline="0" dirty="0"/>
                        <a:t> Fertigungsverfahren</a:t>
                      </a:r>
                      <a:r>
                        <a:rPr lang="de-DE" sz="1500" dirty="0"/>
                        <a:t>)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C1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628650" indent="-269875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Einlernen der Mitarbeiter</a:t>
                      </a:r>
                    </a:p>
                    <a:p>
                      <a:pPr marL="628650" indent="-269875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Änderung der Taktzeiten / Koordinationsaufwand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C2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Steigerung des Produktionsvolumens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chemeClr val="accent1"/>
                          </a:solidFill>
                        </a:rPr>
                        <a:t>C3</a:t>
                      </a:r>
                      <a:r>
                        <a:rPr lang="de-DE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17754"/>
              </p:ext>
            </p:extLst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/>
          <p:cNvGrpSpPr/>
          <p:nvPr/>
        </p:nvGrpSpPr>
        <p:grpSpPr>
          <a:xfrm>
            <a:off x="233335" y="5537220"/>
            <a:ext cx="1014742" cy="430887"/>
            <a:chOff x="7673293" y="4629150"/>
            <a:chExt cx="1014742" cy="430887"/>
          </a:xfrm>
        </p:grpSpPr>
        <p:sp>
          <p:nvSpPr>
            <p:cNvPr id="9" name="Textfeld 8"/>
            <p:cNvSpPr txBox="1"/>
            <p:nvPr/>
          </p:nvSpPr>
          <p:spPr>
            <a:xfrm>
              <a:off x="7772400" y="4629150"/>
              <a:ext cx="9156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Stärken</a:t>
              </a:r>
            </a:p>
            <a:p>
              <a:r>
                <a:rPr lang="de-DE" sz="1100" dirty="0"/>
                <a:t>Schwächen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7673293" y="4705179"/>
              <a:ext cx="152400" cy="1114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673293" y="4857579"/>
              <a:ext cx="152400" cy="11146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47075" cy="561975"/>
          </a:xfrm>
        </p:spPr>
        <p:txBody>
          <a:bodyPr/>
          <a:lstStyle/>
          <a:p>
            <a:r>
              <a:rPr lang="de-DE" sz="2400" dirty="0"/>
              <a:t>Die Auswirkungen der Szenarien wurden </a:t>
            </a:r>
            <a:br>
              <a:rPr lang="de-DE" sz="2400" dirty="0"/>
            </a:br>
            <a:r>
              <a:rPr lang="de-DE" sz="2400" dirty="0"/>
              <a:t>hinsichtlich der Gestaltungsfelder näher betrachtet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3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31286"/>
              </p:ext>
            </p:extLst>
          </p:nvPr>
        </p:nvGraphicFramePr>
        <p:xfrm>
          <a:off x="392113" y="1198563"/>
          <a:ext cx="8356600" cy="371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55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1028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Auswirkungsmatrix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3151">
                <a:tc>
                  <a:txBody>
                    <a:bodyPr/>
                    <a:lstStyle/>
                    <a:p>
                      <a:r>
                        <a:rPr lang="de-DE" sz="1500" dirty="0"/>
                        <a:t>Forschung</a:t>
                      </a:r>
                      <a:r>
                        <a:rPr lang="de-DE" sz="1500" baseline="0" dirty="0"/>
                        <a:t> &amp; Entwicklung</a:t>
                      </a:r>
                      <a:endParaRPr lang="de-DE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2CAAD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Investitionsbedarf in neue Forschungsfelder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 Aufbau von Kompetenzzentren (z.B. Energiegewinnung, Crash-Tests)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7518">
                <a:tc>
                  <a:txBody>
                    <a:bodyPr/>
                    <a:lstStyle/>
                    <a:p>
                      <a:r>
                        <a:rPr lang="de-DE" sz="1500" dirty="0"/>
                        <a:t>Marketing &amp; Vertrieb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5D8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Bedarf leistungsfähiger Vertriebsstandorte, angepasste Marketingstrategie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chemeClr val="accent1"/>
                          </a:solidFill>
                        </a:rPr>
                        <a:t>E</a:t>
                      </a:r>
                      <a:r>
                        <a:rPr lang="de-DE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3151">
                <a:tc>
                  <a:txBody>
                    <a:bodyPr/>
                    <a:lstStyle/>
                    <a:p>
                      <a:r>
                        <a:rPr lang="de-DE" sz="1500" dirty="0"/>
                        <a:t>Standort Deutschland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Ausbau von Forschungs- und Produktionsstandorten in Deutschland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Produktionsverlagerungen an andere Standorte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chemeClr val="accent1"/>
                          </a:solidFill>
                        </a:rPr>
                        <a:t>F</a:t>
                      </a:r>
                      <a:r>
                        <a:rPr lang="de-DE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3151">
                <a:tc>
                  <a:txBody>
                    <a:bodyPr/>
                    <a:lstStyle/>
                    <a:p>
                      <a:r>
                        <a:rPr lang="de-DE" sz="1500" dirty="0">
                          <a:solidFill>
                            <a:schemeClr val="bg1"/>
                          </a:solidFill>
                        </a:rPr>
                        <a:t>Shareholder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Kommunikation der neuen Marktsituation</a:t>
                      </a:r>
                    </a:p>
                    <a:p>
                      <a:pPr marL="628650" indent="-269875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Gefahr des Absprungs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rgbClr val="C00000"/>
                          </a:solidFill>
                        </a:rPr>
                        <a:t>G1</a:t>
                      </a:r>
                      <a:r>
                        <a:rPr lang="de-DE" sz="1500" b="1" dirty="0"/>
                        <a:t>)</a:t>
                      </a:r>
                    </a:p>
                    <a:p>
                      <a:pPr marL="628650" indent="-269875">
                        <a:buFont typeface="Arial" panose="020B0604020202020204" pitchFamily="34" charset="0"/>
                        <a:buChar char="•"/>
                      </a:pPr>
                      <a:r>
                        <a:rPr lang="de-DE" sz="1500" dirty="0"/>
                        <a:t>Möglichkeit der Wertsteigerung der Aktien </a:t>
                      </a:r>
                      <a:r>
                        <a:rPr lang="de-DE" sz="1500" b="1" dirty="0"/>
                        <a:t>(</a:t>
                      </a:r>
                      <a:r>
                        <a:rPr lang="de-DE" sz="1500" b="1" dirty="0">
                          <a:solidFill>
                            <a:schemeClr val="accent1"/>
                          </a:solidFill>
                        </a:rPr>
                        <a:t>G2</a:t>
                      </a:r>
                      <a:r>
                        <a:rPr lang="de-DE" sz="15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884892"/>
              </p:ext>
            </p:extLst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pieren 6"/>
          <p:cNvGrpSpPr/>
          <p:nvPr/>
        </p:nvGrpSpPr>
        <p:grpSpPr>
          <a:xfrm>
            <a:off x="233335" y="5537220"/>
            <a:ext cx="1014742" cy="430887"/>
            <a:chOff x="7673293" y="4629150"/>
            <a:chExt cx="1014742" cy="430887"/>
          </a:xfrm>
        </p:grpSpPr>
        <p:sp>
          <p:nvSpPr>
            <p:cNvPr id="8" name="Textfeld 7"/>
            <p:cNvSpPr txBox="1"/>
            <p:nvPr/>
          </p:nvSpPr>
          <p:spPr>
            <a:xfrm>
              <a:off x="7772400" y="4629150"/>
              <a:ext cx="9156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Stärken</a:t>
              </a:r>
            </a:p>
            <a:p>
              <a:r>
                <a:rPr lang="de-DE" sz="1100" dirty="0"/>
                <a:t>Schwächen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673293" y="4705179"/>
              <a:ext cx="152400" cy="1114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673293" y="4857579"/>
              <a:ext cx="152400" cy="11146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47075" cy="561975"/>
          </a:xfrm>
        </p:spPr>
        <p:txBody>
          <a:bodyPr/>
          <a:lstStyle/>
          <a:p>
            <a:r>
              <a:rPr lang="de-DE" sz="2400" dirty="0"/>
              <a:t>Die Auswirkungen der Szenarien wurden </a:t>
            </a:r>
            <a:br>
              <a:rPr lang="de-DE" sz="2400" dirty="0"/>
            </a:br>
            <a:r>
              <a:rPr lang="de-DE" sz="2400" dirty="0"/>
              <a:t>hinsichtlich der Gestaltungsfelder näher betrachtet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1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143875" cy="561975"/>
          </a:xfrm>
        </p:spPr>
        <p:txBody>
          <a:bodyPr/>
          <a:lstStyle/>
          <a:p>
            <a:r>
              <a:rPr lang="de-DE" sz="2400" dirty="0"/>
              <a:t>Um die Bedeutung der Auswirkungen zu ermitteln, wurde die Gefahren- und Chancenmatrix genutzt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78066"/>
              </p:ext>
            </p:extLst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08687"/>
              </p:ext>
            </p:extLst>
          </p:nvPr>
        </p:nvGraphicFramePr>
        <p:xfrm>
          <a:off x="917575" y="1447800"/>
          <a:ext cx="6248399" cy="3886199"/>
        </p:xfrm>
        <a:graphic>
          <a:graphicData uri="http://schemas.openxmlformats.org/drawingml/2006/table">
            <a:tbl>
              <a:tblPr/>
              <a:tblGrid>
                <a:gridCol w="20618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32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3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903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Szenario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4553">
                <a:tc rowSpan="2">
                  <a:txBody>
                    <a:bodyPr/>
                    <a:lstStyle/>
                    <a:p>
                      <a:pPr algn="ctr" fontAlgn="ctr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690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Eintrittswahrscheinlichkeit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A1E65298-1B41-4361-8AD9-8FE04595C1DD}"/>
              </a:ext>
            </a:extLst>
          </p:cNvPr>
          <p:cNvSpPr/>
          <p:nvPr/>
        </p:nvSpPr>
        <p:spPr>
          <a:xfrm>
            <a:off x="6513678" y="4197349"/>
            <a:ext cx="258763" cy="25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 dirty="0">
                <a:solidFill>
                  <a:schemeClr val="accent1"/>
                </a:solidFill>
              </a:rPr>
              <a:t>C3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78AE123C-F3AB-4CD9-B8A3-36FFFB00AE8B}"/>
              </a:ext>
            </a:extLst>
          </p:cNvPr>
          <p:cNvSpPr/>
          <p:nvPr/>
        </p:nvSpPr>
        <p:spPr>
          <a:xfrm>
            <a:off x="4572000" y="4370388"/>
            <a:ext cx="258763" cy="2587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>
                <a:solidFill>
                  <a:srgbClr val="C00000"/>
                </a:solidFill>
              </a:rPr>
              <a:t>C2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="" xmlns:a16="http://schemas.microsoft.com/office/drawing/2014/main" id="{5D8BCDDF-5233-4076-882C-65421A1EE50F}"/>
              </a:ext>
            </a:extLst>
          </p:cNvPr>
          <p:cNvSpPr/>
          <p:nvPr/>
        </p:nvSpPr>
        <p:spPr>
          <a:xfrm>
            <a:off x="6163913" y="2286000"/>
            <a:ext cx="258763" cy="2603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F8FA8F08-77CD-47F9-8D3B-E097C70BC2A0}"/>
              </a:ext>
            </a:extLst>
          </p:cNvPr>
          <p:cNvSpPr/>
          <p:nvPr/>
        </p:nvSpPr>
        <p:spPr>
          <a:xfrm>
            <a:off x="6422676" y="1981200"/>
            <a:ext cx="258762" cy="258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9132179C-E52B-4758-85F2-A15BD25DB07A}"/>
              </a:ext>
            </a:extLst>
          </p:cNvPr>
          <p:cNvSpPr/>
          <p:nvPr/>
        </p:nvSpPr>
        <p:spPr>
          <a:xfrm>
            <a:off x="6422676" y="2544763"/>
            <a:ext cx="258762" cy="2587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>
                <a:solidFill>
                  <a:srgbClr val="C00000"/>
                </a:solidFill>
              </a:rPr>
              <a:t>C1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C6DA3224-9882-44E3-B235-C400B752DEF9}"/>
              </a:ext>
            </a:extLst>
          </p:cNvPr>
          <p:cNvSpPr/>
          <p:nvPr/>
        </p:nvSpPr>
        <p:spPr>
          <a:xfrm>
            <a:off x="6282532" y="4484237"/>
            <a:ext cx="258762" cy="25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264BB79E-50FD-4E7F-B300-10D48B5CA673}"/>
              </a:ext>
            </a:extLst>
          </p:cNvPr>
          <p:cNvSpPr/>
          <p:nvPr/>
        </p:nvSpPr>
        <p:spPr>
          <a:xfrm>
            <a:off x="6663658" y="4502151"/>
            <a:ext cx="258762" cy="258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898D2819-5C83-41AA-8945-E01CF13A19E3}"/>
              </a:ext>
            </a:extLst>
          </p:cNvPr>
          <p:cNvSpPr/>
          <p:nvPr/>
        </p:nvSpPr>
        <p:spPr>
          <a:xfrm>
            <a:off x="3200400" y="4193247"/>
            <a:ext cx="258762" cy="2587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 dirty="0">
                <a:solidFill>
                  <a:srgbClr val="C00000"/>
                </a:solidFill>
              </a:rPr>
              <a:t>G1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="" xmlns:a16="http://schemas.microsoft.com/office/drawing/2014/main" id="{D0E9C26F-30E0-4996-97D1-69DC676D250A}"/>
              </a:ext>
            </a:extLst>
          </p:cNvPr>
          <p:cNvSpPr/>
          <p:nvPr/>
        </p:nvSpPr>
        <p:spPr>
          <a:xfrm>
            <a:off x="5230813" y="4370388"/>
            <a:ext cx="258763" cy="258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>
                <a:solidFill>
                  <a:schemeClr val="accent1"/>
                </a:solidFill>
              </a:rPr>
              <a:t>G2</a:t>
            </a:r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646470" y="3301250"/>
            <a:ext cx="2119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n-lt"/>
              </a:rPr>
              <a:t>Bedeutung auf Gestaltungsfeld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="" xmlns:a16="http://schemas.microsoft.com/office/drawing/2014/main" id="{D0E9C26F-30E0-4996-97D1-69DC676D250A}"/>
              </a:ext>
            </a:extLst>
          </p:cNvPr>
          <p:cNvSpPr/>
          <p:nvPr/>
        </p:nvSpPr>
        <p:spPr>
          <a:xfrm>
            <a:off x="6643059" y="2242928"/>
            <a:ext cx="258763" cy="258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 dirty="0">
                <a:solidFill>
                  <a:schemeClr val="accent1"/>
                </a:solidFill>
              </a:rPr>
              <a:t>A2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="" xmlns:a16="http://schemas.microsoft.com/office/drawing/2014/main" id="{D0E9C26F-30E0-4996-97D1-69DC676D250A}"/>
              </a:ext>
            </a:extLst>
          </p:cNvPr>
          <p:cNvSpPr/>
          <p:nvPr/>
        </p:nvSpPr>
        <p:spPr>
          <a:xfrm>
            <a:off x="5905150" y="3699757"/>
            <a:ext cx="258763" cy="2587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b="1" dirty="0">
                <a:solidFill>
                  <a:srgbClr val="C00000"/>
                </a:solidFill>
              </a:rPr>
              <a:t>A1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57226" y="1382195"/>
            <a:ext cx="17876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A</a:t>
            </a:r>
            <a:r>
              <a:rPr lang="de-DE" sz="1000" dirty="0"/>
              <a:t>: Absatzmarkt</a:t>
            </a:r>
          </a:p>
          <a:p>
            <a:r>
              <a:rPr lang="de-DE" sz="1000" b="1" dirty="0"/>
              <a:t>B</a:t>
            </a:r>
            <a:r>
              <a:rPr lang="de-DE" sz="1000" dirty="0"/>
              <a:t>: Beschaffungsmarkt</a:t>
            </a:r>
          </a:p>
          <a:p>
            <a:r>
              <a:rPr lang="de-DE" sz="1000" b="1" dirty="0"/>
              <a:t>C</a:t>
            </a:r>
            <a:r>
              <a:rPr lang="de-DE" sz="1000" dirty="0"/>
              <a:t>: Produktion</a:t>
            </a:r>
          </a:p>
          <a:p>
            <a:r>
              <a:rPr lang="de-DE" sz="1000" b="1" dirty="0"/>
              <a:t>D</a:t>
            </a:r>
            <a:r>
              <a:rPr lang="de-DE" sz="1000" dirty="0"/>
              <a:t>: Forschung &amp; Entwicklung</a:t>
            </a:r>
          </a:p>
          <a:p>
            <a:r>
              <a:rPr lang="de-DE" sz="1000" b="1" dirty="0"/>
              <a:t>E</a:t>
            </a:r>
            <a:r>
              <a:rPr lang="de-DE" sz="1000" dirty="0"/>
              <a:t>: Marketing &amp; Vertrieb</a:t>
            </a:r>
          </a:p>
          <a:p>
            <a:r>
              <a:rPr lang="de-DE" sz="1000" b="1" dirty="0"/>
              <a:t>F</a:t>
            </a:r>
            <a:r>
              <a:rPr lang="de-DE" sz="1000" dirty="0"/>
              <a:t>: Standort Deutschland</a:t>
            </a:r>
          </a:p>
          <a:p>
            <a:r>
              <a:rPr lang="de-DE" sz="1000" b="1" dirty="0"/>
              <a:t>G</a:t>
            </a:r>
            <a:r>
              <a:rPr lang="de-DE" sz="1000" dirty="0"/>
              <a:t>: Shareholder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233335" y="5537220"/>
            <a:ext cx="1014742" cy="430887"/>
            <a:chOff x="7673293" y="4629150"/>
            <a:chExt cx="1014742" cy="430887"/>
          </a:xfrm>
        </p:grpSpPr>
        <p:sp>
          <p:nvSpPr>
            <p:cNvPr id="38" name="Textfeld 37"/>
            <p:cNvSpPr txBox="1"/>
            <p:nvPr/>
          </p:nvSpPr>
          <p:spPr>
            <a:xfrm>
              <a:off x="7772400" y="4629150"/>
              <a:ext cx="9156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Stärken</a:t>
              </a:r>
            </a:p>
            <a:p>
              <a:r>
                <a:rPr lang="de-DE" sz="1100" dirty="0"/>
                <a:t>Schwächen</a:t>
              </a:r>
            </a:p>
          </p:txBody>
        </p:sp>
        <p:sp>
          <p:nvSpPr>
            <p:cNvPr id="39" name="Rechteck 38"/>
            <p:cNvSpPr/>
            <p:nvPr/>
          </p:nvSpPr>
          <p:spPr>
            <a:xfrm>
              <a:off x="7673293" y="4705179"/>
              <a:ext cx="152400" cy="1114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7673293" y="4857579"/>
              <a:ext cx="152400" cy="11146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095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Aus den Auswirkungen ergeben sich folgende Handlungsempfehlungen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Fallstudienseminar Innovationsmanagement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064782"/>
              </p:ext>
            </p:extLst>
          </p:nvPr>
        </p:nvGraphicFramePr>
        <p:xfrm>
          <a:off x="152400" y="6019800"/>
          <a:ext cx="89154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779616"/>
              </p:ext>
            </p:extLst>
          </p:nvPr>
        </p:nvGraphicFramePr>
        <p:xfrm>
          <a:off x="457200" y="1143000"/>
          <a:ext cx="835660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4003"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bg1"/>
                          </a:solidFill>
                        </a:rPr>
                        <a:t>Absatzmarkt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8900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Bildung von Joint Ventures, um schnellen Zugang zum "alternativen Antrieb" zu erhalten</a:t>
                      </a:r>
                    </a:p>
                    <a:p>
                      <a:pPr marL="88900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Kundenwünsche aktiv einbinden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r>
                        <a:rPr lang="de-DE" sz="1400" dirty="0"/>
                        <a:t>Beschaffungsmarkt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AA6B2"/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  <a:tabLst>
                          <a:tab pos="90011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Langfristige Lieferverträge mit festen Konditionen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  <a:tabLst>
                          <a:tab pos="90011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Zusammenschluss mit mehreren Abnehmern 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  <a:tabLst>
                          <a:tab pos="90011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Alternative Lieferanten miteinbeziehen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  <a:tabLst>
                          <a:tab pos="900113" algn="l"/>
                        </a:tabLs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Vertikale Integration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23997">
                <a:tc>
                  <a:txBody>
                    <a:bodyPr/>
                    <a:lstStyle/>
                    <a:p>
                      <a:r>
                        <a:rPr lang="de-DE" sz="1400" dirty="0"/>
                        <a:t>Produktion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BEA3"/>
                    </a:solidFill>
                  </a:tcPr>
                </a:tc>
                <a:tc>
                  <a:txBody>
                    <a:bodyPr/>
                    <a:lstStyle/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Schlanke</a:t>
                      </a:r>
                      <a:r>
                        <a:rPr lang="de-DE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Produktion, Wertschöpfung fokussieren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Anschaffung zusätzlicher Produktionseinheiten</a:t>
                      </a:r>
                      <a:r>
                        <a:rPr lang="de-DE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(höhere Effizienz)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Automatisierungsgrad erhöhen</a:t>
                      </a:r>
                    </a:p>
                    <a:p>
                      <a:pPr marL="900113" indent="-182563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Forschung in neue Produktionsverfahren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Pfeil nach rechts 6"/>
          <p:cNvSpPr/>
          <p:nvPr/>
        </p:nvSpPr>
        <p:spPr>
          <a:xfrm>
            <a:off x="2286000" y="13716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2286000" y="25146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2286000" y="4191000"/>
            <a:ext cx="762000" cy="3810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0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12</TotalTime>
  <Words>2552</Words>
  <Application>Microsoft Macintosh PowerPoint</Application>
  <PresentationFormat>On-screen Show (4:3)</PresentationFormat>
  <Paragraphs>1097</Paragraphs>
  <Slides>41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Cambria Math</vt:lpstr>
      <vt:lpstr>Wingdings</vt:lpstr>
      <vt:lpstr>Arial</vt:lpstr>
      <vt:lpstr>KIT-Masterslides-EN-SDQ</vt:lpstr>
      <vt:lpstr>Worksheet</vt:lpstr>
      <vt:lpstr>PowerPoint Presentation</vt:lpstr>
      <vt:lpstr>Agenda</vt:lpstr>
      <vt:lpstr>Szenario 1</vt:lpstr>
      <vt:lpstr>Darstellung Szenario 2</vt:lpstr>
      <vt:lpstr>Die Auswirkungen der Szenarien wurden  hinsichtlich der Gestaltungsfelder näher betrachtet</vt:lpstr>
      <vt:lpstr>Die Auswirkungen der Szenarien wurden  hinsichtlich der Gestaltungsfelder näher betrachtet</vt:lpstr>
      <vt:lpstr>Die Auswirkungen der Szenarien wurden  hinsichtlich der Gestaltungsfelder näher betrachtet</vt:lpstr>
      <vt:lpstr>Um die Bedeutung der Auswirkungen zu ermitteln, wurde die Gefahren- und Chancenmatrix genutzt</vt:lpstr>
      <vt:lpstr>Aus den Auswirkungen ergeben sich folgende Handlungsempfehlungen</vt:lpstr>
      <vt:lpstr>Aus den Auswirkungen ergeben sich folgende Handlungsempfehlungen</vt:lpstr>
      <vt:lpstr>Agenda</vt:lpstr>
      <vt:lpstr>Szenario 2</vt:lpstr>
      <vt:lpstr>Darstellung Szenario 1</vt:lpstr>
      <vt:lpstr>Die Auswirkungen der Szenarien wurden  hinsichtlich der Gestaltungsfelder näher betrachtet</vt:lpstr>
      <vt:lpstr>Die Auswirkungen der Szenarien wurden  hinsichtlich der Gestaltungsfelder näher betrachtet</vt:lpstr>
      <vt:lpstr>Um die Bedeutung der Auswirkungen zu ermitteln, wurde die Gefahren- und Chancenmatrix genutzt</vt:lpstr>
      <vt:lpstr>Aus dem Szenario können Hauptschwächen und –chancen identifiziert werden</vt:lpstr>
      <vt:lpstr>Basierend auf der Strategie werden gibt es verschiedene Handlungsempfehlungen</vt:lpstr>
      <vt:lpstr>Aus den Auswirkungen ergeben sich folgende Handlungsempfehlungen</vt:lpstr>
      <vt:lpstr>Aus den Auswirkungen ergeben sich folgende Handlungsempfehlungen</vt:lpstr>
      <vt:lpstr>Agenda</vt:lpstr>
      <vt:lpstr>PowerPoint Presentation</vt:lpstr>
      <vt:lpstr>Umfeldanalyse</vt:lpstr>
      <vt:lpstr>Umfeldanalyse</vt:lpstr>
      <vt:lpstr>Mittels Einflussanalyse wurden  10 Einflussfaktoren ausgewählt</vt:lpstr>
      <vt:lpstr>Der morphologischer Kasten zeigt die Einflussfaktoren und deren Ausprägungen</vt:lpstr>
      <vt:lpstr>Der morphologischer Kasten zeigt die Einflussfaktoren und deren Ausprägungen</vt:lpstr>
      <vt:lpstr>Der morphologischer Kasten zeigt die Einflussfaktoren und deren Ausprägungen</vt:lpstr>
      <vt:lpstr>  Schritte der Projektionsbündel-Bildung </vt:lpstr>
      <vt:lpstr>PowerPoint Presentation</vt:lpstr>
      <vt:lpstr>Die Cross-Impact-Analyse und die Konsistenzanalyse ergaben 23 Projektionsbündel</vt:lpstr>
      <vt:lpstr>Mit der Clusteranalyse wurden aus den Projektionsbündeln Rohszenarien gebildet</vt:lpstr>
      <vt:lpstr>PowerPoint Presentation</vt:lpstr>
      <vt:lpstr>Jedes Rohszenario wurde für die Endauswahl genauer untersucht </vt:lpstr>
      <vt:lpstr>Anschließend wurden die zwei Szenarien ausgewählt </vt:lpstr>
      <vt:lpstr>Danke für Ihre Aufmerksamkeit </vt:lpstr>
      <vt:lpstr>PowerPoint Presentation</vt:lpstr>
      <vt:lpstr>Interpretation der Szenarien</vt:lpstr>
      <vt:lpstr>Clusteranalyse</vt:lpstr>
      <vt:lpstr>Bestandteile der Karosserie</vt:lpstr>
      <vt:lpstr>Phasen der Szenariotechnik: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Amine Afia</cp:lastModifiedBy>
  <cp:revision>1288</cp:revision>
  <cp:lastPrinted>1601-01-01T00:00:00Z</cp:lastPrinted>
  <dcterms:created xsi:type="dcterms:W3CDTF">1601-01-01T00:00:00Z</dcterms:created>
  <dcterms:modified xsi:type="dcterms:W3CDTF">2017-02-01T19:18:03Z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