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78" r:id="rId5"/>
    <p:sldId id="279" r:id="rId6"/>
    <p:sldId id="280" r:id="rId7"/>
    <p:sldId id="281"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90" d="100"/>
          <a:sy n="90" d="100"/>
        </p:scale>
        <p:origin x="53"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1220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888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21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8.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291" y="719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r>
              <a:rPr lang="en-US" sz="4000" dirty="0"/>
              <a:t>MongoDB </a:t>
            </a:r>
            <a:br>
              <a:rPr lang="en-US" sz="4000" dirty="0"/>
            </a:br>
            <a:r>
              <a:rPr lang="en-US" sz="4000" dirty="0"/>
              <a:t>vs </a:t>
            </a:r>
            <a:br>
              <a:rPr lang="en-US" sz="4000" dirty="0"/>
            </a:br>
            <a:r>
              <a:rPr lang="en-US" sz="4000" dirty="0"/>
              <a:t>SQL</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76291" y="526473"/>
            <a:ext cx="4727798" cy="5264727"/>
          </a:xfrm>
        </p:spPr>
        <p:txBody>
          <a:bodyPr anchor="t">
            <a:normAutofit/>
          </a:bodyPr>
          <a:lstStyle/>
          <a:p>
            <a:pPr algn="just" rtl="0">
              <a:lnSpc>
                <a:spcPct val="200000"/>
              </a:lnSpc>
              <a:spcBef>
                <a:spcPts val="0"/>
              </a:spcBef>
              <a:spcAft>
                <a:spcPts val="0"/>
              </a:spcAft>
            </a:pPr>
            <a:r>
              <a:rPr lang="en-US" sz="1800" b="0" i="0" u="none" strike="noStrike" dirty="0">
                <a:solidFill>
                  <a:schemeClr val="tx1"/>
                </a:solidFill>
                <a:effectLst/>
                <a:latin typeface="Arial" panose="020B0604020202020204" pitchFamily="34" charset="0"/>
              </a:rPr>
              <a:t>SQL databases are used to store structured data while NoSQL databases like MongoDB are used to save unstructured data. MongoDB is used to save unstructured data in JSON format. MongoDB does not support advanced analytics and joins like SQL databases support.</a:t>
            </a:r>
            <a:endParaRPr lang="en-US" sz="2000" b="0" dirty="0">
              <a:solidFill>
                <a:schemeClr val="tx1"/>
              </a:solidFill>
              <a:effectLst/>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76291" y="526473"/>
            <a:ext cx="4727798" cy="5264727"/>
          </a:xfrm>
        </p:spPr>
        <p:txBody>
          <a:bodyPr anchor="t">
            <a:normAutofit/>
          </a:bodyPr>
          <a:lstStyle/>
          <a:p>
            <a:pPr algn="just" rtl="0">
              <a:lnSpc>
                <a:spcPct val="200000"/>
              </a:lnSpc>
              <a:spcBef>
                <a:spcPts val="0"/>
              </a:spcBef>
              <a:spcAft>
                <a:spcPts val="0"/>
              </a:spcAft>
            </a:pPr>
            <a:r>
              <a:rPr lang="en-US" sz="1800" b="0" i="0" u="none" strike="noStrike" dirty="0">
                <a:solidFill>
                  <a:schemeClr val="tx1"/>
                </a:solidFill>
                <a:effectLst/>
                <a:latin typeface="Arial" panose="020B0604020202020204" pitchFamily="34" charset="0"/>
              </a:rPr>
              <a:t>MongoDB belongs to the family of NoSQL databases used to store unstructured documents in JSON format. It was first launched in 2009 and has since become one of the leading databases in the NoSQL space.</a:t>
            </a:r>
            <a:endParaRPr lang="en-US" sz="2000" b="0" dirty="0">
              <a:solidFill>
                <a:schemeClr val="tx1"/>
              </a:solidFill>
              <a:effectLst/>
            </a:endParaRPr>
          </a:p>
        </p:txBody>
      </p:sp>
    </p:spTree>
    <p:extLst>
      <p:ext uri="{BB962C8B-B14F-4D97-AF65-F5344CB8AC3E}">
        <p14:creationId xmlns:p14="http://schemas.microsoft.com/office/powerpoint/2010/main" val="421717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76291" y="526473"/>
            <a:ext cx="4727798" cy="5264727"/>
          </a:xfrm>
        </p:spPr>
        <p:txBody>
          <a:bodyPr anchor="t">
            <a:normAutofit/>
          </a:bodyPr>
          <a:lstStyle/>
          <a:p>
            <a:pPr algn="just" rtl="0">
              <a:lnSpc>
                <a:spcPct val="200000"/>
              </a:lnSpc>
              <a:spcBef>
                <a:spcPts val="0"/>
              </a:spcBef>
              <a:spcAft>
                <a:spcPts val="0"/>
              </a:spcAft>
            </a:pPr>
            <a:r>
              <a:rPr lang="en-US" sz="1800" b="0" i="0" u="none" strike="noStrike" dirty="0">
                <a:solidFill>
                  <a:schemeClr val="tx1"/>
                </a:solidFill>
                <a:effectLst/>
                <a:latin typeface="Times New Roman" panose="02020603050405020304" pitchFamily="18" charset="0"/>
              </a:rPr>
              <a:t>MySQL is an open-source SQL relational database, which is used for storing structured data in a table-like format. It was first launched in the year 1995 and is now managed by Oracle. Since it is free, it has become a very popular choice in demand for SQL databases.</a:t>
            </a:r>
            <a:endParaRPr lang="en-US" sz="1800" b="0" dirty="0">
              <a:solidFill>
                <a:schemeClr val="tx1"/>
              </a:solidFill>
              <a:effectLst/>
            </a:endParaRPr>
          </a:p>
          <a:p>
            <a:pPr>
              <a:lnSpc>
                <a:spcPct val="200000"/>
              </a:lnSpc>
            </a:pPr>
            <a:br>
              <a:rPr lang="en-US" sz="1800" dirty="0">
                <a:solidFill>
                  <a:schemeClr val="tx1"/>
                </a:solidFill>
              </a:rPr>
            </a:br>
            <a:endParaRPr lang="en-US" sz="1800" b="0" dirty="0">
              <a:solidFill>
                <a:schemeClr val="tx1"/>
              </a:solidFill>
              <a:effectLst/>
            </a:endParaRPr>
          </a:p>
        </p:txBody>
      </p:sp>
    </p:spTree>
    <p:extLst>
      <p:ext uri="{BB962C8B-B14F-4D97-AF65-F5344CB8AC3E}">
        <p14:creationId xmlns:p14="http://schemas.microsoft.com/office/powerpoint/2010/main" val="92541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69455" y="526473"/>
            <a:ext cx="10934634" cy="5264727"/>
          </a:xfrm>
        </p:spPr>
        <p:txBody>
          <a:bodyPr anchor="t">
            <a:normAutofit/>
          </a:bodyPr>
          <a:lstStyle/>
          <a:p>
            <a:pPr marL="36900" indent="0">
              <a:lnSpc>
                <a:spcPct val="200000"/>
              </a:lnSpc>
              <a:buNone/>
            </a:pPr>
            <a:br>
              <a:rPr lang="en-US" sz="1800" dirty="0">
                <a:solidFill>
                  <a:schemeClr val="tx1"/>
                </a:solidFill>
              </a:rPr>
            </a:br>
            <a:endParaRPr lang="en-US" sz="1800" b="0" dirty="0">
              <a:solidFill>
                <a:schemeClr val="tx1"/>
              </a:solidFill>
              <a:effectLst/>
            </a:endParaRPr>
          </a:p>
        </p:txBody>
      </p:sp>
      <p:graphicFrame>
        <p:nvGraphicFramePr>
          <p:cNvPr id="2" name="Table 1">
            <a:extLst>
              <a:ext uri="{FF2B5EF4-FFF2-40B4-BE49-F238E27FC236}">
                <a16:creationId xmlns:a16="http://schemas.microsoft.com/office/drawing/2014/main" id="{327312C3-D396-1BFD-BCF6-591ED0FBD0FD}"/>
              </a:ext>
            </a:extLst>
          </p:cNvPr>
          <p:cNvGraphicFramePr>
            <a:graphicFrameLocks noGrp="1"/>
          </p:cNvGraphicFramePr>
          <p:nvPr>
            <p:extLst>
              <p:ext uri="{D42A27DB-BD31-4B8C-83A1-F6EECF244321}">
                <p14:modId xmlns:p14="http://schemas.microsoft.com/office/powerpoint/2010/main" val="1423038010"/>
              </p:ext>
            </p:extLst>
          </p:nvPr>
        </p:nvGraphicFramePr>
        <p:xfrm>
          <a:off x="787400" y="526472"/>
          <a:ext cx="10138265" cy="5264727"/>
        </p:xfrm>
        <a:graphic>
          <a:graphicData uri="http://schemas.openxmlformats.org/drawingml/2006/table">
            <a:tbl>
              <a:tblPr/>
              <a:tblGrid>
                <a:gridCol w="3347740">
                  <a:extLst>
                    <a:ext uri="{9D8B030D-6E8A-4147-A177-3AD203B41FA5}">
                      <a16:colId xmlns:a16="http://schemas.microsoft.com/office/drawing/2014/main" val="626017528"/>
                    </a:ext>
                  </a:extLst>
                </a:gridCol>
                <a:gridCol w="2988676">
                  <a:extLst>
                    <a:ext uri="{9D8B030D-6E8A-4147-A177-3AD203B41FA5}">
                      <a16:colId xmlns:a16="http://schemas.microsoft.com/office/drawing/2014/main" val="4011951575"/>
                    </a:ext>
                  </a:extLst>
                </a:gridCol>
                <a:gridCol w="3801849">
                  <a:extLst>
                    <a:ext uri="{9D8B030D-6E8A-4147-A177-3AD203B41FA5}">
                      <a16:colId xmlns:a16="http://schemas.microsoft.com/office/drawing/2014/main" val="871307139"/>
                    </a:ext>
                  </a:extLst>
                </a:gridCol>
              </a:tblGrid>
              <a:tr h="350982">
                <a:tc>
                  <a:txBody>
                    <a:bodyPr/>
                    <a:lstStyle/>
                    <a:p>
                      <a:pPr fontAlgn="ctr"/>
                      <a:r>
                        <a:rPr lang="en-US" sz="1400" dirty="0">
                          <a:solidFill>
                            <a:schemeClr val="tx1"/>
                          </a:solidFill>
                          <a:effectLst/>
                        </a:rPr>
                        <a:t> </a:t>
                      </a:r>
                    </a:p>
                  </a:txBody>
                  <a:tcPr marL="38100" marR="38100" marT="38100" marB="38100"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chemeClr val="tx1"/>
                          </a:solidFill>
                          <a:effectLst/>
                          <a:latin typeface="Times New Roman" panose="02020603050405020304" pitchFamily="18" charset="0"/>
                        </a:rPr>
                        <a:t>MongoDB</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chemeClr val="tx1"/>
                          </a:solidFill>
                          <a:effectLst/>
                          <a:latin typeface="Times New Roman" panose="02020603050405020304" pitchFamily="18" charset="0"/>
                        </a:rPr>
                        <a:t>MySQL</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298727"/>
                  </a:ext>
                </a:extLst>
              </a:tr>
              <a:tr h="377980">
                <a:tc>
                  <a:txBody>
                    <a:bodyPr/>
                    <a:lstStyle/>
                    <a:p>
                      <a:pPr fontAlgn="t"/>
                      <a:r>
                        <a:rPr lang="en-US" sz="1400" dirty="0">
                          <a:solidFill>
                            <a:schemeClr val="tx1"/>
                          </a:solidFill>
                          <a:effectLst/>
                        </a:rPr>
                        <a:t> </a:t>
                      </a:r>
                    </a:p>
                  </a:txBody>
                  <a:tcPr marL="47625" marR="47625" marT="47625" marB="47625">
                    <a:lnL>
                      <a:noFill/>
                    </a:lnL>
                    <a:lnR>
                      <a:noFill/>
                    </a:lnR>
                    <a:lnT w="762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400">
                          <a:solidFill>
                            <a:schemeClr val="tx1"/>
                          </a:solidFill>
                          <a:effectLst/>
                        </a:rPr>
                        <a:t> </a:t>
                      </a:r>
                    </a:p>
                  </a:txBody>
                  <a:tcPr marL="47625" marR="47625" marT="47625" marB="47625">
                    <a:lnL>
                      <a:noFill/>
                    </a:lnL>
                    <a:lnR>
                      <a:noFill/>
                    </a:lnR>
                    <a:lnT w="762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1400">
                          <a:solidFill>
                            <a:schemeClr val="tx1"/>
                          </a:solidFill>
                          <a:effectLst/>
                        </a:rPr>
                        <a:t> </a:t>
                      </a:r>
                    </a:p>
                  </a:txBody>
                  <a:tcPr marL="47625" marR="47625" marT="47625" marB="47625">
                    <a:lnL>
                      <a:noFill/>
                    </a:lnL>
                    <a:lnR>
                      <a:noFill/>
                    </a:lnR>
                    <a:lnT w="762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7400567"/>
                  </a:ext>
                </a:extLst>
              </a:tr>
              <a:tr h="539972">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Paradigm</a:t>
                      </a:r>
                      <a:endParaRPr lang="en-US" sz="1400">
                        <a:solidFill>
                          <a:schemeClr val="tx1"/>
                        </a:solidFill>
                        <a:effectLst/>
                      </a:endParaRPr>
                    </a:p>
                  </a:txBody>
                  <a:tcPr marL="38100" marR="38100" marT="38100" marB="38100"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NoSQL, supports unstructured data</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SQL, supports structured data with schemas</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5561229"/>
                  </a:ext>
                </a:extLst>
              </a:tr>
              <a:tr h="539972">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Data Storage</a:t>
                      </a:r>
                      <a:endParaRPr lang="en-US" sz="1400">
                        <a:solidFill>
                          <a:schemeClr val="tx1"/>
                        </a:solidFill>
                        <a:effectLst/>
                      </a:endParaRPr>
                    </a:p>
                  </a:txBody>
                  <a:tcPr marL="38100" marR="38100" marT="38100" marB="38100"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Collections containing JSON documents</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Tables with rows and columns</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729187"/>
                  </a:ext>
                </a:extLst>
              </a:tr>
              <a:tr h="539972">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Relationships</a:t>
                      </a:r>
                      <a:endParaRPr lang="en-US" sz="1400">
                        <a:solidFill>
                          <a:schemeClr val="tx1"/>
                        </a:solidFill>
                        <a:effectLst/>
                      </a:endParaRPr>
                    </a:p>
                  </a:txBody>
                  <a:tcPr marL="38100" marR="38100" marT="38100" marB="38100"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No support for table relationships</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Supports relationships with foreign keys and primary keys</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4017945"/>
                  </a:ext>
                </a:extLst>
              </a:tr>
              <a:tr h="323983">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Data Model</a:t>
                      </a:r>
                      <a:endParaRPr lang="en-US" sz="1400">
                        <a:solidFill>
                          <a:schemeClr val="tx1"/>
                        </a:solidFill>
                        <a:effectLst/>
                      </a:endParaRPr>
                    </a:p>
                  </a:txBody>
                  <a:tcPr marL="38100" marR="38100" marT="38100" marB="38100"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dirty="0">
                          <a:solidFill>
                            <a:schemeClr val="tx1"/>
                          </a:solidFill>
                          <a:effectLst/>
                          <a:latin typeface="Times New Roman" panose="02020603050405020304" pitchFamily="18" charset="0"/>
                        </a:rPr>
                        <a:t>Non-relational</a:t>
                      </a:r>
                      <a:endParaRPr lang="en-US" sz="1400" dirty="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dirty="0">
                          <a:solidFill>
                            <a:schemeClr val="tx1"/>
                          </a:solidFill>
                          <a:effectLst/>
                          <a:latin typeface="Times New Roman" panose="02020603050405020304" pitchFamily="18" charset="0"/>
                        </a:rPr>
                        <a:t>Relational</a:t>
                      </a:r>
                      <a:endParaRPr lang="en-US" sz="1400" dirty="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532197"/>
                  </a:ext>
                </a:extLst>
              </a:tr>
              <a:tr h="539972">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Scalability</a:t>
                      </a:r>
                      <a:endParaRPr lang="en-US" sz="1400">
                        <a:solidFill>
                          <a:schemeClr val="tx1"/>
                        </a:solidFill>
                        <a:effectLst/>
                      </a:endParaRPr>
                    </a:p>
                  </a:txBody>
                  <a:tcPr marL="38100" marR="38100" marT="38100" marB="38100"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Supports horizontal scaling (sharding)</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Supports vertical scaling</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288162"/>
                  </a:ext>
                </a:extLst>
              </a:tr>
              <a:tr h="755961">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Reliability and Availability</a:t>
                      </a:r>
                      <a:endParaRPr lang="en-US" sz="1400">
                        <a:solidFill>
                          <a:schemeClr val="tx1"/>
                        </a:solidFill>
                        <a:effectLst/>
                      </a:endParaRPr>
                    </a:p>
                  </a:txBody>
                  <a:tcPr marL="38100" marR="38100" marT="38100" marB="38100"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Built for resilience and availability</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Architecture moved towards distributed databases for reliability</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323086"/>
                  </a:ext>
                </a:extLst>
              </a:tr>
              <a:tr h="539972">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Schema</a:t>
                      </a:r>
                      <a:endParaRPr lang="en-US" sz="1400">
                        <a:solidFill>
                          <a:schemeClr val="tx1"/>
                        </a:solidFill>
                        <a:effectLst/>
                      </a:endParaRPr>
                    </a:p>
                  </a:txBody>
                  <a:tcPr marL="38100" marR="38100" marT="38100" marB="38100"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No predefined schema, dynamic structure</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Predefined schema required for data structure</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307387"/>
                  </a:ext>
                </a:extLst>
              </a:tr>
              <a:tr h="755961">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Query Language</a:t>
                      </a:r>
                      <a:endParaRPr lang="en-US" sz="1400">
                        <a:solidFill>
                          <a:schemeClr val="tx1"/>
                        </a:solidFill>
                        <a:effectLst/>
                      </a:endParaRPr>
                    </a:p>
                  </a:txBody>
                  <a:tcPr marL="38100" marR="38100" marT="38100" marB="38100"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a:solidFill>
                            <a:schemeClr val="tx1"/>
                          </a:solidFill>
                          <a:effectLst/>
                          <a:latin typeface="Times New Roman" panose="02020603050405020304" pitchFamily="18" charset="0"/>
                        </a:rPr>
                        <a:t>Limited document querying, no support for joins</a:t>
                      </a:r>
                      <a:endParaRPr lang="en-US" sz="140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400" b="0" i="0" u="none" strike="noStrike" dirty="0">
                          <a:solidFill>
                            <a:schemeClr val="tx1"/>
                          </a:solidFill>
                          <a:effectLst/>
                          <a:latin typeface="Times New Roman" panose="02020603050405020304" pitchFamily="18" charset="0"/>
                        </a:rPr>
                        <a:t>Uses SQL for querying and advanced analytics functions</a:t>
                      </a:r>
                      <a:endParaRPr lang="en-US" sz="1400" dirty="0">
                        <a:solidFill>
                          <a:schemeClr val="tx1"/>
                        </a:solidFill>
                        <a:effectLst/>
                      </a:endParaRPr>
                    </a:p>
                  </a:txBody>
                  <a:tcPr marL="38100" marR="38100" marT="38100" marB="3810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955995"/>
                  </a:ext>
                </a:extLst>
              </a:tr>
            </a:tbl>
          </a:graphicData>
        </a:graphic>
      </p:graphicFrame>
      <p:sp>
        <p:nvSpPr>
          <p:cNvPr id="4" name="Rectangle 1">
            <a:extLst>
              <a:ext uri="{FF2B5EF4-FFF2-40B4-BE49-F238E27FC236}">
                <a16:creationId xmlns:a16="http://schemas.microsoft.com/office/drawing/2014/main" id="{53871F14-A545-92A6-2F14-56CF0AC63DB8}"/>
              </a:ext>
            </a:extLst>
          </p:cNvPr>
          <p:cNvSpPr>
            <a:spLocks noChangeArrowheads="1"/>
          </p:cNvSpPr>
          <p:nvPr/>
        </p:nvSpPr>
        <p:spPr bwMode="auto">
          <a:xfrm>
            <a:off x="3805238" y="2076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4723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{DEB06B1F-4C9B-4678-B014-D5DA9B0C553C}tf55705232_win32</Template>
  <TotalTime>5</TotalTime>
  <Words>249</Words>
  <Application>Microsoft Office PowerPoint</Application>
  <PresentationFormat>Widescreen</PresentationFormat>
  <Paragraphs>40</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Goudy Old Style</vt:lpstr>
      <vt:lpstr>Times New Roman</vt:lpstr>
      <vt:lpstr>Wingdings 2</vt:lpstr>
      <vt:lpstr>SlateVTI</vt:lpstr>
      <vt:lpstr>MongoDB  vs  SQL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KAPPA BETTA</dc:creator>
  <cp:lastModifiedBy>KAPPA BETTA</cp:lastModifiedBy>
  <cp:revision>1</cp:revision>
  <dcterms:created xsi:type="dcterms:W3CDTF">2023-08-16T14:16:02Z</dcterms:created>
  <dcterms:modified xsi:type="dcterms:W3CDTF">2023-08-16T14:21:49Z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