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embeddedFontLst>
    <p:embeddedFont>
      <p:font typeface="Garamond"/>
      <p:regular r:id="rId49"/>
      <p:bold r:id="rId50"/>
      <p:italic r:id="rId51"/>
      <p:boldItalic r:id="rId52"/>
    </p:embeddedFont>
    <p:embeddedFont>
      <p:font typeface="Century Gothic"/>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CBFC2D-3E8A-4223-9FAF-92BA56C33F39}">
  <a:tblStyle styleId="{33CBFC2D-3E8A-4223-9FAF-92BA56C33F3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italic.fntdata"/><Relationship Id="rId50" Type="http://schemas.openxmlformats.org/officeDocument/2006/relationships/font" Target="fonts/Garamond-bold.fntdata"/><Relationship Id="rId53" Type="http://schemas.openxmlformats.org/officeDocument/2006/relationships/font" Target="fonts/CenturyGothic-regular.fntdata"/><Relationship Id="rId52" Type="http://schemas.openxmlformats.org/officeDocument/2006/relationships/font" Target="fonts/Garamond-boldItalic.fntdata"/><Relationship Id="rId11" Type="http://schemas.openxmlformats.org/officeDocument/2006/relationships/slide" Target="slides/slide5.xml"/><Relationship Id="rId55" Type="http://schemas.openxmlformats.org/officeDocument/2006/relationships/font" Target="fonts/CenturyGothic-italic.fntdata"/><Relationship Id="rId10" Type="http://schemas.openxmlformats.org/officeDocument/2006/relationships/slide" Target="slides/slide4.xml"/><Relationship Id="rId54"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jpg"/><Relationship Id="rId5"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0.jpg"/><Relationship Id="rId5" Type="http://schemas.openxmlformats.org/officeDocument/2006/relationships/image" Target="../media/image15.jpg"/><Relationship Id="rId6"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8.jpg"/><Relationship Id="rId5"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hyperlink" Target="http://www.jagdhunde.de/store/catalog/product_info.php?cPath=24&amp;products_id=651" TargetMode="External"/><Relationship Id="rId5" Type="http://schemas.openxmlformats.org/officeDocument/2006/relationships/image" Target="../media/image24.jpg"/><Relationship Id="rId6"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7.jpg"/><Relationship Id="rId5"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39.jp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42.jpg"/><Relationship Id="rId5" Type="http://schemas.openxmlformats.org/officeDocument/2006/relationships/image" Target="../media/image3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36.jpg"/><Relationship Id="rId5" Type="http://schemas.openxmlformats.org/officeDocument/2006/relationships/image" Target="../media/image37.jpg"/><Relationship Id="rId6"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45.jpg"/><Relationship Id="rId5" Type="http://schemas.openxmlformats.org/officeDocument/2006/relationships/image" Target="../media/image38.jpg"/><Relationship Id="rId6" Type="http://schemas.openxmlformats.org/officeDocument/2006/relationships/image" Target="../media/image4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46.jpg"/><Relationship Id="rId5" Type="http://schemas.openxmlformats.org/officeDocument/2006/relationships/image" Target="../media/image4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52.png"/><Relationship Id="rId5"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44.jpg"/><Relationship Id="rId5" Type="http://schemas.openxmlformats.org/officeDocument/2006/relationships/image" Target="../media/image43.jpg"/><Relationship Id="rId6"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4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4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idx="4294967295" type="title"/>
          </p:nvPr>
        </p:nvSpPr>
        <p:spPr>
          <a:xfrm>
            <a:off x="1219200" y="304800"/>
            <a:ext cx="67818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4000"/>
              <a:buFont typeface="Arial"/>
              <a:buNone/>
            </a:pPr>
            <a:r>
              <a:rPr b="0" i="0" lang="en-US" sz="4000" u="none" cap="none" strike="noStrike">
                <a:solidFill>
                  <a:srgbClr val="003300"/>
                </a:solidFill>
                <a:latin typeface="Arial"/>
                <a:ea typeface="Arial"/>
                <a:cs typeface="Arial"/>
                <a:sym typeface="Arial"/>
              </a:rPr>
              <a:t>Die  Bau – oder  Bodenjagd</a:t>
            </a:r>
            <a:endParaRPr/>
          </a:p>
        </p:txBody>
      </p:sp>
      <p:sp>
        <p:nvSpPr>
          <p:cNvPr id="24" name="Google Shape;24;p3"/>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5" name="Google Shape;25;p3"/>
          <p:cNvPicPr preferRelativeResize="0"/>
          <p:nvPr/>
        </p:nvPicPr>
        <p:blipFill rotWithShape="1">
          <a:blip r:embed="rId4">
            <a:alphaModFix/>
          </a:blip>
          <a:srcRect b="0" l="0" r="0" t="0"/>
          <a:stretch/>
        </p:blipFill>
        <p:spPr>
          <a:xfrm>
            <a:off x="1905000" y="1752600"/>
            <a:ext cx="5334000" cy="3602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2"/>
          <p:cNvSpPr txBox="1"/>
          <p:nvPr>
            <p:ph idx="4294967295" type="title"/>
          </p:nvPr>
        </p:nvSpPr>
        <p:spPr>
          <a:xfrm>
            <a:off x="685800" y="228600"/>
            <a:ext cx="77724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Welchen Hund brauche ich für die Baujagd!?</a:t>
            </a:r>
            <a:endParaRPr/>
          </a:p>
        </p:txBody>
      </p:sp>
      <p:sp>
        <p:nvSpPr>
          <p:cNvPr id="103" name="Google Shape;103;p12"/>
          <p:cNvSpPr txBox="1"/>
          <p:nvPr/>
        </p:nvSpPr>
        <p:spPr>
          <a:xfrm>
            <a:off x="381000" y="4572000"/>
            <a:ext cx="8534400" cy="1677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Als Erdhunde bezeichnen wir die Teckel und Terrier. Dabei gibt es noch stark verschiedene Untergruppen, </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die längst nicht mehr alle für die Baujagd geeignet sind.</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pic>
        <p:nvPicPr>
          <p:cNvPr id="104" name="Google Shape;104;p12"/>
          <p:cNvPicPr preferRelativeResize="0"/>
          <p:nvPr/>
        </p:nvPicPr>
        <p:blipFill rotWithShape="1">
          <a:blip r:embed="rId4">
            <a:alphaModFix/>
          </a:blip>
          <a:srcRect b="0" l="0" r="0" t="0"/>
          <a:stretch/>
        </p:blipFill>
        <p:spPr>
          <a:xfrm>
            <a:off x="990600" y="1295400"/>
            <a:ext cx="2054225" cy="2971800"/>
          </a:xfrm>
          <a:prstGeom prst="rect">
            <a:avLst/>
          </a:prstGeom>
          <a:noFill/>
          <a:ln>
            <a:noFill/>
          </a:ln>
        </p:spPr>
      </p:pic>
      <p:pic>
        <p:nvPicPr>
          <p:cNvPr id="105" name="Google Shape;105;p12"/>
          <p:cNvPicPr preferRelativeResize="0"/>
          <p:nvPr/>
        </p:nvPicPr>
        <p:blipFill rotWithShape="1">
          <a:blip r:embed="rId5">
            <a:alphaModFix/>
          </a:blip>
          <a:srcRect b="0" l="0" r="0" t="0"/>
          <a:stretch/>
        </p:blipFill>
        <p:spPr>
          <a:xfrm>
            <a:off x="5638800" y="1295400"/>
            <a:ext cx="2036762"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3"/>
          <p:cNvSpPr txBox="1"/>
          <p:nvPr>
            <p:ph idx="4294967295" type="title"/>
          </p:nvPr>
        </p:nvSpPr>
        <p:spPr>
          <a:xfrm>
            <a:off x="685800" y="609600"/>
            <a:ext cx="77724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Welchen Hund brauche ich für die Baujagd?</a:t>
            </a:r>
            <a:endParaRPr/>
          </a:p>
        </p:txBody>
      </p:sp>
      <p:sp>
        <p:nvSpPr>
          <p:cNvPr id="111" name="Google Shape;111;p13"/>
          <p:cNvSpPr txBox="1"/>
          <p:nvPr/>
        </p:nvSpPr>
        <p:spPr>
          <a:xfrm>
            <a:off x="838200" y="1600200"/>
            <a:ext cx="7543800" cy="4478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Bei den Teckeln haben sich die Rauhaarschläge durchgesetzt, bei den Terriern ist es der Deutsche Jagdterrier, der am meisten eingesetzt wird. </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Aber auch unter den Foxterriern, Westfalenterriern, den Parson Jack Russel, Jack Russel, Patterdalterriern oder Fellterriern und vielen anderen gibt es beste Bauhunde.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4"/>
          <p:cNvSpPr txBox="1"/>
          <p:nvPr>
            <p:ph idx="4294967295" type="title"/>
          </p:nvPr>
        </p:nvSpPr>
        <p:spPr>
          <a:xfrm>
            <a:off x="838200" y="304800"/>
            <a:ext cx="6934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Die Anschaffung eines Bauhundes</a:t>
            </a:r>
            <a:endParaRPr/>
          </a:p>
        </p:txBody>
      </p:sp>
      <p:sp>
        <p:nvSpPr>
          <p:cNvPr id="117" name="Google Shape;117;p14"/>
          <p:cNvSpPr txBox="1"/>
          <p:nvPr/>
        </p:nvSpPr>
        <p:spPr>
          <a:xfrm>
            <a:off x="457200" y="1066800"/>
            <a:ext cx="8382000" cy="5510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Beim Kauf unbedingt auf die Leistung der Eltern achten !</a:t>
            </a:r>
            <a:endParaRPr/>
          </a:p>
          <a:p>
            <a:pPr indent="0" lvl="0" marL="0" marR="0" rtl="0" algn="ctr">
              <a:lnSpc>
                <a:spcPct val="100000"/>
              </a:lnSpc>
              <a:spcBef>
                <a:spcPts val="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 alle Hunderassen ( bis auf den DJT ),  die für die Baujagd eingesetzt werden, auch oft als reine Haushunde gehalten werden, ist beim Kauf eines Welpen unbedingt auf die jagdlichen Leistungen der Eltern starken Wert zu legen. Viele Teckel oder Jack Russel Terrier sind für die Baujagd völlig unbrauchbar.</a:t>
            </a:r>
            <a:endParaRPr b="0" i="0" sz="9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Über die Jagdhaftpflicht sind nur Hunde versichert, die spätestens nach drei Jahren eine Bauprüfung abgelegt haben. Diese ist nur für Hunde möglich, deren Papiere vom JGHV anerkannt sind.</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Das ist ungerecht, da andere Hunde ohne Papiere zur Brauchbarkeitsprüfung ohne Probleme zugelassen werden.   </a:t>
            </a:r>
            <a:r>
              <a:rPr b="0" i="0" lang="en-US" sz="16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Wer aus der Erfahrung  weiß, dass ein DD ohne Papiere genau so brauchbar ist wie einer mit Papieren, wird bei den kleinen Rassen  leicht Schiffbruch erleiden.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5"/>
          <p:cNvSpPr txBox="1"/>
          <p:nvPr>
            <p:ph idx="4294967295" type="title"/>
          </p:nvPr>
        </p:nvSpPr>
        <p:spPr>
          <a:xfrm>
            <a:off x="685800" y="304800"/>
            <a:ext cx="77724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cap="none" strike="noStrike">
                <a:solidFill>
                  <a:srgbClr val="008000"/>
                </a:solidFill>
                <a:latin typeface="Times New Roman"/>
                <a:ea typeface="Times New Roman"/>
                <a:cs typeface="Times New Roman"/>
                <a:sym typeface="Times New Roman"/>
              </a:rPr>
              <a:t>Welche Eigenschaften sollte der Bauhund haben!</a:t>
            </a:r>
            <a:r>
              <a:rPr b="0" i="0" lang="en-US" sz="4400" u="none" cap="none" strike="noStrike">
                <a:solidFill>
                  <a:schemeClr val="dk2"/>
                </a:solidFill>
                <a:latin typeface="Times New Roman"/>
                <a:ea typeface="Times New Roman"/>
                <a:cs typeface="Times New Roman"/>
                <a:sym typeface="Times New Roman"/>
              </a:rPr>
              <a:t> </a:t>
            </a:r>
            <a:endParaRPr/>
          </a:p>
        </p:txBody>
      </p:sp>
      <p:sp>
        <p:nvSpPr>
          <p:cNvPr id="123" name="Google Shape;123;p15"/>
          <p:cNvSpPr txBox="1"/>
          <p:nvPr/>
        </p:nvSpPr>
        <p:spPr>
          <a:xfrm>
            <a:off x="685800" y="1295400"/>
            <a:ext cx="7696200" cy="5148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Sehr wichtig ist der Brustumfang. Die Idealvorstellung liegt im Bereich von 35- 40 cm. Es geht bis 45 cm.</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Vor allen ist eine zu große Schärfe vom Bauhund sehr negativ. Er ist für die Baujagd nicht geeignet und verursacht nur Ärger. Der gute Hund soll ran gehen, den Fuchs lebhaft bedrängen aber nicht zu hart zufassen und laufend Verletzungen haben.</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So wichtig es ist, dass er im Bau laut gibt, wenn ein Fuchs steckt, so </a:t>
            </a:r>
            <a:r>
              <a:rPr b="0" i="0" lang="en-US" sz="2200" u="sng">
                <a:solidFill>
                  <a:schemeClr val="dk1"/>
                </a:solidFill>
                <a:latin typeface="Times New Roman"/>
                <a:ea typeface="Times New Roman"/>
                <a:cs typeface="Times New Roman"/>
                <a:sym typeface="Times New Roman"/>
              </a:rPr>
              <a:t>negativ</a:t>
            </a:r>
            <a:r>
              <a:rPr b="0" i="0" lang="en-US" sz="2200" u="none">
                <a:solidFill>
                  <a:schemeClr val="dk1"/>
                </a:solidFill>
                <a:latin typeface="Times New Roman"/>
                <a:ea typeface="Times New Roman"/>
                <a:cs typeface="Times New Roman"/>
                <a:sym typeface="Times New Roman"/>
              </a:rPr>
              <a:t> ist es, wenn er</a:t>
            </a:r>
            <a:r>
              <a:rPr b="0" i="0" lang="en-US" sz="2200" u="sng">
                <a:solidFill>
                  <a:schemeClr val="dk1"/>
                </a:solidFill>
                <a:latin typeface="Times New Roman"/>
                <a:ea typeface="Times New Roman"/>
                <a:cs typeface="Times New Roman"/>
                <a:sym typeface="Times New Roman"/>
              </a:rPr>
              <a:t> Laut gibt, ohne  dass der Bau befahren war</a:t>
            </a:r>
            <a:r>
              <a:rPr b="0" i="0" lang="en-US" sz="2200" u="none">
                <a:solidFill>
                  <a:schemeClr val="dk1"/>
                </a:solidFill>
                <a:latin typeface="Times New Roman"/>
                <a:ea typeface="Times New Roman"/>
                <a:cs typeface="Times New Roman"/>
                <a:sym typeface="Times New Roman"/>
              </a:rPr>
              <a:t>. Hier wird durch Anrüden ein Fehler gemacht, eine Maßnahme, die auch dazu führt, dass der Hund oft zu lange im Bau bleibt.</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Mit Sicherheit ist ein Rüde scharf nach allem, was sich bewegt, mit 52 cm Brustumfang und einem Führer, der ihn  stark anrüdet, für die Jagd unter der Erde nicht zu gebrauchen.  </a:t>
            </a:r>
            <a:endParaRPr/>
          </a:p>
          <a:p>
            <a:pPr indent="0" lvl="0" marL="0" marR="0" rtl="0" algn="l">
              <a:lnSpc>
                <a:spcPct val="100000"/>
              </a:lnSpc>
              <a:spcBef>
                <a:spcPts val="0"/>
              </a:spcBef>
              <a:spcAft>
                <a:spcPts val="0"/>
              </a:spcAft>
              <a:buClr>
                <a:schemeClr val="dk1"/>
              </a:buClr>
              <a:buSzPts val="800"/>
              <a:buFont typeface="Times New Roman"/>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Der Baujäger jedoch erst recht nicht.</a:t>
            </a:r>
            <a:r>
              <a:rPr b="0" i="0" lang="en-US" sz="2200" u="none">
                <a:solidFill>
                  <a:srgbClr val="800000"/>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6"/>
          <p:cNvSpPr txBox="1"/>
          <p:nvPr>
            <p:ph idx="4294967295" type="title"/>
          </p:nvPr>
        </p:nvSpPr>
        <p:spPr>
          <a:xfrm>
            <a:off x="685800" y="304800"/>
            <a:ext cx="77724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3200"/>
              <a:buFont typeface="Times New Roman"/>
              <a:buNone/>
            </a:pPr>
            <a:r>
              <a:rPr b="1" i="0" lang="en-US" sz="3200" u="none" cap="none" strike="noStrike">
                <a:solidFill>
                  <a:srgbClr val="800000"/>
                </a:solidFill>
                <a:latin typeface="Times New Roman"/>
                <a:ea typeface="Times New Roman"/>
                <a:cs typeface="Times New Roman"/>
                <a:sym typeface="Times New Roman"/>
              </a:rPr>
              <a:t>F l i e g e r  o d e r   S t e h e r !</a:t>
            </a:r>
            <a:endParaRPr/>
          </a:p>
        </p:txBody>
      </p:sp>
      <p:sp>
        <p:nvSpPr>
          <p:cNvPr id="129" name="Google Shape;129;p16"/>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 name="Google Shape;130;p16"/>
          <p:cNvSpPr txBox="1"/>
          <p:nvPr/>
        </p:nvSpPr>
        <p:spPr>
          <a:xfrm>
            <a:off x="4724400" y="1447800"/>
            <a:ext cx="2603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131" name="Google Shape;131;p16"/>
          <p:cNvSpPr txBox="1"/>
          <p:nvPr/>
        </p:nvSpPr>
        <p:spPr>
          <a:xfrm>
            <a:off x="914400" y="1295400"/>
            <a:ext cx="6629400" cy="5568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Heute wird von den meisten Bauhundführern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Flieger deutlich bevorzugt. </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Stundenlanges Warten entfällt, notfalls lässt sich der Hund abrufen.</a:t>
            </a:r>
            <a:br>
              <a:rPr b="0" i="0" lang="en-US" sz="2400" u="none">
                <a:solidFill>
                  <a:schemeClr val="dk1"/>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Den Dachs soll er meiden.</a:t>
            </a:r>
            <a:br>
              <a:rPr b="0" i="0" lang="en-US" sz="2400" u="none">
                <a:solidFill>
                  <a:schemeClr val="dk1"/>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Ich habe beide Arten bei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meinen Hunden erlebt. </a:t>
            </a:r>
            <a:br>
              <a:rPr b="0" i="0" lang="en-US" sz="2400" u="none">
                <a:solidFill>
                  <a:schemeClr val="dk1"/>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Manchmal ist bedingt durch</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Graben der Flieger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zum Steher geworden.</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32" name="Google Shape;132;p16"/>
          <p:cNvPicPr preferRelativeResize="0"/>
          <p:nvPr/>
        </p:nvPicPr>
        <p:blipFill rotWithShape="1">
          <a:blip r:embed="rId4">
            <a:alphaModFix/>
          </a:blip>
          <a:srcRect b="0" l="0" r="0" t="0"/>
          <a:stretch/>
        </p:blipFill>
        <p:spPr>
          <a:xfrm>
            <a:off x="4953000" y="3048000"/>
            <a:ext cx="2879725" cy="33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17"/>
          <p:cNvSpPr txBox="1"/>
          <p:nvPr>
            <p:ph idx="4294967295" type="title"/>
          </p:nvPr>
        </p:nvSpPr>
        <p:spPr>
          <a:xfrm>
            <a:off x="2971800" y="304800"/>
            <a:ext cx="59436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D e r   S t e h e r</a:t>
            </a:r>
            <a:endParaRPr/>
          </a:p>
        </p:txBody>
      </p:sp>
      <p:pic>
        <p:nvPicPr>
          <p:cNvPr id="138" name="Google Shape;138;p17"/>
          <p:cNvPicPr preferRelativeResize="0"/>
          <p:nvPr/>
        </p:nvPicPr>
        <p:blipFill rotWithShape="1">
          <a:blip r:embed="rId4">
            <a:alphaModFix/>
          </a:blip>
          <a:srcRect b="0" l="0" r="0" t="0"/>
          <a:stretch/>
        </p:blipFill>
        <p:spPr>
          <a:xfrm>
            <a:off x="685800" y="381000"/>
            <a:ext cx="2701925" cy="4114800"/>
          </a:xfrm>
          <a:prstGeom prst="rect">
            <a:avLst/>
          </a:prstGeom>
          <a:noFill/>
          <a:ln>
            <a:noFill/>
          </a:ln>
        </p:spPr>
      </p:pic>
      <p:sp>
        <p:nvSpPr>
          <p:cNvPr id="139" name="Google Shape;139;p17"/>
          <p:cNvSpPr txBox="1"/>
          <p:nvPr/>
        </p:nvSpPr>
        <p:spPr>
          <a:xfrm>
            <a:off x="3581400" y="990600"/>
            <a:ext cx="4572000" cy="344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Nichts ist ärgerlicher, als wenn sich vor dem Durchstich der Röhre der Fuchs  versetzt. Das Bild zeigt die Baujagd in alten Tagen. Heute kann ich gezielt graben (Bauhundfinder). Ich bejage immer den Dachs, bleibt der Hund nicht fest am Dachs, dann brauche ich gar nicht damit anzufangen. Ist der Dachs aus dem Bau, ist dieser der Beste für den Fuchs.</a:t>
            </a:r>
            <a:r>
              <a:rPr b="0" i="0" lang="en-US" sz="1800" u="none">
                <a:solidFill>
                  <a:schemeClr val="dk1"/>
                </a:solidFill>
                <a:latin typeface="Times New Roman"/>
                <a:ea typeface="Times New Roman"/>
                <a:cs typeface="Times New Roman"/>
                <a:sym typeface="Times New Roman"/>
              </a:rPr>
              <a:t> </a:t>
            </a:r>
            <a:endParaRPr/>
          </a:p>
        </p:txBody>
      </p:sp>
      <p:sp>
        <p:nvSpPr>
          <p:cNvPr id="140" name="Google Shape;140;p17"/>
          <p:cNvSpPr txBox="1"/>
          <p:nvPr/>
        </p:nvSpPr>
        <p:spPr>
          <a:xfrm>
            <a:off x="685800" y="4495800"/>
            <a:ext cx="8001000" cy="191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0000"/>
              </a:buClr>
              <a:buSzPts val="2400"/>
              <a:buFont typeface="Times New Roman"/>
              <a:buNone/>
            </a:pPr>
            <a:r>
              <a:rPr b="0" i="0" lang="en-US" sz="2400" u="none">
                <a:solidFill>
                  <a:srgbClr val="800000"/>
                </a:solidFill>
                <a:latin typeface="Times New Roman"/>
                <a:ea typeface="Times New Roman"/>
                <a:cs typeface="Times New Roman"/>
                <a:sym typeface="Times New Roman"/>
              </a:rPr>
              <a:t>Das ein Fuchs eher springt, wenn der Hund den Bau verlässt und es von der anderen Seite versucht, habe ich nie sicher sagen können. Nur selten ist er gesprungen, wenn ich ihn abgenommen habe. Ich bin sicher, dass ohne zu „graben“ der Erfolg um 30% verringert wird.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8"/>
          <p:cNvSpPr txBox="1"/>
          <p:nvPr>
            <p:ph idx="4294967295" type="title"/>
          </p:nvPr>
        </p:nvSpPr>
        <p:spPr>
          <a:xfrm>
            <a:off x="685800" y="0"/>
            <a:ext cx="77724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Wann ist der Fuchs im Bau?</a:t>
            </a:r>
            <a:endParaRPr/>
          </a:p>
        </p:txBody>
      </p:sp>
      <p:sp>
        <p:nvSpPr>
          <p:cNvPr id="146" name="Google Shape;146;p18"/>
          <p:cNvSpPr txBox="1"/>
          <p:nvPr/>
        </p:nvSpPr>
        <p:spPr>
          <a:xfrm>
            <a:off x="838200" y="1066800"/>
            <a:ext cx="7543800" cy="5578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Die Wahrscheinlichkeit, im Oktober den Fuchs im Bau anzutreffen, ist nicht groß. Trotzdem stecken schon einige Füchse nach der Maisernte im Bau.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Januar und Februar sind die Erfolg versprechendsten Monate, aber auch im November, Dezember sind die Aussichten kaum geringer.</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Der Satz  „Baujagd gleich Saujagd“ hat auch weiter seine Berechtigung. Bei schlechtem Wetter, Schnee, Regen und besonders Sturm ist der Fuchs etwas eher im Bau. Es hat jedoch kaum Bedeutung, werden die Jagdtage doch fast alle weit im voraus geplant. </a:t>
            </a:r>
            <a:r>
              <a:rPr b="0" i="0" lang="en-US" sz="2000" u="none">
                <a:solidFill>
                  <a:schemeClr val="dk1"/>
                </a:solidFill>
                <a:latin typeface="Times New Roman"/>
                <a:ea typeface="Times New Roman"/>
                <a:cs typeface="Times New Roman"/>
                <a:sym typeface="Times New Roman"/>
              </a:rPr>
              <a:t>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Am Bau selber kann ich an Zeichen von Spinnweben, Gras zwar recht gut erkennen, dass der Bau nicht befahren ist, dass der Fuchs aber tatsächlich steckt, ist ohne Hund auch für den Baujäger mit sehr großer Erfahrung  nicht zu erkennen.</a:t>
            </a:r>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00000"/>
              </a:buClr>
              <a:buSzPts val="2000"/>
              <a:buFont typeface="Times New Roman"/>
              <a:buNone/>
            </a:pPr>
            <a:r>
              <a:rPr b="1" i="0" lang="en-US" sz="2000" u="none">
                <a:solidFill>
                  <a:srgbClr val="800000"/>
                </a:solidFill>
                <a:latin typeface="Times New Roman"/>
                <a:ea typeface="Times New Roman"/>
                <a:cs typeface="Times New Roman"/>
                <a:sym typeface="Times New Roman"/>
              </a:rPr>
              <a:t>Völlig irrelevant ist es, vom Geruch auf den Fuchs zu schließen.    </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00000"/>
              </a:buClr>
              <a:buSzPts val="2000"/>
              <a:buFont typeface="Times New Roman"/>
              <a:buNone/>
            </a:pPr>
            <a:r>
              <a:rPr b="1" i="0" lang="en-US" sz="2000" u="none">
                <a:solidFill>
                  <a:srgbClr val="800000"/>
                </a:solidFill>
                <a:latin typeface="Times New Roman"/>
                <a:ea typeface="Times New Roman"/>
                <a:cs typeface="Times New Roman"/>
                <a:sym typeface="Times New Roman"/>
              </a:rPr>
              <a:t>Er besagt nur, dass ein Fuchs irgendwann da gewesen ist.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9"/>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4400"/>
              <a:buFont typeface="Times New Roman"/>
              <a:buNone/>
            </a:pPr>
            <a:r>
              <a:rPr b="0" i="0" lang="en-US" sz="4400" u="none" cap="none" strike="noStrike">
                <a:solidFill>
                  <a:srgbClr val="008000"/>
                </a:solidFill>
                <a:latin typeface="Times New Roman"/>
                <a:ea typeface="Times New Roman"/>
                <a:cs typeface="Times New Roman"/>
                <a:sym typeface="Times New Roman"/>
              </a:rPr>
              <a:t>Dachs-und Fuchsbauten</a:t>
            </a:r>
            <a:endParaRPr/>
          </a:p>
        </p:txBody>
      </p:sp>
      <p:sp>
        <p:nvSpPr>
          <p:cNvPr id="152" name="Google Shape;152;p19"/>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3" name="Google Shape;153;p19"/>
          <p:cNvSpPr txBox="1"/>
          <p:nvPr/>
        </p:nvSpPr>
        <p:spPr>
          <a:xfrm>
            <a:off x="4572000" y="1981200"/>
            <a:ext cx="4191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54" name="Google Shape;154;p19"/>
          <p:cNvPicPr preferRelativeResize="0"/>
          <p:nvPr/>
        </p:nvPicPr>
        <p:blipFill rotWithShape="1">
          <a:blip r:embed="rId4">
            <a:alphaModFix/>
          </a:blip>
          <a:srcRect b="0" l="0" r="0" t="0"/>
          <a:stretch/>
        </p:blipFill>
        <p:spPr>
          <a:xfrm>
            <a:off x="2743200" y="1447800"/>
            <a:ext cx="5867400" cy="4989512"/>
          </a:xfrm>
          <a:prstGeom prst="rect">
            <a:avLst/>
          </a:prstGeom>
          <a:noFill/>
          <a:ln>
            <a:noFill/>
          </a:ln>
        </p:spPr>
      </p:pic>
      <p:sp>
        <p:nvSpPr>
          <p:cNvPr id="155" name="Google Shape;155;p19"/>
          <p:cNvSpPr txBox="1"/>
          <p:nvPr/>
        </p:nvSpPr>
        <p:spPr>
          <a:xfrm>
            <a:off x="228600" y="1600200"/>
            <a:ext cx="2438400" cy="3937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Der rechte Bau hatte eine Ausdehnung von </a:t>
            </a:r>
            <a:endParaRPr/>
          </a:p>
          <a:p>
            <a:pPr indent="0" lvl="0" marL="0" marR="0" rtl="0" algn="ctr">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60x40m</a:t>
            </a:r>
            <a:endParaRPr/>
          </a:p>
          <a:p>
            <a:pPr indent="0" lvl="0" marL="0" marR="0" rtl="0" algn="ctr">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36 Kessel wurden gefunden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0"/>
          <p:cNvSpPr txBox="1"/>
          <p:nvPr>
            <p:ph idx="4294967295" type="title"/>
          </p:nvPr>
        </p:nvSpPr>
        <p:spPr>
          <a:xfrm>
            <a:off x="685800" y="0"/>
            <a:ext cx="7772400" cy="990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600"/>
              <a:buFont typeface="Times New Roman"/>
              <a:buNone/>
            </a:pPr>
            <a:r>
              <a:rPr b="0" i="0" lang="en-US" sz="3600" u="none" cap="none" strike="noStrike">
                <a:solidFill>
                  <a:srgbClr val="008000"/>
                </a:solidFill>
                <a:latin typeface="Times New Roman"/>
                <a:ea typeface="Times New Roman"/>
                <a:cs typeface="Times New Roman"/>
                <a:sym typeface="Times New Roman"/>
              </a:rPr>
              <a:t>Typische Fuchsbaueingänge ?</a:t>
            </a:r>
            <a:endParaRPr/>
          </a:p>
        </p:txBody>
      </p:sp>
      <p:sp>
        <p:nvSpPr>
          <p:cNvPr id="161" name="Google Shape;161;p20"/>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20"/>
          <p:cNvSpPr txBox="1"/>
          <p:nvPr/>
        </p:nvSpPr>
        <p:spPr>
          <a:xfrm>
            <a:off x="5867400" y="1447800"/>
            <a:ext cx="182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63" name="Google Shape;163;p20"/>
          <p:cNvPicPr preferRelativeResize="0"/>
          <p:nvPr/>
        </p:nvPicPr>
        <p:blipFill rotWithShape="1">
          <a:blip r:embed="rId4">
            <a:alphaModFix/>
          </a:blip>
          <a:srcRect b="0" l="0" r="0" t="0"/>
          <a:stretch/>
        </p:blipFill>
        <p:spPr>
          <a:xfrm>
            <a:off x="609600" y="990600"/>
            <a:ext cx="2667000" cy="2667000"/>
          </a:xfrm>
          <a:prstGeom prst="rect">
            <a:avLst/>
          </a:prstGeom>
          <a:noFill/>
          <a:ln>
            <a:noFill/>
          </a:ln>
        </p:spPr>
      </p:pic>
      <p:pic>
        <p:nvPicPr>
          <p:cNvPr id="164" name="Google Shape;164;p20"/>
          <p:cNvPicPr preferRelativeResize="0"/>
          <p:nvPr/>
        </p:nvPicPr>
        <p:blipFill rotWithShape="1">
          <a:blip r:embed="rId5">
            <a:alphaModFix/>
          </a:blip>
          <a:srcRect b="0" l="0" r="0" t="0"/>
          <a:stretch/>
        </p:blipFill>
        <p:spPr>
          <a:xfrm>
            <a:off x="4495800" y="914400"/>
            <a:ext cx="3352800" cy="2816225"/>
          </a:xfrm>
          <a:prstGeom prst="rect">
            <a:avLst/>
          </a:prstGeom>
          <a:noFill/>
          <a:ln>
            <a:noFill/>
          </a:ln>
        </p:spPr>
      </p:pic>
      <p:pic>
        <p:nvPicPr>
          <p:cNvPr id="165" name="Google Shape;165;p20"/>
          <p:cNvPicPr preferRelativeResize="0"/>
          <p:nvPr/>
        </p:nvPicPr>
        <p:blipFill rotWithShape="1">
          <a:blip r:embed="rId6">
            <a:alphaModFix/>
          </a:blip>
          <a:srcRect b="0" l="0" r="0" t="0"/>
          <a:stretch/>
        </p:blipFill>
        <p:spPr>
          <a:xfrm>
            <a:off x="457200" y="3943350"/>
            <a:ext cx="3200400" cy="2397125"/>
          </a:xfrm>
          <a:prstGeom prst="rect">
            <a:avLst/>
          </a:prstGeom>
          <a:noFill/>
          <a:ln>
            <a:noFill/>
          </a:ln>
        </p:spPr>
      </p:pic>
      <p:sp>
        <p:nvSpPr>
          <p:cNvPr id="166" name="Google Shape;166;p20"/>
          <p:cNvSpPr txBox="1"/>
          <p:nvPr/>
        </p:nvSpPr>
        <p:spPr>
          <a:xfrm>
            <a:off x="3962400" y="3962400"/>
            <a:ext cx="4267200" cy="2436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Auch wenn der Bau oben links schon etwas größer ist, war er, wie die beiden anderen, ein Fuchsbau.</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Links zieht der Teckel den angeschossenen Fuchs, der sich gerade noch in den Bau rettete, heraus.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1"/>
          <p:cNvSpPr txBox="1"/>
          <p:nvPr>
            <p:ph idx="4294967295" type="title"/>
          </p:nvPr>
        </p:nvSpPr>
        <p:spPr>
          <a:xfrm>
            <a:off x="685800" y="0"/>
            <a:ext cx="7772400" cy="990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600"/>
              <a:buFont typeface="Times New Roman"/>
              <a:buNone/>
            </a:pPr>
            <a:r>
              <a:rPr b="0" i="0" lang="en-US" sz="3600" u="none" cap="none" strike="noStrike">
                <a:solidFill>
                  <a:srgbClr val="008000"/>
                </a:solidFill>
                <a:latin typeface="Times New Roman"/>
                <a:ea typeface="Times New Roman"/>
                <a:cs typeface="Times New Roman"/>
                <a:sym typeface="Times New Roman"/>
              </a:rPr>
              <a:t>Typische Dachsbaueingänge ?</a:t>
            </a:r>
            <a:endParaRPr/>
          </a:p>
        </p:txBody>
      </p:sp>
      <p:sp>
        <p:nvSpPr>
          <p:cNvPr id="172" name="Google Shape;172;p21"/>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21"/>
          <p:cNvSpPr txBox="1"/>
          <p:nvPr/>
        </p:nvSpPr>
        <p:spPr>
          <a:xfrm>
            <a:off x="5867400" y="1447800"/>
            <a:ext cx="182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74" name="Google Shape;174;p21"/>
          <p:cNvPicPr preferRelativeResize="0"/>
          <p:nvPr/>
        </p:nvPicPr>
        <p:blipFill rotWithShape="1">
          <a:blip r:embed="rId4">
            <a:alphaModFix/>
          </a:blip>
          <a:srcRect b="0" l="0" r="0" t="0"/>
          <a:stretch/>
        </p:blipFill>
        <p:spPr>
          <a:xfrm>
            <a:off x="4495800" y="762000"/>
            <a:ext cx="4235450" cy="2817812"/>
          </a:xfrm>
          <a:prstGeom prst="rect">
            <a:avLst/>
          </a:prstGeom>
          <a:noFill/>
          <a:ln>
            <a:noFill/>
          </a:ln>
        </p:spPr>
      </p:pic>
      <p:pic>
        <p:nvPicPr>
          <p:cNvPr id="175" name="Google Shape;175;p21"/>
          <p:cNvPicPr preferRelativeResize="0"/>
          <p:nvPr/>
        </p:nvPicPr>
        <p:blipFill rotWithShape="1">
          <a:blip r:embed="rId5">
            <a:alphaModFix/>
          </a:blip>
          <a:srcRect b="0" l="0" r="0" t="0"/>
          <a:stretch/>
        </p:blipFill>
        <p:spPr>
          <a:xfrm>
            <a:off x="304800" y="3581400"/>
            <a:ext cx="4064000" cy="3048000"/>
          </a:xfrm>
          <a:prstGeom prst="rect">
            <a:avLst/>
          </a:prstGeom>
          <a:noFill/>
          <a:ln>
            <a:noFill/>
          </a:ln>
        </p:spPr>
      </p:pic>
      <p:sp>
        <p:nvSpPr>
          <p:cNvPr id="176" name="Google Shape;176;p21"/>
          <p:cNvSpPr txBox="1"/>
          <p:nvPr/>
        </p:nvSpPr>
        <p:spPr>
          <a:xfrm>
            <a:off x="304800" y="838200"/>
            <a:ext cx="38862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Dachsbauten sind an der Spurrille in der Einfahrt zu erkennen. </a:t>
            </a:r>
            <a:br>
              <a:rPr b="0" i="0" lang="en-US" sz="2400" u="none">
                <a:solidFill>
                  <a:schemeClr val="dk1"/>
                </a:solidFill>
                <a:latin typeface="Times New Roman"/>
                <a:ea typeface="Times New Roman"/>
                <a:cs typeface="Times New Roman"/>
                <a:sym typeface="Times New Roman"/>
              </a:rPr>
            </a:br>
            <a:r>
              <a:rPr b="1" i="0" lang="en-US" sz="2400" u="none">
                <a:solidFill>
                  <a:srgbClr val="800000"/>
                </a:solidFill>
                <a:latin typeface="Times New Roman"/>
                <a:ea typeface="Times New Roman"/>
                <a:cs typeface="Times New Roman"/>
                <a:sym typeface="Times New Roman"/>
              </a:rPr>
              <a:t>Sie haben in der Regel erheblich mehr Aushub als der Fuchsbau und größere Einfahrten.</a:t>
            </a:r>
            <a:endParaRPr/>
          </a:p>
        </p:txBody>
      </p:sp>
      <p:sp>
        <p:nvSpPr>
          <p:cNvPr id="177" name="Google Shape;177;p21"/>
          <p:cNvSpPr txBox="1"/>
          <p:nvPr/>
        </p:nvSpPr>
        <p:spPr>
          <a:xfrm>
            <a:off x="4495800" y="3581400"/>
            <a:ext cx="4648200" cy="301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 der Umgebung sind Abtritte, kleine Löcher im Boden zu sehen. Hier wird der Kot vergraben.</a:t>
            </a:r>
            <a:br>
              <a:rPr b="0" i="0" lang="en-US" sz="2400" u="none">
                <a:solidFill>
                  <a:schemeClr val="dk1"/>
                </a:solidFill>
                <a:latin typeface="Times New Roman"/>
                <a:ea typeface="Times New Roman"/>
                <a:cs typeface="Times New Roman"/>
                <a:sym typeface="Times New Roman"/>
              </a:rPr>
            </a:br>
            <a:r>
              <a:rPr b="1" i="0" lang="en-US" sz="2400" u="none">
                <a:solidFill>
                  <a:srgbClr val="800000"/>
                </a:solidFill>
                <a:latin typeface="Times New Roman"/>
                <a:ea typeface="Times New Roman"/>
                <a:cs typeface="Times New Roman"/>
                <a:sym typeface="Times New Roman"/>
              </a:rPr>
              <a:t>Es ist aber selten mit Sicherheit zu sagen, ob der Bau vom Dachs oder Fuchs befahren ist. Oft war er mal vom Dachs befahren, jetzt ist der Fuchs drin.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 name="Shape 29"/>
        <p:cNvGrpSpPr/>
        <p:nvPr/>
      </p:nvGrpSpPr>
      <p:grpSpPr>
        <a:xfrm>
          <a:off x="0" y="0"/>
          <a:ext cx="0" cy="0"/>
          <a:chOff x="0" y="0"/>
          <a:chExt cx="0" cy="0"/>
        </a:xfrm>
      </p:grpSpPr>
      <p:sp>
        <p:nvSpPr>
          <p:cNvPr id="30" name="Google Shape;30;p4"/>
          <p:cNvSpPr txBox="1"/>
          <p:nvPr>
            <p:ph idx="4294967295" type="title"/>
          </p:nvPr>
        </p:nvSpPr>
        <p:spPr>
          <a:xfrm>
            <a:off x="685800" y="304800"/>
            <a:ext cx="77724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1" i="0" lang="en-US" sz="3200" u="none" cap="none" strike="noStrike">
                <a:solidFill>
                  <a:srgbClr val="008000"/>
                </a:solidFill>
                <a:latin typeface="Times New Roman"/>
                <a:ea typeface="Times New Roman"/>
                <a:cs typeface="Times New Roman"/>
                <a:sym typeface="Times New Roman"/>
              </a:rPr>
              <a:t>W a r u m   J a g d  ?</a:t>
            </a:r>
            <a:endParaRPr/>
          </a:p>
        </p:txBody>
      </p:sp>
      <p:sp>
        <p:nvSpPr>
          <p:cNvPr id="31" name="Google Shape;31;p4"/>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Google Shape;32;p4"/>
          <p:cNvSpPr txBox="1"/>
          <p:nvPr/>
        </p:nvSpPr>
        <p:spPr>
          <a:xfrm>
            <a:off x="304800" y="1066800"/>
            <a:ext cx="8397875" cy="4657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Nationalökonom Adam Smith prägt den Begriff  der unsichtbaren Hand. </a:t>
            </a:r>
            <a:endParaRPr/>
          </a:p>
          <a:p>
            <a:pPr indent="0" lvl="0" marL="0" marR="0" rtl="0" algn="l">
              <a:lnSpc>
                <a:spcPct val="100000"/>
              </a:lnSpc>
              <a:spcBef>
                <a:spcPts val="0"/>
              </a:spcBef>
              <a:spcAft>
                <a:spcPts val="0"/>
              </a:spcAft>
              <a:buClr>
                <a:schemeClr val="dk1"/>
              </a:buClr>
              <a:buSzPts val="800"/>
              <a:buFont typeface="Times New Roman"/>
              <a:buNone/>
            </a:pPr>
            <a:r>
              <a:t/>
            </a:r>
            <a:endParaRPr b="0" i="0" sz="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Wenn einer sein eigenes Interesse verfolgt, fördert er die Gesellschaft effektiver, als</a:t>
            </a: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Times New Roman"/>
                <a:ea typeface="Times New Roman"/>
                <a:cs typeface="Times New Roman"/>
                <a:sym typeface="Times New Roman"/>
              </a:rPr>
              <a:t>         </a:t>
            </a:r>
            <a:r>
              <a:rPr b="0" i="0" lang="en-US" sz="2400" u="sng">
                <a:solidFill>
                  <a:srgbClr val="000000"/>
                </a:solidFill>
                <a:latin typeface="Times New Roman"/>
                <a:ea typeface="Times New Roman"/>
                <a:cs typeface="Times New Roman"/>
                <a:sym typeface="Times New Roman"/>
              </a:rPr>
              <a:t>wenn er sich vornimmt, die Gesellschaft zu fördern</a:t>
            </a:r>
            <a:r>
              <a:rPr b="0" i="0" lang="en-US" sz="2400" u="none">
                <a:solidFill>
                  <a:srgbClr val="000000"/>
                </a:solidFill>
                <a:latin typeface="Times New Roman"/>
                <a:ea typeface="Times New Roman"/>
                <a:cs typeface="Times New Roman"/>
                <a:sym typeface="Times New Roman"/>
              </a:rPr>
              <a:t>.</a:t>
            </a: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Times New Roman"/>
                <a:ea typeface="Times New Roman"/>
                <a:cs typeface="Times New Roman"/>
                <a:sym typeface="Times New Roman"/>
              </a:rPr>
              <a:t>Als Beispiel nennt er den Bauern, Bäcker oder Metzger. Die Gesellschaft erwartet nicht, dass wir durch ihr Wohlwollen unsere Wurst oder das Brot bekommen, sondern durch ihr eigenes Interesse. </a:t>
            </a:r>
            <a:endParaRPr b="1" i="0" sz="800" u="sng">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Times New Roman"/>
              <a:buNone/>
            </a:pPr>
            <a:r>
              <a:rPr b="1" i="0" lang="en-US" sz="2400" u="sng">
                <a:solidFill>
                  <a:srgbClr val="000000"/>
                </a:solidFill>
                <a:latin typeface="Times New Roman"/>
                <a:ea typeface="Times New Roman"/>
                <a:cs typeface="Times New Roman"/>
                <a:sym typeface="Times New Roman"/>
              </a:rPr>
              <a:t>Für uns Jäger heißt das:</a:t>
            </a:r>
            <a:endParaRPr/>
          </a:p>
          <a:p>
            <a:pPr indent="0" lvl="0" marL="0" marR="0" rtl="0" algn="ctr">
              <a:lnSpc>
                <a:spcPct val="100000"/>
              </a:lnSpc>
              <a:spcBef>
                <a:spcPts val="0"/>
              </a:spcBef>
              <a:spcAft>
                <a:spcPts val="0"/>
              </a:spcAft>
              <a:buClr>
                <a:schemeClr val="dk1"/>
              </a:buClr>
              <a:buSzPts val="800"/>
              <a:buFont typeface="Times New Roman"/>
              <a:buNone/>
            </a:pPr>
            <a:r>
              <a:t/>
            </a:r>
            <a:endParaRPr b="0" i="0" sz="8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Wer gerne zur Jagd geht, wird dafür sorgen, dass genug Wild da ist. Davon profitieren nicht nur die jagdbaren Wildarten, sondern alle Tiere. Damit profitiert auch der Staat.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2"/>
          <p:cNvSpPr txBox="1"/>
          <p:nvPr/>
        </p:nvSpPr>
        <p:spPr>
          <a:xfrm>
            <a:off x="838200" y="1143000"/>
            <a:ext cx="7467600" cy="5227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Terrierführer arbeiten fast nur mit einem Hund, mehrere Hunde werden nur nacheinander eingesetzt. Teckelführer arbeiten oft mit zwei und große Bauten auch mit noch mehr Hunden.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Andere Jagdhunde z. B. ein Drahthaar vom Revierinhaber, werden nur von wenigen als hilfreich betrachtet. Er stört leicht durch Krach, wird als Sicherheitsrisiko für den Bauhund gesehen. </a:t>
            </a:r>
            <a:endParaRPr/>
          </a:p>
          <a:p>
            <a:pPr indent="0" lvl="0" marL="0" marR="0" rtl="0" algn="l">
              <a:lnSpc>
                <a:spcPct val="100000"/>
              </a:lnSpc>
              <a:spcBef>
                <a:spcPts val="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00000"/>
              </a:buClr>
              <a:buSzPts val="1800"/>
              <a:buFont typeface="Times New Roman"/>
              <a:buNone/>
            </a:pPr>
            <a:r>
              <a:rPr b="1" i="0" lang="en-US" sz="1800" u="none">
                <a:solidFill>
                  <a:srgbClr val="800000"/>
                </a:solidFill>
                <a:latin typeface="Times New Roman"/>
                <a:ea typeface="Times New Roman"/>
                <a:cs typeface="Times New Roman"/>
                <a:sym typeface="Times New Roman"/>
              </a:rPr>
              <a:t>Es gibt Füchse, die springen und die nicht springen. </a:t>
            </a:r>
            <a:endParaRPr/>
          </a:p>
          <a:p>
            <a:pPr indent="0" lvl="0" marL="0" marR="0" rtl="0" algn="ctr">
              <a:lnSpc>
                <a:spcPct val="100000"/>
              </a:lnSpc>
              <a:spcBef>
                <a:spcPts val="0"/>
              </a:spcBef>
              <a:spcAft>
                <a:spcPts val="0"/>
              </a:spcAft>
              <a:buClr>
                <a:schemeClr val="dk1"/>
              </a:buClr>
              <a:buSzPts val="900"/>
              <a:buFont typeface="Times New Roman"/>
              <a:buNone/>
            </a:pPr>
            <a:r>
              <a:t/>
            </a:r>
            <a:endParaRPr b="1" i="0" sz="900" u="none">
              <a:solidFill>
                <a:srgbClr val="8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Ein Satz der stimmt, aber der Erfolg ist stark davon abhängig, ob der Fuchs etwas mitbekommen hat, wie die Leute sich verhalten. Ruhe, den Wind beachten ist eine wichtige Voraussetzung für das Springen.</a:t>
            </a:r>
            <a:endParaRPr/>
          </a:p>
          <a:p>
            <a:pPr indent="0" lvl="0" marL="0" marR="0" rtl="0" algn="l">
              <a:lnSpc>
                <a:spcPct val="100000"/>
              </a:lnSpc>
              <a:spcBef>
                <a:spcPts val="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Dabei werden Feldbauten mit einem Ausgang oft gegraben werden müssen. Wenn im Januar noch bis zu 80 % der Füchse springen, sinkt die Zahl besonders wegen der Fähen im Februar auf  60 % .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Auch aus dem gut angelegten Kunstbau springen 10 % der Füchse nicht.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3" name="Google Shape;183;p22"/>
          <p:cNvSpPr txBox="1"/>
          <p:nvPr>
            <p:ph idx="4294967295" type="title"/>
          </p:nvPr>
        </p:nvSpPr>
        <p:spPr>
          <a:xfrm>
            <a:off x="685800" y="304800"/>
            <a:ext cx="77724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Die Arbeit am Bau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3"/>
          <p:cNvSpPr txBox="1"/>
          <p:nvPr>
            <p:ph idx="4294967295" type="title"/>
          </p:nvPr>
        </p:nvSpPr>
        <p:spPr>
          <a:xfrm>
            <a:off x="685800" y="304800"/>
            <a:ext cx="77724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Die Arbeit am Bau Teil II</a:t>
            </a:r>
            <a:endParaRPr/>
          </a:p>
        </p:txBody>
      </p:sp>
      <p:sp>
        <p:nvSpPr>
          <p:cNvPr id="189" name="Google Shape;189;p23"/>
          <p:cNvSpPr txBox="1"/>
          <p:nvPr/>
        </p:nvSpPr>
        <p:spPr>
          <a:xfrm>
            <a:off x="533400" y="1295400"/>
            <a:ext cx="8001000" cy="5005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Ich arbeite große Bauten immer mit mehreren Hunden. </a:t>
            </a:r>
            <a:endParaRPr/>
          </a:p>
          <a:p>
            <a:pPr indent="0" lvl="0" marL="0" marR="0" rtl="0" algn="l">
              <a:lnSpc>
                <a:spcPct val="100000"/>
              </a:lnSpc>
              <a:spcBef>
                <a:spcPts val="0"/>
              </a:spcBef>
              <a:spcAft>
                <a:spcPts val="0"/>
              </a:spcAft>
              <a:buClr>
                <a:schemeClr val="dk1"/>
              </a:buClr>
              <a:buSzPts val="800"/>
              <a:buFont typeface="Times New Roman"/>
              <a:buNone/>
            </a:pPr>
            <a:r>
              <a:t/>
            </a:r>
            <a:endParaRPr b="0" i="0" sz="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Die Ruhe und das Verhalten am Bau predige ich,wie andere auch, aber habe ich 15 Bauten kontrolliert, ist es damit nicht immer mehr weit her. Da ich nach einer gewissen Zeit gezwungen bin zu orten, werde ich selber ein Unruhefaktor. </a:t>
            </a:r>
            <a:endParaRPr/>
          </a:p>
          <a:p>
            <a:pPr indent="0" lvl="0" marL="0" marR="0" rtl="0" algn="ctr">
              <a:lnSpc>
                <a:spcPct val="100000"/>
              </a:lnSpc>
              <a:spcBef>
                <a:spcPts val="0"/>
              </a:spcBef>
              <a:spcAft>
                <a:spcPts val="0"/>
              </a:spcAft>
              <a:buClr>
                <a:schemeClr val="dk1"/>
              </a:buClr>
              <a:buSzPts val="800"/>
              <a:buFont typeface="Times New Roman"/>
              <a:buNone/>
            </a:pPr>
            <a:r>
              <a:t/>
            </a:r>
            <a:endParaRPr b="1"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Ich  versuche immer dem Hund zu helfen, wenn der Fuchs nicht springt. Ohne Graben hätte ich sehr viel weniger Füchse bekommen.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Für mich ist die Arbeit am Dachs gefährlicher, da versuche ich auch nur mit einem Hund zu arbeiten.</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Beim Graben gibt es vieles, das wünschenswert ist, oft sind die Verhältnisse aber nicht danach. Wer sich durch Wurzeln arbeiten muss, gibt sich mit einer kleinen Öffnung zufrieden. Orte ich den Hund in zwei Metern Tiefe, werde ich den Einschlag größer machen und als Mittelpunkt die vermutliche Stelle wählen. Brauche ich nur 50 cm, dann kann ich auch den Einschlag daneben machen und etwas tiefer, um die Röhre seitlich zu öffnen. Leider sind solche Luxusarbeiten selten.</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4"/>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4400"/>
              <a:buFont typeface="Times New Roman"/>
              <a:buNone/>
            </a:pPr>
            <a:r>
              <a:rPr b="0" i="0" lang="en-US" sz="4400" u="none" cap="none" strike="noStrike">
                <a:solidFill>
                  <a:srgbClr val="008000"/>
                </a:solidFill>
                <a:latin typeface="Times New Roman"/>
                <a:ea typeface="Times New Roman"/>
                <a:cs typeface="Times New Roman"/>
                <a:sym typeface="Times New Roman"/>
              </a:rPr>
              <a:t>B a u h u n d s e n d e r</a:t>
            </a:r>
            <a:endParaRPr/>
          </a:p>
        </p:txBody>
      </p:sp>
      <p:sp>
        <p:nvSpPr>
          <p:cNvPr id="195" name="Google Shape;195;p24"/>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24"/>
          <p:cNvSpPr txBox="1"/>
          <p:nvPr/>
        </p:nvSpPr>
        <p:spPr>
          <a:xfrm>
            <a:off x="2743200" y="1828800"/>
            <a:ext cx="5638800" cy="37433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Wer die Baujagd nicht nur in Kunstbauten betreibt, </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wird auf Dauer immer ein Gerät benutzen.</a:t>
            </a:r>
            <a:endParaRPr/>
          </a:p>
          <a:p>
            <a:pPr indent="0" lvl="0" marL="0" marR="0" rtl="0" algn="ctr">
              <a:lnSpc>
                <a:spcPct val="100000"/>
              </a:lnSpc>
              <a:spcBef>
                <a:spcPts val="0"/>
              </a:spcBef>
              <a:spcAft>
                <a:spcPts val="0"/>
              </a:spcAft>
              <a:buClr>
                <a:schemeClr val="dk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Es ist nicht nur eine Gefahrenreduzierung für den </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Hund, sondern eine erhebliche Erleichterung, </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wenn ich den Fuchs ausgraben muss.</a:t>
            </a:r>
            <a:endParaRPr/>
          </a:p>
        </p:txBody>
      </p:sp>
      <p:pic>
        <p:nvPicPr>
          <p:cNvPr id="197" name="Google Shape;197;p24"/>
          <p:cNvPicPr preferRelativeResize="0"/>
          <p:nvPr/>
        </p:nvPicPr>
        <p:blipFill rotWithShape="1">
          <a:blip r:embed="rId4">
            <a:alphaModFix/>
          </a:blip>
          <a:srcRect b="0" l="0" r="0" t="0"/>
          <a:stretch/>
        </p:blipFill>
        <p:spPr>
          <a:xfrm>
            <a:off x="533400" y="2057400"/>
            <a:ext cx="2674937" cy="234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5"/>
          <p:cNvSpPr txBox="1"/>
          <p:nvPr>
            <p:ph idx="4294967295" type="title"/>
          </p:nvPr>
        </p:nvSpPr>
        <p:spPr>
          <a:xfrm>
            <a:off x="2286000" y="304800"/>
            <a:ext cx="61722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D e b e n s</a:t>
            </a:r>
            <a:endParaRPr/>
          </a:p>
        </p:txBody>
      </p:sp>
      <p:sp>
        <p:nvSpPr>
          <p:cNvPr id="203" name="Google Shape;203;p25"/>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25"/>
          <p:cNvSpPr txBox="1"/>
          <p:nvPr/>
        </p:nvSpPr>
        <p:spPr>
          <a:xfrm>
            <a:off x="746125" y="1793875"/>
            <a:ext cx="184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05" name="Google Shape;205;p25"/>
          <p:cNvGrpSpPr/>
          <p:nvPr/>
        </p:nvGrpSpPr>
        <p:grpSpPr>
          <a:xfrm>
            <a:off x="0" y="2778125"/>
            <a:ext cx="9144000" cy="1295400"/>
            <a:chOff x="0" y="0"/>
            <a:chExt cx="5760" cy="816"/>
          </a:xfrm>
        </p:grpSpPr>
        <p:sp>
          <p:nvSpPr>
            <p:cNvPr id="206" name="Google Shape;206;p25"/>
            <p:cNvSpPr/>
            <p:nvPr/>
          </p:nvSpPr>
          <p:spPr>
            <a:xfrm>
              <a:off x="0" y="0"/>
              <a:ext cx="0" cy="0"/>
            </a:xfrm>
            <a:prstGeom prst="rect">
              <a:avLst/>
            </a:prstGeom>
            <a:solidFill>
              <a:srgbClr val="F4F7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25"/>
            <p:cNvSpPr txBox="1"/>
            <p:nvPr/>
          </p:nvSpPr>
          <p:spPr>
            <a:xfrm>
              <a:off x="0" y="0"/>
              <a:ext cx="5760" cy="816"/>
            </a:xfrm>
            <a:prstGeom prst="rect">
              <a:avLst/>
            </a:prstGeom>
            <a:solidFill>
              <a:srgbClr val="F4F7F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700"/>
                <a:buFont typeface="Times New Roman"/>
                <a:buNone/>
              </a:pPr>
              <a:r>
                <a:rPr b="0" i="0" lang="en-US" sz="700" u="sng">
                  <a:solidFill>
                    <a:schemeClr val="hlink"/>
                  </a:solidFill>
                  <a:latin typeface="Times New Roman"/>
                  <a:ea typeface="Times New Roman"/>
                  <a:cs typeface="Times New Roman"/>
                  <a:sym typeface="Times New Roman"/>
                  <a:hlinkClick r:id="rId4"/>
                </a:rPr>
                <a:t>  </a:t>
              </a:r>
              <a:r>
                <a:rPr b="0" i="0" lang="en-US" sz="7900" u="none">
                  <a:solidFill>
                    <a:schemeClr val="dk1"/>
                  </a:solidFill>
                  <a:latin typeface="Verdana"/>
                  <a:ea typeface="Verdana"/>
                  <a:cs typeface="Verdana"/>
                  <a:sym typeface="Verdana"/>
                </a:rPr>
                <a:t> </a:t>
              </a:r>
              <a:r>
                <a:rPr b="0" i="0" lang="en-US" sz="700" u="none">
                  <a:solidFill>
                    <a:schemeClr val="dk1"/>
                  </a:solidFill>
                  <a:latin typeface="Verdana"/>
                  <a:ea typeface="Verdana"/>
                  <a:cs typeface="Verdana"/>
                  <a:sym typeface="Verdana"/>
                </a:rPr>
                <a:t>                                    </a:t>
              </a:r>
              <a:endParaRPr/>
            </a:p>
          </p:txBody>
        </p:sp>
      </p:grpSp>
      <p:pic>
        <p:nvPicPr>
          <p:cNvPr descr="&quot;Deben Ferret Finder I&quot; - Set" id="208" name="Google Shape;208;p25"/>
          <p:cNvPicPr preferRelativeResize="0"/>
          <p:nvPr/>
        </p:nvPicPr>
        <p:blipFill rotWithShape="1">
          <a:blip r:embed="rId5">
            <a:alphaModFix/>
          </a:blip>
          <a:srcRect b="0" l="0" r="0" t="0"/>
          <a:stretch/>
        </p:blipFill>
        <p:spPr>
          <a:xfrm>
            <a:off x="827087" y="549275"/>
            <a:ext cx="2239962" cy="2343150"/>
          </a:xfrm>
          <a:prstGeom prst="rect">
            <a:avLst/>
          </a:prstGeom>
          <a:noFill/>
          <a:ln>
            <a:noFill/>
          </a:ln>
        </p:spPr>
      </p:pic>
      <p:sp>
        <p:nvSpPr>
          <p:cNvPr id="209" name="Google Shape;209;p25"/>
          <p:cNvSpPr txBox="1"/>
          <p:nvPr/>
        </p:nvSpPr>
        <p:spPr>
          <a:xfrm>
            <a:off x="3565525" y="1336675"/>
            <a:ext cx="4540250"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alte Gerät von Debens ist auch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heute noch viel in Gebrauch.</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Es war gut und günstig</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Heute ist es nicht mehr erhältlich.</a:t>
            </a:r>
            <a:endParaRPr/>
          </a:p>
        </p:txBody>
      </p:sp>
      <p:sp>
        <p:nvSpPr>
          <p:cNvPr id="210" name="Google Shape;210;p25"/>
          <p:cNvSpPr txBox="1"/>
          <p:nvPr/>
        </p:nvSpPr>
        <p:spPr>
          <a:xfrm>
            <a:off x="611187" y="3500437"/>
            <a:ext cx="4608512"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Rechts das neue Gerät von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Debens. Der Preis liegt um 200 €.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Es ist für Tiefen bis 5 Meter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geeignet. Zur Zeit ist es in der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Bewährungsphase.Die ersten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Ergebnisse waren unterschiedlich.</a:t>
            </a:r>
            <a:endParaRPr/>
          </a:p>
        </p:txBody>
      </p:sp>
      <p:pic>
        <p:nvPicPr>
          <p:cNvPr descr="New Deben High Visibility Ferret Finder Locator Mk 3" id="211" name="Google Shape;211;p25"/>
          <p:cNvPicPr preferRelativeResize="0"/>
          <p:nvPr/>
        </p:nvPicPr>
        <p:blipFill rotWithShape="1">
          <a:blip r:embed="rId6">
            <a:alphaModFix/>
          </a:blip>
          <a:srcRect b="0" l="0" r="0" t="0"/>
          <a:stretch/>
        </p:blipFill>
        <p:spPr>
          <a:xfrm>
            <a:off x="5580062" y="4076700"/>
            <a:ext cx="2184400" cy="1547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6"/>
          <p:cNvSpPr txBox="1"/>
          <p:nvPr>
            <p:ph idx="4294967295" type="title"/>
          </p:nvPr>
        </p:nvSpPr>
        <p:spPr>
          <a:xfrm>
            <a:off x="1143000" y="304800"/>
            <a:ext cx="5867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4400"/>
              <a:buFont typeface="Times New Roman"/>
              <a:buNone/>
            </a:pPr>
            <a:r>
              <a:rPr b="0" i="0" lang="en-US" sz="4400" u="none" cap="none" strike="noStrike">
                <a:solidFill>
                  <a:srgbClr val="008000"/>
                </a:solidFill>
                <a:latin typeface="Times New Roman"/>
                <a:ea typeface="Times New Roman"/>
                <a:cs typeface="Times New Roman"/>
                <a:sym typeface="Times New Roman"/>
              </a:rPr>
              <a:t>O r t o v o x</a:t>
            </a:r>
            <a:endParaRPr/>
          </a:p>
        </p:txBody>
      </p:sp>
      <p:sp>
        <p:nvSpPr>
          <p:cNvPr id="217" name="Google Shape;217;p26"/>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Ortovox D1 doggy Hunderetter-Set" id="218" name="Google Shape;218;p26"/>
          <p:cNvPicPr preferRelativeResize="0"/>
          <p:nvPr/>
        </p:nvPicPr>
        <p:blipFill rotWithShape="1">
          <a:blip r:embed="rId4">
            <a:alphaModFix/>
          </a:blip>
          <a:srcRect b="0" l="0" r="0" t="0"/>
          <a:stretch/>
        </p:blipFill>
        <p:spPr>
          <a:xfrm>
            <a:off x="4114800" y="1828800"/>
            <a:ext cx="4800600" cy="3779837"/>
          </a:xfrm>
          <a:prstGeom prst="rect">
            <a:avLst/>
          </a:prstGeom>
          <a:noFill/>
          <a:ln>
            <a:noFill/>
          </a:ln>
        </p:spPr>
      </p:pic>
      <p:sp>
        <p:nvSpPr>
          <p:cNvPr id="219" name="Google Shape;219;p26"/>
          <p:cNvSpPr txBox="1"/>
          <p:nvPr/>
        </p:nvSpPr>
        <p:spPr>
          <a:xfrm>
            <a:off x="533400" y="1981200"/>
            <a:ext cx="3306762"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Ortovox Gerät kostet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279 €. Kaufe ich einen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Empfänger der neuesten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Generation, bin ich bei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362 €.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Mit diesem Empfänger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ist eine genauere Ortung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möglich. Die Tiefe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spielt bei diesem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Gerät keine Rolle.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7"/>
          <p:cNvSpPr txBox="1"/>
          <p:nvPr>
            <p:ph idx="4294967295" type="title"/>
          </p:nvPr>
        </p:nvSpPr>
        <p:spPr>
          <a:xfrm>
            <a:off x="533400" y="304800"/>
            <a:ext cx="7391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4400"/>
              <a:buFont typeface="Times New Roman"/>
              <a:buNone/>
            </a:pPr>
            <a:r>
              <a:rPr b="0" i="0" lang="en-US" sz="4400" u="none" cap="none" strike="noStrike">
                <a:solidFill>
                  <a:srgbClr val="008000"/>
                </a:solidFill>
                <a:latin typeface="Times New Roman"/>
                <a:ea typeface="Times New Roman"/>
                <a:cs typeface="Times New Roman"/>
                <a:sym typeface="Times New Roman"/>
              </a:rPr>
              <a:t>Pointer und Tracker Pet Set</a:t>
            </a:r>
            <a:endParaRPr/>
          </a:p>
        </p:txBody>
      </p:sp>
      <p:sp>
        <p:nvSpPr>
          <p:cNvPr id="225" name="Google Shape;225;p27"/>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Tracker Pet Set" id="226" name="Google Shape;226;p27"/>
          <p:cNvPicPr preferRelativeResize="0"/>
          <p:nvPr/>
        </p:nvPicPr>
        <p:blipFill rotWithShape="1">
          <a:blip r:embed="rId4">
            <a:alphaModFix/>
          </a:blip>
          <a:srcRect b="0" l="0" r="0" t="0"/>
          <a:stretch/>
        </p:blipFill>
        <p:spPr>
          <a:xfrm>
            <a:off x="990600" y="2590800"/>
            <a:ext cx="1749425" cy="1257300"/>
          </a:xfrm>
          <a:prstGeom prst="rect">
            <a:avLst/>
          </a:prstGeom>
          <a:noFill/>
          <a:ln>
            <a:noFill/>
          </a:ln>
        </p:spPr>
      </p:pic>
      <p:pic>
        <p:nvPicPr>
          <p:cNvPr descr="Pointer Pet" id="227" name="Google Shape;227;p27"/>
          <p:cNvPicPr preferRelativeResize="0"/>
          <p:nvPr/>
        </p:nvPicPr>
        <p:blipFill rotWithShape="1">
          <a:blip r:embed="rId5">
            <a:alphaModFix/>
          </a:blip>
          <a:srcRect b="0" l="0" r="0" t="0"/>
          <a:stretch/>
        </p:blipFill>
        <p:spPr>
          <a:xfrm>
            <a:off x="5867400" y="1600200"/>
            <a:ext cx="1450975" cy="1257300"/>
          </a:xfrm>
          <a:prstGeom prst="rect">
            <a:avLst/>
          </a:prstGeom>
          <a:noFill/>
          <a:ln>
            <a:noFill/>
          </a:ln>
        </p:spPr>
      </p:pic>
      <p:sp>
        <p:nvSpPr>
          <p:cNvPr id="228" name="Google Shape;228;p27"/>
          <p:cNvSpPr txBox="1"/>
          <p:nvPr/>
        </p:nvSpPr>
        <p:spPr>
          <a:xfrm>
            <a:off x="1524000" y="1752600"/>
            <a:ext cx="35766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495 € kostet das Pointer Set</a:t>
            </a:r>
            <a:endParaRPr/>
          </a:p>
        </p:txBody>
      </p:sp>
      <p:sp>
        <p:nvSpPr>
          <p:cNvPr id="229" name="Google Shape;229;p27"/>
          <p:cNvSpPr txBox="1"/>
          <p:nvPr/>
        </p:nvSpPr>
        <p:spPr>
          <a:xfrm>
            <a:off x="3200400" y="3124200"/>
            <a:ext cx="49863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Tracker ist mit 699 € am teuersten.</a:t>
            </a:r>
            <a:endParaRPr/>
          </a:p>
        </p:txBody>
      </p:sp>
      <p:sp>
        <p:nvSpPr>
          <p:cNvPr id="230" name="Google Shape;230;p27"/>
          <p:cNvSpPr txBox="1"/>
          <p:nvPr/>
        </p:nvSpPr>
        <p:spPr>
          <a:xfrm>
            <a:off x="533400" y="5257800"/>
            <a:ext cx="8153400" cy="1373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Ist der Fuchs auch  noch so schlau, </a:t>
            </a:r>
            <a:endParaRPr b="0" i="0" sz="2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einmal kommt er </a:t>
            </a:r>
            <a:endParaRPr b="0" i="0" sz="2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aus dem Bau.</a:t>
            </a:r>
            <a:endParaRPr/>
          </a:p>
        </p:txBody>
      </p:sp>
      <p:sp>
        <p:nvSpPr>
          <p:cNvPr id="231" name="Google Shape;231;p27"/>
          <p:cNvSpPr txBox="1"/>
          <p:nvPr/>
        </p:nvSpPr>
        <p:spPr>
          <a:xfrm>
            <a:off x="533400" y="3886200"/>
            <a:ext cx="8005762"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Diese Geräte wurden entwickelt, um Hunde bei der Stöberarbeit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oberirdisch zu orten. Für die Bauarbeit, auch wegen der Größe,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eher weniger geeignet.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8"/>
          <p:cNvSpPr txBox="1"/>
          <p:nvPr>
            <p:ph idx="4294967295" type="title"/>
          </p:nvPr>
        </p:nvSpPr>
        <p:spPr>
          <a:xfrm>
            <a:off x="685800" y="304800"/>
            <a:ext cx="25146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G r a b e n </a:t>
            </a:r>
            <a:endParaRPr/>
          </a:p>
        </p:txBody>
      </p:sp>
      <p:sp>
        <p:nvSpPr>
          <p:cNvPr id="237" name="Google Shape;237;p28"/>
          <p:cNvSpPr txBox="1"/>
          <p:nvPr/>
        </p:nvSpPr>
        <p:spPr>
          <a:xfrm>
            <a:off x="533400" y="1295400"/>
            <a:ext cx="8001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38" name="Google Shape;238;p28"/>
          <p:cNvPicPr preferRelativeResize="0"/>
          <p:nvPr/>
        </p:nvPicPr>
        <p:blipFill rotWithShape="1">
          <a:blip r:embed="rId4">
            <a:alphaModFix/>
          </a:blip>
          <a:srcRect b="0" l="0" r="0" t="0"/>
          <a:stretch/>
        </p:blipFill>
        <p:spPr>
          <a:xfrm>
            <a:off x="3810000" y="381000"/>
            <a:ext cx="4495800" cy="3014662"/>
          </a:xfrm>
          <a:prstGeom prst="rect">
            <a:avLst/>
          </a:prstGeom>
          <a:noFill/>
          <a:ln>
            <a:noFill/>
          </a:ln>
        </p:spPr>
      </p:pic>
      <p:sp>
        <p:nvSpPr>
          <p:cNvPr id="239" name="Google Shape;239;p28"/>
          <p:cNvSpPr txBox="1"/>
          <p:nvPr/>
        </p:nvSpPr>
        <p:spPr>
          <a:xfrm>
            <a:off x="822325" y="1184275"/>
            <a:ext cx="184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Google Shape;240;p28"/>
          <p:cNvSpPr txBox="1"/>
          <p:nvPr/>
        </p:nvSpPr>
        <p:spPr>
          <a:xfrm>
            <a:off x="457200" y="1143000"/>
            <a:ext cx="3168650" cy="22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Beim Dachs muss ich</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fast immer graben. </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Auch beim Fuchs ist es</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nicht selten. Im Februar </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springen nur noch 60%.</a:t>
            </a:r>
            <a:endParaRPr/>
          </a:p>
        </p:txBody>
      </p:sp>
      <p:sp>
        <p:nvSpPr>
          <p:cNvPr id="241" name="Google Shape;241;p28"/>
          <p:cNvSpPr txBox="1"/>
          <p:nvPr/>
        </p:nvSpPr>
        <p:spPr>
          <a:xfrm>
            <a:off x="822325" y="3727450"/>
            <a:ext cx="7491412" cy="24288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Spaten, Schaufel, eine kleine Axt und bei Frost eine </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Spitzhacke und die  Taschenlampe gehören zur Ausrüstung.</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Ich habe zum Herausziehen auch immer ein Gaff dabei.</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Den Revolver 22 Magnum gebrauche ich kaum mehr. </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Wer über 2 Meter Tiefe ist, muss wissen, dass es beim </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Einsturz schon Tote gegeben hat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29"/>
          <p:cNvSpPr txBox="1"/>
          <p:nvPr>
            <p:ph idx="4294967295" type="title"/>
          </p:nvPr>
        </p:nvSpPr>
        <p:spPr>
          <a:xfrm>
            <a:off x="685800" y="304800"/>
            <a:ext cx="68580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G r a b e n  </a:t>
            </a:r>
            <a:endParaRPr/>
          </a:p>
        </p:txBody>
      </p:sp>
      <p:sp>
        <p:nvSpPr>
          <p:cNvPr id="247" name="Google Shape;247;p29"/>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29"/>
          <p:cNvSpPr txBox="1"/>
          <p:nvPr/>
        </p:nvSpPr>
        <p:spPr>
          <a:xfrm>
            <a:off x="228600" y="1524000"/>
            <a:ext cx="8356600" cy="48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Wenn möglich, ist das Loch groß genug zu machen.</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Es ist senkrecht nach unten zu graben.</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Vor dem Durchstich sollte das Loch ausgeräumt sein.</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Durchstich sollte vom Bauhundführer erfolgen.</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Hier ist immer große Vorsicht notwendig.</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Hund und Fuchs sollten sofort durch die Schaufel getrennt werden</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Beim Dachs ist die Röhre sauberst freizulegen.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0"/>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4400"/>
              <a:buFont typeface="Times New Roman"/>
              <a:buNone/>
            </a:pPr>
            <a:r>
              <a:rPr b="0" i="0" lang="en-US" sz="4400" u="none" cap="none" strike="noStrike">
                <a:solidFill>
                  <a:srgbClr val="003300"/>
                </a:solidFill>
                <a:latin typeface="Times New Roman"/>
                <a:ea typeface="Times New Roman"/>
                <a:cs typeface="Times New Roman"/>
                <a:sym typeface="Times New Roman"/>
              </a:rPr>
              <a:t>E i n s c h l a g</a:t>
            </a:r>
            <a:endParaRPr/>
          </a:p>
        </p:txBody>
      </p:sp>
      <p:sp>
        <p:nvSpPr>
          <p:cNvPr id="254" name="Google Shape;254;p30"/>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55" name="Google Shape;255;p30"/>
          <p:cNvPicPr preferRelativeResize="0"/>
          <p:nvPr/>
        </p:nvPicPr>
        <p:blipFill rotWithShape="1">
          <a:blip r:embed="rId4">
            <a:alphaModFix/>
          </a:blip>
          <a:srcRect b="0" l="5882" r="12940" t="16862"/>
          <a:stretch/>
        </p:blipFill>
        <p:spPr>
          <a:xfrm>
            <a:off x="2895600" y="1600200"/>
            <a:ext cx="5867400" cy="4506912"/>
          </a:xfrm>
          <a:prstGeom prst="rect">
            <a:avLst/>
          </a:prstGeom>
          <a:noFill/>
          <a:ln>
            <a:noFill/>
          </a:ln>
        </p:spPr>
      </p:pic>
      <p:sp>
        <p:nvSpPr>
          <p:cNvPr id="256" name="Google Shape;256;p30"/>
          <p:cNvSpPr txBox="1"/>
          <p:nvPr/>
        </p:nvSpPr>
        <p:spPr>
          <a:xfrm>
            <a:off x="381000" y="1371600"/>
            <a:ext cx="2590800" cy="4713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Hier wird der Einschlag deutlich zu klein begonnen.</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Es mag gerade noch gehen, wenn ich den Fuchs nicht tiefer als 1 Meter vermute.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1"/>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4400"/>
              <a:buFont typeface="Times New Roman"/>
              <a:buNone/>
            </a:pPr>
            <a:r>
              <a:rPr b="0" i="0" lang="en-US" sz="4400" u="none" cap="none" strike="noStrike">
                <a:solidFill>
                  <a:srgbClr val="003300"/>
                </a:solidFill>
                <a:latin typeface="Times New Roman"/>
                <a:ea typeface="Times New Roman"/>
                <a:cs typeface="Times New Roman"/>
                <a:sym typeface="Times New Roman"/>
              </a:rPr>
              <a:t>E i n s c h l a g </a:t>
            </a:r>
            <a:endParaRPr/>
          </a:p>
        </p:txBody>
      </p:sp>
      <p:sp>
        <p:nvSpPr>
          <p:cNvPr id="262" name="Google Shape;262;p31"/>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63" name="Google Shape;263;p31"/>
          <p:cNvPicPr preferRelativeResize="0"/>
          <p:nvPr/>
        </p:nvPicPr>
        <p:blipFill rotWithShape="1">
          <a:blip r:embed="rId4">
            <a:alphaModFix/>
          </a:blip>
          <a:srcRect b="0" l="0" r="0" t="0"/>
          <a:stretch/>
        </p:blipFill>
        <p:spPr>
          <a:xfrm>
            <a:off x="2667000" y="1581150"/>
            <a:ext cx="5715000" cy="4286250"/>
          </a:xfrm>
          <a:prstGeom prst="rect">
            <a:avLst/>
          </a:prstGeom>
          <a:noFill/>
          <a:ln>
            <a:noFill/>
          </a:ln>
        </p:spPr>
      </p:pic>
      <p:sp>
        <p:nvSpPr>
          <p:cNvPr id="264" name="Google Shape;264;p31"/>
          <p:cNvSpPr txBox="1"/>
          <p:nvPr/>
        </p:nvSpPr>
        <p:spPr>
          <a:xfrm>
            <a:off x="457200" y="1676400"/>
            <a:ext cx="2209800" cy="3935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Wer tiefer muss, braucht oben wenigstens </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70 x 140 cm, um in der Tiefe noch arbeiten zu können.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 name="Shape 36"/>
        <p:cNvGrpSpPr/>
        <p:nvPr/>
      </p:nvGrpSpPr>
      <p:grpSpPr>
        <a:xfrm>
          <a:off x="0" y="0"/>
          <a:ext cx="0" cy="0"/>
          <a:chOff x="0" y="0"/>
          <a:chExt cx="0" cy="0"/>
        </a:xfrm>
      </p:grpSpPr>
      <p:sp>
        <p:nvSpPr>
          <p:cNvPr id="37" name="Google Shape;37;p5"/>
          <p:cNvSpPr txBox="1"/>
          <p:nvPr>
            <p:ph idx="4294967295" type="title"/>
          </p:nvPr>
        </p:nvSpPr>
        <p:spPr>
          <a:xfrm>
            <a:off x="685800" y="304800"/>
            <a:ext cx="77724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1" i="0" lang="en-US" sz="3200" u="none" cap="none" strike="noStrike">
                <a:solidFill>
                  <a:srgbClr val="008000"/>
                </a:solidFill>
                <a:latin typeface="Times New Roman"/>
                <a:ea typeface="Times New Roman"/>
                <a:cs typeface="Times New Roman"/>
                <a:sym typeface="Times New Roman"/>
              </a:rPr>
              <a:t>W a r u m   J a g d  </a:t>
            </a:r>
            <a:r>
              <a:rPr b="1" i="0" lang="en-US" sz="2000" u="none" cap="none" strike="noStrike">
                <a:solidFill>
                  <a:srgbClr val="008000"/>
                </a:solidFill>
                <a:latin typeface="Times New Roman"/>
                <a:ea typeface="Times New Roman"/>
                <a:cs typeface="Times New Roman"/>
                <a:sym typeface="Times New Roman"/>
              </a:rPr>
              <a:t>2</a:t>
            </a:r>
            <a:endParaRPr/>
          </a:p>
        </p:txBody>
      </p:sp>
      <p:sp>
        <p:nvSpPr>
          <p:cNvPr id="38" name="Google Shape;38;p5"/>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 name="Google Shape;39;p5"/>
          <p:cNvSpPr txBox="1"/>
          <p:nvPr/>
        </p:nvSpPr>
        <p:spPr>
          <a:xfrm>
            <a:off x="304800" y="1066800"/>
            <a:ext cx="8397875" cy="5451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Pro Jahr beträgt das Wildbretaufkommen über 37 000 000  kg in Deutschland, ohne Hasen, Enten, Fasanen oder Tauben. </a:t>
            </a:r>
            <a:endParaRPr/>
          </a:p>
          <a:p>
            <a:pPr indent="0" lvl="0" marL="0" marR="0" rtl="0" algn="l">
              <a:lnSpc>
                <a:spcPct val="100000"/>
              </a:lnSpc>
              <a:spcBef>
                <a:spcPts val="0"/>
              </a:spcBef>
              <a:spcAft>
                <a:spcPts val="0"/>
              </a:spcAft>
              <a:buClr>
                <a:srgbClr val="800000"/>
              </a:buClr>
              <a:buSzPts val="2200"/>
              <a:buFont typeface="Times New Roman"/>
              <a:buNone/>
            </a:pPr>
            <a:r>
              <a:rPr b="0" i="0" lang="en-US" sz="2200" u="none">
                <a:solidFill>
                  <a:srgbClr val="800000"/>
                </a:solidFill>
                <a:latin typeface="Times New Roman"/>
                <a:ea typeface="Times New Roman"/>
                <a:cs typeface="Times New Roman"/>
                <a:sym typeface="Times New Roman"/>
              </a:rPr>
              <a:t>Die Qualität ist sehr hoch</a:t>
            </a:r>
            <a:r>
              <a:rPr b="0" i="0" lang="en-US" sz="2200" u="none">
                <a:solidFill>
                  <a:srgbClr val="00FF99"/>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Jeder, der sich einen Rehwildbraten leistet, wird diesen durch ein Steak oder ein Schnitzel ersetzen, wenn es nicht mehr zu erhalten sein sollte. </a:t>
            </a:r>
            <a:endParaRPr/>
          </a:p>
          <a:p>
            <a:pPr indent="0" lvl="0" marL="0" marR="0" rtl="0" algn="l">
              <a:lnSpc>
                <a:spcPct val="100000"/>
              </a:lnSpc>
              <a:spcBef>
                <a:spcPts val="0"/>
              </a:spcBef>
              <a:spcAft>
                <a:spcPts val="0"/>
              </a:spcAft>
              <a:buClr>
                <a:srgbClr val="800000"/>
              </a:buClr>
              <a:buSzPts val="2200"/>
              <a:buFont typeface="Times New Roman"/>
              <a:buNone/>
            </a:pPr>
            <a:r>
              <a:rPr b="0" i="0" lang="en-US" sz="2200" u="none">
                <a:solidFill>
                  <a:srgbClr val="800000"/>
                </a:solidFill>
                <a:latin typeface="Times New Roman"/>
                <a:ea typeface="Times New Roman"/>
                <a:cs typeface="Times New Roman"/>
                <a:sym typeface="Times New Roman"/>
              </a:rPr>
              <a:t>Kein Ferkel, kein Kaninchen im Stall kann so artgerecht aufgezogen werden, wie es in der Natur geschieht. Für jedes nicht erlegte Wild wird die landwirtschaftliche Produktion an Hühnern, Schweinen und Rindern erhöht werden und damit zu vermehrter Umweltbelastung beigetragen</a:t>
            </a:r>
            <a:r>
              <a:rPr b="0" i="0" lang="en-US" sz="2200" u="none">
                <a:solidFill>
                  <a:srgbClr val="008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Ohne Jagd wird der Rückgang von Wiesenvögeln durch Fuchs und Krähe sich noch erheblich verstärken.. Der Verbiss im Wald wird keinen Baum mehr nachwachsen lassen. </a:t>
            </a:r>
            <a:endParaRPr/>
          </a:p>
          <a:p>
            <a:pPr indent="0" lvl="0" marL="0" marR="0" rtl="0" algn="l">
              <a:lnSpc>
                <a:spcPct val="100000"/>
              </a:lnSpc>
              <a:spcBef>
                <a:spcPts val="0"/>
              </a:spcBef>
              <a:spcAft>
                <a:spcPts val="0"/>
              </a:spcAft>
              <a:buClr>
                <a:srgbClr val="800000"/>
              </a:buClr>
              <a:buSzPts val="2200"/>
              <a:buFont typeface="Times New Roman"/>
              <a:buNone/>
            </a:pPr>
            <a:r>
              <a:rPr b="0" i="0" lang="en-US" sz="2200" u="none">
                <a:solidFill>
                  <a:srgbClr val="800000"/>
                </a:solidFill>
                <a:latin typeface="Times New Roman"/>
                <a:ea typeface="Times New Roman"/>
                <a:cs typeface="Times New Roman"/>
                <a:sym typeface="Times New Roman"/>
              </a:rPr>
              <a:t>Ist der Besatz an einzelnen Arten zu hoch, dezimiert er sich durch Krankheiten. Wer einmal Kaninchen mit Myxomatose oder Rehwild mit Durchfallerkrankungen gesehen hat, wird nicht mehr für eine natürliche Regulation eintreten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2"/>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4400"/>
              <a:buFont typeface="Times New Roman"/>
              <a:buNone/>
            </a:pPr>
            <a:r>
              <a:rPr b="0" i="0" lang="en-US" sz="4400" u="none" cap="none" strike="noStrike">
                <a:solidFill>
                  <a:srgbClr val="003300"/>
                </a:solidFill>
                <a:latin typeface="Times New Roman"/>
                <a:ea typeface="Times New Roman"/>
                <a:cs typeface="Times New Roman"/>
                <a:sym typeface="Times New Roman"/>
              </a:rPr>
              <a:t>A b s c h i e b e r n</a:t>
            </a:r>
            <a:endParaRPr/>
          </a:p>
        </p:txBody>
      </p:sp>
      <p:sp>
        <p:nvSpPr>
          <p:cNvPr id="270" name="Google Shape;270;p32"/>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71" name="Google Shape;271;p32"/>
          <p:cNvPicPr preferRelativeResize="0"/>
          <p:nvPr/>
        </p:nvPicPr>
        <p:blipFill rotWithShape="1">
          <a:blip r:embed="rId4">
            <a:alphaModFix/>
          </a:blip>
          <a:srcRect b="17646" l="0" r="29411" t="11764"/>
          <a:stretch/>
        </p:blipFill>
        <p:spPr>
          <a:xfrm>
            <a:off x="3276600" y="1676400"/>
            <a:ext cx="5562600" cy="4171950"/>
          </a:xfrm>
          <a:prstGeom prst="rect">
            <a:avLst/>
          </a:prstGeom>
          <a:noFill/>
          <a:ln>
            <a:noFill/>
          </a:ln>
        </p:spPr>
      </p:pic>
      <p:sp>
        <p:nvSpPr>
          <p:cNvPr id="272" name="Google Shape;272;p32"/>
          <p:cNvSpPr txBox="1"/>
          <p:nvPr/>
        </p:nvSpPr>
        <p:spPr>
          <a:xfrm>
            <a:off x="228600" y="1676400"/>
            <a:ext cx="2895600" cy="3935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Es ist beim Öffnen der Röhre sehr wichtig, den Hund nicht mehr an den Fuchs kommen zu lassen.</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Leicht kommt es sonst zu schweren Verletzungen.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3"/>
          <p:cNvSpPr txBox="1"/>
          <p:nvPr>
            <p:ph idx="4294967295" type="title"/>
          </p:nvPr>
        </p:nvSpPr>
        <p:spPr>
          <a:xfrm>
            <a:off x="685800" y="304800"/>
            <a:ext cx="64770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4000"/>
              <a:buFont typeface="Arial"/>
              <a:buNone/>
            </a:pPr>
            <a:r>
              <a:rPr b="0" i="0" lang="en-US" sz="4000" u="none" cap="none" strike="noStrike">
                <a:solidFill>
                  <a:srgbClr val="003300"/>
                </a:solidFill>
                <a:latin typeface="Arial"/>
                <a:ea typeface="Arial"/>
                <a:cs typeface="Arial"/>
                <a:sym typeface="Arial"/>
              </a:rPr>
              <a:t>Baujagd ist eine schwere Arbeit</a:t>
            </a:r>
            <a:endParaRPr/>
          </a:p>
        </p:txBody>
      </p:sp>
      <p:sp>
        <p:nvSpPr>
          <p:cNvPr id="278" name="Google Shape;278;p33"/>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79" name="Google Shape;279;p33"/>
          <p:cNvPicPr preferRelativeResize="0"/>
          <p:nvPr/>
        </p:nvPicPr>
        <p:blipFill rotWithShape="1">
          <a:blip r:embed="rId4">
            <a:alphaModFix/>
          </a:blip>
          <a:srcRect b="0" l="0" r="0" t="0"/>
          <a:stretch/>
        </p:blipFill>
        <p:spPr>
          <a:xfrm>
            <a:off x="1270000" y="1989137"/>
            <a:ext cx="2701925" cy="4487862"/>
          </a:xfrm>
          <a:prstGeom prst="rect">
            <a:avLst/>
          </a:prstGeom>
          <a:noFill/>
          <a:ln>
            <a:noFill/>
          </a:ln>
        </p:spPr>
      </p:pic>
      <p:pic>
        <p:nvPicPr>
          <p:cNvPr id="280" name="Google Shape;280;p33"/>
          <p:cNvPicPr preferRelativeResize="0"/>
          <p:nvPr/>
        </p:nvPicPr>
        <p:blipFill rotWithShape="1">
          <a:blip r:embed="rId5">
            <a:alphaModFix/>
          </a:blip>
          <a:srcRect b="0" l="0" r="0" t="0"/>
          <a:stretch/>
        </p:blipFill>
        <p:spPr>
          <a:xfrm>
            <a:off x="6934200" y="304800"/>
            <a:ext cx="1727200" cy="1752600"/>
          </a:xfrm>
          <a:prstGeom prst="rect">
            <a:avLst/>
          </a:prstGeom>
          <a:noFill/>
          <a:ln>
            <a:noFill/>
          </a:ln>
        </p:spPr>
      </p:pic>
      <p:sp>
        <p:nvSpPr>
          <p:cNvPr id="281" name="Google Shape;281;p33"/>
          <p:cNvSpPr txBox="1"/>
          <p:nvPr/>
        </p:nvSpPr>
        <p:spPr>
          <a:xfrm>
            <a:off x="4284662" y="2205037"/>
            <a:ext cx="4191000" cy="4478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3200"/>
              <a:buFont typeface="Arial"/>
              <a:buNone/>
            </a:pPr>
            <a:r>
              <a:rPr b="0" i="0" lang="en-US" sz="3200" u="none">
                <a:solidFill>
                  <a:srgbClr val="003300"/>
                </a:solidFill>
                <a:latin typeface="Arial"/>
                <a:ea typeface="Arial"/>
                <a:cs typeface="Arial"/>
                <a:sym typeface="Arial"/>
              </a:rPr>
              <a:t>Was hoch über uns der Falke an rücksichtslosem Mut und stolzer Gewandtheit zeigt,</a:t>
            </a:r>
            <a:br>
              <a:rPr b="0" i="0" lang="en-US" sz="3200" u="none">
                <a:solidFill>
                  <a:srgbClr val="003300"/>
                </a:solidFill>
                <a:latin typeface="Arial"/>
                <a:ea typeface="Arial"/>
                <a:cs typeface="Arial"/>
                <a:sym typeface="Arial"/>
              </a:rPr>
            </a:br>
            <a:r>
              <a:rPr b="0" i="0" lang="en-US" sz="3200" u="none">
                <a:solidFill>
                  <a:srgbClr val="003300"/>
                </a:solidFill>
                <a:latin typeface="Arial"/>
                <a:ea typeface="Arial"/>
                <a:cs typeface="Arial"/>
                <a:sym typeface="Arial"/>
              </a:rPr>
              <a:t> das leistet tief unter uns in seiner Art der kleine, jagdedle Teckel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4"/>
          <p:cNvSpPr txBox="1"/>
          <p:nvPr>
            <p:ph idx="4294967295" type="title"/>
          </p:nvPr>
        </p:nvSpPr>
        <p:spPr>
          <a:xfrm>
            <a:off x="685800" y="304800"/>
            <a:ext cx="77724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1" i="0" lang="en-US" sz="3200" u="none" cap="none" strike="noStrike">
                <a:solidFill>
                  <a:srgbClr val="008000"/>
                </a:solidFill>
                <a:latin typeface="Times New Roman"/>
                <a:ea typeface="Times New Roman"/>
                <a:cs typeface="Times New Roman"/>
                <a:sym typeface="Times New Roman"/>
              </a:rPr>
              <a:t>K u n s t b a u t e n</a:t>
            </a:r>
            <a:endParaRPr/>
          </a:p>
        </p:txBody>
      </p:sp>
      <p:sp>
        <p:nvSpPr>
          <p:cNvPr id="287" name="Google Shape;287;p34"/>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8" name="Google Shape;288;p34"/>
          <p:cNvSpPr txBox="1"/>
          <p:nvPr/>
        </p:nvSpPr>
        <p:spPr>
          <a:xfrm>
            <a:off x="4343400" y="1371600"/>
            <a:ext cx="4267200" cy="191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Ein Kunstbau, wie er früher oft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erstellt wurde. Er hatte viele Vorteile. Der Fuchs springt leicht. Ist der Hund durch, ist sicher kein Fuchs mehr drin.</a:t>
            </a:r>
            <a:endParaRPr/>
          </a:p>
        </p:txBody>
      </p:sp>
      <p:pic>
        <p:nvPicPr>
          <p:cNvPr id="289" name="Google Shape;289;p34"/>
          <p:cNvPicPr preferRelativeResize="0"/>
          <p:nvPr/>
        </p:nvPicPr>
        <p:blipFill rotWithShape="1">
          <a:blip r:embed="rId4">
            <a:alphaModFix/>
          </a:blip>
          <a:srcRect b="0" l="0" r="0" t="0"/>
          <a:stretch/>
        </p:blipFill>
        <p:spPr>
          <a:xfrm>
            <a:off x="685800" y="1219200"/>
            <a:ext cx="3429000" cy="2243137"/>
          </a:xfrm>
          <a:prstGeom prst="rect">
            <a:avLst/>
          </a:prstGeom>
          <a:noFill/>
          <a:ln>
            <a:noFill/>
          </a:ln>
        </p:spPr>
      </p:pic>
      <p:pic>
        <p:nvPicPr>
          <p:cNvPr id="290" name="Google Shape;290;p34"/>
          <p:cNvPicPr preferRelativeResize="0"/>
          <p:nvPr/>
        </p:nvPicPr>
        <p:blipFill rotWithShape="1">
          <a:blip r:embed="rId5">
            <a:alphaModFix/>
          </a:blip>
          <a:srcRect b="0" l="0" r="0" t="0"/>
          <a:stretch/>
        </p:blipFill>
        <p:spPr>
          <a:xfrm>
            <a:off x="6324600" y="3429000"/>
            <a:ext cx="1941512" cy="2895600"/>
          </a:xfrm>
          <a:prstGeom prst="rect">
            <a:avLst/>
          </a:prstGeom>
          <a:noFill/>
          <a:ln>
            <a:noFill/>
          </a:ln>
        </p:spPr>
      </p:pic>
      <p:sp>
        <p:nvSpPr>
          <p:cNvPr id="291" name="Google Shape;291;p34"/>
          <p:cNvSpPr txBox="1"/>
          <p:nvPr/>
        </p:nvSpPr>
        <p:spPr>
          <a:xfrm>
            <a:off x="1050925" y="3775075"/>
            <a:ext cx="4435475"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Einröhrenbau mit den Vorteilen: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Er zieht nicht, weniger Material und weniger Arbeit mit dem Eingraben.</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35"/>
          <p:cNvSpPr txBox="1"/>
          <p:nvPr>
            <p:ph idx="4294967295" type="title"/>
          </p:nvPr>
        </p:nvSpPr>
        <p:spPr>
          <a:xfrm>
            <a:off x="685800" y="304800"/>
            <a:ext cx="77724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cap="none" strike="noStrike">
                <a:solidFill>
                  <a:srgbClr val="008000"/>
                </a:solidFill>
                <a:latin typeface="Times New Roman"/>
                <a:ea typeface="Times New Roman"/>
                <a:cs typeface="Times New Roman"/>
                <a:sym typeface="Times New Roman"/>
              </a:rPr>
              <a:t>Einzelheiten der Kunstbauten</a:t>
            </a:r>
            <a:endParaRPr/>
          </a:p>
        </p:txBody>
      </p:sp>
      <p:pic>
        <p:nvPicPr>
          <p:cNvPr id="297" name="Google Shape;297;p35"/>
          <p:cNvPicPr preferRelativeResize="0"/>
          <p:nvPr/>
        </p:nvPicPr>
        <p:blipFill rotWithShape="1">
          <a:blip r:embed="rId4">
            <a:alphaModFix/>
          </a:blip>
          <a:srcRect b="0" l="0" r="0" t="0"/>
          <a:stretch/>
        </p:blipFill>
        <p:spPr>
          <a:xfrm>
            <a:off x="914400" y="990600"/>
            <a:ext cx="2362200" cy="1825625"/>
          </a:xfrm>
          <a:prstGeom prst="rect">
            <a:avLst/>
          </a:prstGeom>
          <a:noFill/>
          <a:ln>
            <a:noFill/>
          </a:ln>
        </p:spPr>
      </p:pic>
      <p:sp>
        <p:nvSpPr>
          <p:cNvPr id="298" name="Google Shape;298;p35"/>
          <p:cNvSpPr txBox="1"/>
          <p:nvPr/>
        </p:nvSpPr>
        <p:spPr>
          <a:xfrm>
            <a:off x="3429000" y="990600"/>
            <a:ext cx="48768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Links ein gemauerter Kessel, der Rundlauf ist jedoch zu kurz.</a:t>
            </a:r>
            <a:endParaRPr/>
          </a:p>
        </p:txBody>
      </p:sp>
      <p:pic>
        <p:nvPicPr>
          <p:cNvPr id="299" name="Google Shape;299;p35"/>
          <p:cNvPicPr preferRelativeResize="0"/>
          <p:nvPr/>
        </p:nvPicPr>
        <p:blipFill rotWithShape="1">
          <a:blip r:embed="rId5">
            <a:alphaModFix/>
          </a:blip>
          <a:srcRect b="0" l="0" r="0" t="0"/>
          <a:stretch/>
        </p:blipFill>
        <p:spPr>
          <a:xfrm>
            <a:off x="3962400" y="1981200"/>
            <a:ext cx="3886200" cy="2519362"/>
          </a:xfrm>
          <a:prstGeom prst="rect">
            <a:avLst/>
          </a:prstGeom>
          <a:noFill/>
          <a:ln>
            <a:noFill/>
          </a:ln>
        </p:spPr>
      </p:pic>
      <p:sp>
        <p:nvSpPr>
          <p:cNvPr id="300" name="Google Shape;300;p35"/>
          <p:cNvSpPr txBox="1"/>
          <p:nvPr/>
        </p:nvSpPr>
        <p:spPr>
          <a:xfrm>
            <a:off x="3962400" y="4572000"/>
            <a:ext cx="4440237"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Hier werden 30er Rohre als Kessel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verwendet. Eine gute Möglichkeit,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besonders, wenn ich den Bau nur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flach eingraben kann.</a:t>
            </a:r>
            <a:endParaRPr/>
          </a:p>
        </p:txBody>
      </p:sp>
      <p:pic>
        <p:nvPicPr>
          <p:cNvPr id="301" name="Google Shape;301;p35"/>
          <p:cNvPicPr preferRelativeResize="0"/>
          <p:nvPr/>
        </p:nvPicPr>
        <p:blipFill rotWithShape="1">
          <a:blip r:embed="rId6">
            <a:alphaModFix/>
          </a:blip>
          <a:srcRect b="0" l="0" r="0" t="0"/>
          <a:stretch/>
        </p:blipFill>
        <p:spPr>
          <a:xfrm>
            <a:off x="1219200" y="4267200"/>
            <a:ext cx="1765300" cy="2090737"/>
          </a:xfrm>
          <a:prstGeom prst="rect">
            <a:avLst/>
          </a:prstGeom>
          <a:noFill/>
          <a:ln>
            <a:noFill/>
          </a:ln>
        </p:spPr>
      </p:pic>
      <p:sp>
        <p:nvSpPr>
          <p:cNvPr id="302" name="Google Shape;302;p35"/>
          <p:cNvSpPr txBox="1"/>
          <p:nvPr/>
        </p:nvSpPr>
        <p:spPr>
          <a:xfrm>
            <a:off x="1050925" y="3089275"/>
            <a:ext cx="266223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Unten ein sehr guter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Kessel.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36"/>
          <p:cNvSpPr txBox="1"/>
          <p:nvPr>
            <p:ph idx="4294967295" type="title"/>
          </p:nvPr>
        </p:nvSpPr>
        <p:spPr>
          <a:xfrm>
            <a:off x="1600200" y="304800"/>
            <a:ext cx="68580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800"/>
              <a:buFont typeface="Times New Roman"/>
              <a:buNone/>
            </a:pPr>
            <a:r>
              <a:rPr b="1" i="0" lang="en-US" sz="2800" u="none" cap="none" strike="noStrike">
                <a:solidFill>
                  <a:srgbClr val="008000"/>
                </a:solidFill>
                <a:latin typeface="Times New Roman"/>
                <a:ea typeface="Times New Roman"/>
                <a:cs typeface="Times New Roman"/>
                <a:sym typeface="Times New Roman"/>
              </a:rPr>
              <a:t>D i e   R o h r s y s t e m e</a:t>
            </a:r>
            <a:r>
              <a:rPr b="0" i="0" lang="en-US" sz="4400" u="none" cap="none" strike="noStrike">
                <a:solidFill>
                  <a:schemeClr val="dk2"/>
                </a:solidFill>
                <a:latin typeface="Times New Roman"/>
                <a:ea typeface="Times New Roman"/>
                <a:cs typeface="Times New Roman"/>
                <a:sym typeface="Times New Roman"/>
              </a:rPr>
              <a:t> </a:t>
            </a:r>
            <a:endParaRPr/>
          </a:p>
        </p:txBody>
      </p:sp>
      <p:pic>
        <p:nvPicPr>
          <p:cNvPr id="308" name="Google Shape;308;p36"/>
          <p:cNvPicPr preferRelativeResize="0"/>
          <p:nvPr/>
        </p:nvPicPr>
        <p:blipFill rotWithShape="1">
          <a:blip r:embed="rId4">
            <a:alphaModFix/>
          </a:blip>
          <a:srcRect b="0" l="0" r="0" t="0"/>
          <a:stretch/>
        </p:blipFill>
        <p:spPr>
          <a:xfrm>
            <a:off x="685800" y="914400"/>
            <a:ext cx="1644650" cy="1747837"/>
          </a:xfrm>
          <a:prstGeom prst="rect">
            <a:avLst/>
          </a:prstGeom>
          <a:noFill/>
          <a:ln>
            <a:noFill/>
          </a:ln>
        </p:spPr>
      </p:pic>
      <p:sp>
        <p:nvSpPr>
          <p:cNvPr id="309" name="Google Shape;309;p36"/>
          <p:cNvSpPr txBox="1"/>
          <p:nvPr/>
        </p:nvSpPr>
        <p:spPr>
          <a:xfrm>
            <a:off x="2514600" y="1066800"/>
            <a:ext cx="5959475"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Rohr ist sechseckig und geteilt. Die obere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Hälfte kann abgenommen werden. Ein Zugang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ist ohne Zerstörung möglich.</a:t>
            </a:r>
            <a:endParaRPr/>
          </a:p>
        </p:txBody>
      </p:sp>
      <p:pic>
        <p:nvPicPr>
          <p:cNvPr id="310" name="Google Shape;310;p36"/>
          <p:cNvPicPr preferRelativeResize="0"/>
          <p:nvPr/>
        </p:nvPicPr>
        <p:blipFill rotWithShape="1">
          <a:blip r:embed="rId5">
            <a:alphaModFix/>
          </a:blip>
          <a:srcRect b="0" l="0" r="0" t="0"/>
          <a:stretch/>
        </p:blipFill>
        <p:spPr>
          <a:xfrm>
            <a:off x="6858000" y="2438400"/>
            <a:ext cx="1543050" cy="1866900"/>
          </a:xfrm>
          <a:prstGeom prst="rect">
            <a:avLst/>
          </a:prstGeom>
          <a:noFill/>
          <a:ln>
            <a:noFill/>
          </a:ln>
        </p:spPr>
      </p:pic>
      <p:sp>
        <p:nvSpPr>
          <p:cNvPr id="311" name="Google Shape;311;p36"/>
          <p:cNvSpPr txBox="1"/>
          <p:nvPr/>
        </p:nvSpPr>
        <p:spPr>
          <a:xfrm>
            <a:off x="2438400" y="2479675"/>
            <a:ext cx="457200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Die Rohre sind ähnlich, aber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nicht geteilt. Sie können auch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einzeln herausgenommen werden.</a:t>
            </a:r>
            <a:endParaRPr/>
          </a:p>
        </p:txBody>
      </p:sp>
      <p:pic>
        <p:nvPicPr>
          <p:cNvPr id="312" name="Google Shape;312;p36"/>
          <p:cNvPicPr preferRelativeResize="0"/>
          <p:nvPr/>
        </p:nvPicPr>
        <p:blipFill rotWithShape="1">
          <a:blip r:embed="rId6">
            <a:alphaModFix/>
          </a:blip>
          <a:srcRect b="0" l="0" r="0" t="0"/>
          <a:stretch/>
        </p:blipFill>
        <p:spPr>
          <a:xfrm>
            <a:off x="685800" y="3124200"/>
            <a:ext cx="1484312" cy="2209800"/>
          </a:xfrm>
          <a:prstGeom prst="rect">
            <a:avLst/>
          </a:prstGeom>
          <a:noFill/>
          <a:ln>
            <a:noFill/>
          </a:ln>
        </p:spPr>
      </p:pic>
      <p:sp>
        <p:nvSpPr>
          <p:cNvPr id="313" name="Google Shape;313;p36"/>
          <p:cNvSpPr txBox="1"/>
          <p:nvPr/>
        </p:nvSpPr>
        <p:spPr>
          <a:xfrm>
            <a:off x="2498725" y="4003675"/>
            <a:ext cx="581025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Die links gezeigten PVC Rohre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sind sehr günstig. Mit 18,5 cm jedoch für den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Terrier kaum geeignet, er braucht eher 25 cm.</a:t>
            </a:r>
            <a:endParaRPr/>
          </a:p>
        </p:txBody>
      </p:sp>
      <p:sp>
        <p:nvSpPr>
          <p:cNvPr id="314" name="Google Shape;314;p36"/>
          <p:cNvSpPr txBox="1"/>
          <p:nvPr/>
        </p:nvSpPr>
        <p:spPr>
          <a:xfrm>
            <a:off x="609600" y="5451475"/>
            <a:ext cx="77882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Der Zulauf sollte eine Länge von 8- 15 Metern haben.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37"/>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4400"/>
              <a:buFont typeface="Times New Roman"/>
              <a:buNone/>
            </a:pPr>
            <a:r>
              <a:rPr b="0" i="0" lang="en-US" sz="4400" u="none" cap="none" strike="noStrike">
                <a:solidFill>
                  <a:srgbClr val="008000"/>
                </a:solidFill>
                <a:latin typeface="Times New Roman"/>
                <a:ea typeface="Times New Roman"/>
                <a:cs typeface="Times New Roman"/>
                <a:sym typeface="Times New Roman"/>
              </a:rPr>
              <a:t>Pflege der Kunstbauten</a:t>
            </a:r>
            <a:endParaRPr/>
          </a:p>
        </p:txBody>
      </p:sp>
      <p:sp>
        <p:nvSpPr>
          <p:cNvPr id="320" name="Google Shape;320;p37"/>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21" name="Google Shape;321;p37"/>
          <p:cNvPicPr preferRelativeResize="0"/>
          <p:nvPr/>
        </p:nvPicPr>
        <p:blipFill rotWithShape="1">
          <a:blip r:embed="rId4">
            <a:alphaModFix/>
          </a:blip>
          <a:srcRect b="0" l="0" r="0" t="0"/>
          <a:stretch/>
        </p:blipFill>
        <p:spPr>
          <a:xfrm>
            <a:off x="5818187" y="3733800"/>
            <a:ext cx="2054225" cy="2657475"/>
          </a:xfrm>
          <a:prstGeom prst="rect">
            <a:avLst/>
          </a:prstGeom>
          <a:noFill/>
          <a:ln>
            <a:noFill/>
          </a:ln>
        </p:spPr>
      </p:pic>
      <p:pic>
        <p:nvPicPr>
          <p:cNvPr id="322" name="Google Shape;322;p37"/>
          <p:cNvPicPr preferRelativeResize="0"/>
          <p:nvPr/>
        </p:nvPicPr>
        <p:blipFill rotWithShape="1">
          <a:blip r:embed="rId5">
            <a:alphaModFix/>
          </a:blip>
          <a:srcRect b="0" l="0" r="0" t="0"/>
          <a:stretch/>
        </p:blipFill>
        <p:spPr>
          <a:xfrm>
            <a:off x="609600" y="1371600"/>
            <a:ext cx="3810000" cy="2005012"/>
          </a:xfrm>
          <a:prstGeom prst="rect">
            <a:avLst/>
          </a:prstGeom>
          <a:noFill/>
          <a:ln>
            <a:noFill/>
          </a:ln>
        </p:spPr>
      </p:pic>
      <p:sp>
        <p:nvSpPr>
          <p:cNvPr id="323" name="Google Shape;323;p37"/>
          <p:cNvSpPr txBox="1"/>
          <p:nvPr/>
        </p:nvSpPr>
        <p:spPr>
          <a:xfrm>
            <a:off x="4724400" y="1447800"/>
            <a:ext cx="3979862" cy="191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Zulauf sollte bei der ersten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Kontrolle im Herbst zurecht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gemacht werden.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Einige Federn, </a:t>
            </a:r>
            <a:r>
              <a:rPr b="1" i="0" lang="en-US" sz="2400" u="none">
                <a:solidFill>
                  <a:srgbClr val="800000"/>
                </a:solidFill>
                <a:latin typeface="Times New Roman"/>
                <a:ea typeface="Times New Roman"/>
                <a:cs typeface="Times New Roman"/>
                <a:sym typeface="Times New Roman"/>
              </a:rPr>
              <a:t>kein Luder</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davor , verbessern den Erfolg.</a:t>
            </a:r>
            <a:endParaRPr/>
          </a:p>
        </p:txBody>
      </p:sp>
      <p:sp>
        <p:nvSpPr>
          <p:cNvPr id="324" name="Google Shape;324;p37"/>
          <p:cNvSpPr txBox="1"/>
          <p:nvPr/>
        </p:nvSpPr>
        <p:spPr>
          <a:xfrm>
            <a:off x="685800" y="3810000"/>
            <a:ext cx="462915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Auch der Eingang kann verblendet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werden. Dem Fuchs ist es sicher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egal, der Spaziergänger erkennt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aber so nicht, was da los ist.</a:t>
            </a:r>
            <a:endParaRPr/>
          </a:p>
          <a:p>
            <a:pPr indent="0" lvl="0" marL="0" marR="0" rtl="0" algn="l">
              <a:lnSpc>
                <a:spcPct val="100000"/>
              </a:lnSpc>
              <a:spcBef>
                <a:spcPts val="0"/>
              </a:spcBef>
              <a:spcAft>
                <a:spcPts val="0"/>
              </a:spcAft>
              <a:buClr>
                <a:srgbClr val="800000"/>
              </a:buClr>
              <a:buSzPts val="2400"/>
              <a:buFont typeface="Times New Roman"/>
              <a:buNone/>
            </a:pPr>
            <a:r>
              <a:rPr b="1" i="0" lang="en-US" sz="2400" u="none">
                <a:solidFill>
                  <a:srgbClr val="800000"/>
                </a:solidFill>
                <a:latin typeface="Times New Roman"/>
                <a:ea typeface="Times New Roman"/>
                <a:cs typeface="Times New Roman"/>
                <a:sym typeface="Times New Roman"/>
              </a:rPr>
              <a:t>Wird der Bau nicht angenommen,</a:t>
            </a:r>
            <a:endParaRPr/>
          </a:p>
          <a:p>
            <a:pPr indent="0" lvl="0" marL="0" marR="0" rtl="0" algn="l">
              <a:lnSpc>
                <a:spcPct val="100000"/>
              </a:lnSpc>
              <a:spcBef>
                <a:spcPts val="0"/>
              </a:spcBef>
              <a:spcAft>
                <a:spcPts val="0"/>
              </a:spcAft>
              <a:buClr>
                <a:srgbClr val="800000"/>
              </a:buClr>
              <a:buSzPts val="2400"/>
              <a:buFont typeface="Times New Roman"/>
              <a:buNone/>
            </a:pPr>
            <a:r>
              <a:rPr b="1" i="0" lang="en-US" sz="2400" u="none">
                <a:solidFill>
                  <a:srgbClr val="800000"/>
                </a:solidFill>
                <a:latin typeface="Times New Roman"/>
                <a:ea typeface="Times New Roman"/>
                <a:cs typeface="Times New Roman"/>
                <a:sym typeface="Times New Roman"/>
              </a:rPr>
              <a:t>ist eine Kontrolle des Kessels</a:t>
            </a:r>
            <a:endParaRPr/>
          </a:p>
          <a:p>
            <a:pPr indent="0" lvl="0" marL="0" marR="0" rtl="0" algn="l">
              <a:lnSpc>
                <a:spcPct val="100000"/>
              </a:lnSpc>
              <a:spcBef>
                <a:spcPts val="0"/>
              </a:spcBef>
              <a:spcAft>
                <a:spcPts val="0"/>
              </a:spcAft>
              <a:buClr>
                <a:srgbClr val="800000"/>
              </a:buClr>
              <a:buSzPts val="2400"/>
              <a:buFont typeface="Times New Roman"/>
              <a:buNone/>
            </a:pPr>
            <a:r>
              <a:rPr b="1" i="0" lang="en-US" sz="2400" u="none">
                <a:solidFill>
                  <a:srgbClr val="800000"/>
                </a:solidFill>
                <a:latin typeface="Times New Roman"/>
                <a:ea typeface="Times New Roman"/>
                <a:cs typeface="Times New Roman"/>
                <a:sym typeface="Times New Roman"/>
              </a:rPr>
              <a:t>notwendig.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38"/>
          <p:cNvSpPr txBox="1"/>
          <p:nvPr>
            <p:ph idx="4294967295" type="title"/>
          </p:nvPr>
        </p:nvSpPr>
        <p:spPr>
          <a:xfrm>
            <a:off x="990600" y="304800"/>
            <a:ext cx="70866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Kunstbau mit ein oder zwei Ausgängen</a:t>
            </a:r>
            <a:endParaRPr/>
          </a:p>
        </p:txBody>
      </p:sp>
      <p:sp>
        <p:nvSpPr>
          <p:cNvPr id="330" name="Google Shape;330;p38"/>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1" name="Google Shape;331;p38"/>
          <p:cNvSpPr txBox="1"/>
          <p:nvPr/>
        </p:nvSpPr>
        <p:spPr>
          <a:xfrm>
            <a:off x="762000" y="1371600"/>
            <a:ext cx="7483475" cy="4789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Ich glaube, dass es einen gab, dem die Arbeit beim Eingraben zu viel wurde. Er entwickelte den Bau mit einem Ausgang und erzählte vom Vorteil, dass dieser nicht zieht.</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Ich habe noch keinen getroffen, der bei gleicher Länge mehr Füchse im Einröhrenbau hatte, eher das Gegenteil.</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Aus dem Bau mit zwei Röhren springt der Fuchs besser.Ein weiterer Vorteil für junge Hunde ist, ich bin immer sicher,wenn er durchgegangen ist, ist kein Fuchs im Bau.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pic>
        <p:nvPicPr>
          <p:cNvPr id="336" name="Google Shape;336;p39"/>
          <p:cNvPicPr preferRelativeResize="0"/>
          <p:nvPr/>
        </p:nvPicPr>
        <p:blipFill rotWithShape="1">
          <a:blip r:embed="rId4">
            <a:alphaModFix/>
          </a:blip>
          <a:srcRect b="0" l="0" r="0" t="0"/>
          <a:stretch/>
        </p:blipFill>
        <p:spPr>
          <a:xfrm>
            <a:off x="990600" y="1219200"/>
            <a:ext cx="7086600" cy="2951162"/>
          </a:xfrm>
          <a:prstGeom prst="rect">
            <a:avLst/>
          </a:prstGeom>
          <a:noFill/>
          <a:ln>
            <a:noFill/>
          </a:ln>
        </p:spPr>
      </p:pic>
      <p:sp>
        <p:nvSpPr>
          <p:cNvPr id="337" name="Google Shape;337;p39"/>
          <p:cNvSpPr txBox="1"/>
          <p:nvPr>
            <p:ph idx="4294967295" type="title"/>
          </p:nvPr>
        </p:nvSpPr>
        <p:spPr>
          <a:xfrm>
            <a:off x="685800" y="304800"/>
            <a:ext cx="777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cap="none" strike="noStrike">
                <a:solidFill>
                  <a:srgbClr val="008000"/>
                </a:solidFill>
                <a:latin typeface="Times New Roman"/>
                <a:ea typeface="Times New Roman"/>
                <a:cs typeface="Times New Roman"/>
                <a:sym typeface="Times New Roman"/>
              </a:rPr>
              <a:t>Ein „ungewöhnlicher Kunstbau“</a:t>
            </a:r>
            <a:endParaRPr/>
          </a:p>
        </p:txBody>
      </p:sp>
      <p:sp>
        <p:nvSpPr>
          <p:cNvPr id="338" name="Google Shape;338;p39"/>
          <p:cNvSpPr txBox="1"/>
          <p:nvPr/>
        </p:nvSpPr>
        <p:spPr>
          <a:xfrm>
            <a:off x="1066800" y="4648200"/>
            <a:ext cx="5486400"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Fuchs nimmt solche Strohballenlager gerne an. Hier müssen die Bauhunde volle Leistung zeigen, um den Fuchs zum Springen zu bringen</a:t>
            </a:r>
            <a:r>
              <a:rPr b="0" i="0" lang="en-US" sz="1800" u="none">
                <a:solidFill>
                  <a:schemeClr val="dk1"/>
                </a:solidFill>
                <a:latin typeface="Times New Roman"/>
                <a:ea typeface="Times New Roman"/>
                <a:cs typeface="Times New Roman"/>
                <a:sym typeface="Times New Roman"/>
              </a:rPr>
              <a:t>.</a:t>
            </a:r>
            <a:endParaRPr/>
          </a:p>
        </p:txBody>
      </p:sp>
      <p:pic>
        <p:nvPicPr>
          <p:cNvPr id="339" name="Google Shape;339;p39"/>
          <p:cNvPicPr preferRelativeResize="0"/>
          <p:nvPr/>
        </p:nvPicPr>
        <p:blipFill rotWithShape="1">
          <a:blip r:embed="rId5">
            <a:alphaModFix/>
          </a:blip>
          <a:srcRect b="0" l="0" r="0" t="0"/>
          <a:stretch/>
        </p:blipFill>
        <p:spPr>
          <a:xfrm>
            <a:off x="7010400" y="4938712"/>
            <a:ext cx="914400" cy="7413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40"/>
          <p:cNvSpPr txBox="1"/>
          <p:nvPr>
            <p:ph idx="4294967295" type="title"/>
          </p:nvPr>
        </p:nvSpPr>
        <p:spPr>
          <a:xfrm>
            <a:off x="762000" y="304800"/>
            <a:ext cx="77724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Nicht zu empfehlende Bauten</a:t>
            </a:r>
            <a:endParaRPr/>
          </a:p>
        </p:txBody>
      </p:sp>
      <p:pic>
        <p:nvPicPr>
          <p:cNvPr id="345" name="Google Shape;345;p40"/>
          <p:cNvPicPr preferRelativeResize="0"/>
          <p:nvPr/>
        </p:nvPicPr>
        <p:blipFill rotWithShape="1">
          <a:blip r:embed="rId4">
            <a:alphaModFix/>
          </a:blip>
          <a:srcRect b="0" l="0" r="0" t="0"/>
          <a:stretch/>
        </p:blipFill>
        <p:spPr>
          <a:xfrm>
            <a:off x="1295400" y="2743200"/>
            <a:ext cx="1314450" cy="1828800"/>
          </a:xfrm>
          <a:prstGeom prst="rect">
            <a:avLst/>
          </a:prstGeom>
          <a:noFill/>
          <a:ln>
            <a:noFill/>
          </a:ln>
        </p:spPr>
      </p:pic>
      <p:pic>
        <p:nvPicPr>
          <p:cNvPr id="346" name="Google Shape;346;p40"/>
          <p:cNvPicPr preferRelativeResize="0"/>
          <p:nvPr/>
        </p:nvPicPr>
        <p:blipFill rotWithShape="1">
          <a:blip r:embed="rId5">
            <a:alphaModFix/>
          </a:blip>
          <a:srcRect b="0" l="0" r="0" t="0"/>
          <a:stretch/>
        </p:blipFill>
        <p:spPr>
          <a:xfrm>
            <a:off x="990600" y="1066800"/>
            <a:ext cx="2514600" cy="1477962"/>
          </a:xfrm>
          <a:prstGeom prst="rect">
            <a:avLst/>
          </a:prstGeom>
          <a:noFill/>
          <a:ln>
            <a:noFill/>
          </a:ln>
        </p:spPr>
      </p:pic>
      <p:sp>
        <p:nvSpPr>
          <p:cNvPr id="347" name="Google Shape;347;p40"/>
          <p:cNvSpPr txBox="1"/>
          <p:nvPr/>
        </p:nvSpPr>
        <p:spPr>
          <a:xfrm>
            <a:off x="3717925" y="1143000"/>
            <a:ext cx="4919662"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Holz verrottet im Boden sehr schnell.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Das Prallbrett ist etwas für sehr rabiate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Terrier, sonst springt der Fuchs nicht.</a:t>
            </a:r>
            <a:endParaRPr/>
          </a:p>
        </p:txBody>
      </p:sp>
      <p:sp>
        <p:nvSpPr>
          <p:cNvPr id="348" name="Google Shape;348;p40"/>
          <p:cNvSpPr txBox="1"/>
          <p:nvPr/>
        </p:nvSpPr>
        <p:spPr>
          <a:xfrm>
            <a:off x="1066800" y="4648200"/>
            <a:ext cx="3221037"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Hier ist der Eingang</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zu dicht beim Ausgang.</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Nur selten wagt sich der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Fuchs raus. </a:t>
            </a:r>
            <a:endParaRPr/>
          </a:p>
        </p:txBody>
      </p:sp>
      <p:sp>
        <p:nvSpPr>
          <p:cNvPr id="349" name="Google Shape;349;p40"/>
          <p:cNvSpPr txBox="1"/>
          <p:nvPr/>
        </p:nvSpPr>
        <p:spPr>
          <a:xfrm>
            <a:off x="5181600" y="5791200"/>
            <a:ext cx="26939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Einige Hunde sind auch </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nicht zu empfehlen!</a:t>
            </a:r>
            <a:endParaRPr/>
          </a:p>
        </p:txBody>
      </p:sp>
      <p:pic>
        <p:nvPicPr>
          <p:cNvPr id="350" name="Google Shape;350;p40"/>
          <p:cNvPicPr preferRelativeResize="0"/>
          <p:nvPr/>
        </p:nvPicPr>
        <p:blipFill rotWithShape="1">
          <a:blip r:embed="rId6">
            <a:alphaModFix/>
          </a:blip>
          <a:srcRect b="16196" l="0" r="62121" t="29718"/>
          <a:stretch/>
        </p:blipFill>
        <p:spPr>
          <a:xfrm>
            <a:off x="4648200" y="2514600"/>
            <a:ext cx="3333750" cy="304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41"/>
          <p:cNvSpPr txBox="1"/>
          <p:nvPr>
            <p:ph idx="4294967295" type="title"/>
          </p:nvPr>
        </p:nvSpPr>
        <p:spPr>
          <a:xfrm>
            <a:off x="381000" y="304800"/>
            <a:ext cx="39624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S c h l a u m e i e r</a:t>
            </a:r>
            <a:endParaRPr/>
          </a:p>
        </p:txBody>
      </p:sp>
      <p:sp>
        <p:nvSpPr>
          <p:cNvPr id="356" name="Google Shape;356;p41"/>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41"/>
          <p:cNvSpPr txBox="1"/>
          <p:nvPr/>
        </p:nvSpPr>
        <p:spPr>
          <a:xfrm>
            <a:off x="533400" y="1219200"/>
            <a:ext cx="3978275"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Hat es Zweck, eine Klingel, eine Rassel  im Bau anzubringen oder mit einer Eisenstange auf den Deckel zu stoßen, um den  Fuchs zum</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Verlassen des Baues zu </a:t>
            </a:r>
            <a:endParaRPr/>
          </a:p>
        </p:txBody>
      </p:sp>
      <p:pic>
        <p:nvPicPr>
          <p:cNvPr id="358" name="Google Shape;358;p41"/>
          <p:cNvPicPr preferRelativeResize="0"/>
          <p:nvPr/>
        </p:nvPicPr>
        <p:blipFill rotWithShape="1">
          <a:blip r:embed="rId4">
            <a:alphaModFix/>
          </a:blip>
          <a:srcRect b="0" l="0" r="0" t="0"/>
          <a:stretch/>
        </p:blipFill>
        <p:spPr>
          <a:xfrm>
            <a:off x="4572000" y="381000"/>
            <a:ext cx="3432175" cy="2940050"/>
          </a:xfrm>
          <a:prstGeom prst="rect">
            <a:avLst/>
          </a:prstGeom>
          <a:noFill/>
          <a:ln>
            <a:noFill/>
          </a:ln>
        </p:spPr>
      </p:pic>
      <p:sp>
        <p:nvSpPr>
          <p:cNvPr id="359" name="Google Shape;359;p41"/>
          <p:cNvSpPr txBox="1"/>
          <p:nvPr/>
        </p:nvSpPr>
        <p:spPr>
          <a:xfrm>
            <a:off x="533400" y="3505200"/>
            <a:ext cx="7696200" cy="26844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bewegen ? Erfahrungen zeigen, dass es zu 50 % gelingt.</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Nachteil, zu 50 % gelingt es nicht.</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Ähnlich verhält es sich, wenn ich im Rohr einen Halm aufstelle, um zu kontrollieren, ob der Fuchs mal einschlieft.</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 Bau wird erheblich schlechter angenommen.</a:t>
            </a:r>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Weitere Stichpunkte: Wärmefühler, Bindfaden, immer wieder kontrollieren.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 name="Shape 43"/>
        <p:cNvGrpSpPr/>
        <p:nvPr/>
      </p:nvGrpSpPr>
      <p:grpSpPr>
        <a:xfrm>
          <a:off x="0" y="0"/>
          <a:ext cx="0" cy="0"/>
          <a:chOff x="0" y="0"/>
          <a:chExt cx="0" cy="0"/>
        </a:xfrm>
      </p:grpSpPr>
      <p:sp>
        <p:nvSpPr>
          <p:cNvPr id="44" name="Google Shape;44;p6"/>
          <p:cNvSpPr txBox="1"/>
          <p:nvPr/>
        </p:nvSpPr>
        <p:spPr>
          <a:xfrm>
            <a:off x="0" y="3733800"/>
            <a:ext cx="914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 name="Google Shape;45;p6"/>
          <p:cNvSpPr txBox="1"/>
          <p:nvPr>
            <p:ph idx="4294967295" type="title"/>
          </p:nvPr>
        </p:nvSpPr>
        <p:spPr>
          <a:xfrm>
            <a:off x="381000" y="457200"/>
            <a:ext cx="38862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 </a:t>
            </a:r>
            <a:r>
              <a:rPr b="1" i="0" lang="en-US" sz="3200" u="none" cap="none" strike="noStrike">
                <a:solidFill>
                  <a:srgbClr val="008000"/>
                </a:solidFill>
                <a:latin typeface="Times New Roman"/>
                <a:ea typeface="Times New Roman"/>
                <a:cs typeface="Times New Roman"/>
                <a:sym typeface="Times New Roman"/>
              </a:rPr>
              <a:t>B a u j a g d </a:t>
            </a:r>
            <a:br>
              <a:rPr b="1" i="0" lang="en-US" sz="3200" u="none" cap="none" strike="noStrike">
                <a:solidFill>
                  <a:srgbClr val="008000"/>
                </a:solidFill>
                <a:latin typeface="Times New Roman"/>
                <a:ea typeface="Times New Roman"/>
                <a:cs typeface="Times New Roman"/>
                <a:sym typeface="Times New Roman"/>
              </a:rPr>
            </a:br>
            <a:r>
              <a:rPr b="1" i="0" lang="en-US" sz="3200" u="none" cap="none" strike="noStrike">
                <a:solidFill>
                  <a:srgbClr val="008000"/>
                </a:solidFill>
                <a:latin typeface="Times New Roman"/>
                <a:ea typeface="Times New Roman"/>
                <a:cs typeface="Times New Roman"/>
                <a:sym typeface="Times New Roman"/>
              </a:rPr>
              <a:t> w a r u m ?</a:t>
            </a:r>
            <a:endParaRPr/>
          </a:p>
        </p:txBody>
      </p:sp>
      <p:sp>
        <p:nvSpPr>
          <p:cNvPr id="46" name="Google Shape;46;p6"/>
          <p:cNvSpPr txBox="1"/>
          <p:nvPr/>
        </p:nvSpPr>
        <p:spPr>
          <a:xfrm>
            <a:off x="609600" y="1981200"/>
            <a:ext cx="7772400" cy="4481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00"/>
              <a:buFont typeface="Times New Roman"/>
              <a:buNone/>
            </a:pPr>
            <a:br>
              <a:rPr b="0" i="0" lang="en-US" sz="900" u="none">
                <a:solidFill>
                  <a:schemeClr val="dk2"/>
                </a:solidFill>
                <a:latin typeface="Times New Roman"/>
                <a:ea typeface="Times New Roman"/>
                <a:cs typeface="Times New Roman"/>
                <a:sym typeface="Times New Roman"/>
              </a:rPr>
            </a:br>
            <a:r>
              <a:rPr b="0" i="0" lang="en-US" sz="2800" u="none">
                <a:solidFill>
                  <a:schemeClr val="dk2"/>
                </a:solidFill>
                <a:latin typeface="Times New Roman"/>
                <a:ea typeface="Times New Roman"/>
                <a:cs typeface="Times New Roman"/>
                <a:sym typeface="Times New Roman"/>
              </a:rPr>
              <a:t>Eine Reduzierung des Fuchsbesatzes ist mit der Baujagd am effektivsten möglich! Besonders in </a:t>
            </a:r>
            <a:endParaRPr/>
          </a:p>
          <a:p>
            <a:pPr indent="0" lvl="0" marL="0" marR="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offenen Landschaften sind auch Kunstbauten sehr erfolgreich, weniger in Waldgebieten. </a:t>
            </a:r>
            <a:br>
              <a:rPr b="0" i="0" lang="en-US" sz="2800" u="none">
                <a:solidFill>
                  <a:schemeClr val="dk2"/>
                </a:solidFill>
                <a:latin typeface="Times New Roman"/>
                <a:ea typeface="Times New Roman"/>
                <a:cs typeface="Times New Roman"/>
                <a:sym typeface="Times New Roman"/>
              </a:rPr>
            </a:br>
            <a:endParaRPr b="0" i="0" sz="9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In Niedersachsen werden 20-35% der Jagdstrecke an Füchsen durch die Baujagd erlegt.</a:t>
            </a:r>
            <a:br>
              <a:rPr b="0" i="0" lang="en-US" sz="2800" u="none">
                <a:solidFill>
                  <a:schemeClr val="dk2"/>
                </a:solidFill>
                <a:latin typeface="Times New Roman"/>
                <a:ea typeface="Times New Roman"/>
                <a:cs typeface="Times New Roman"/>
                <a:sym typeface="Times New Roman"/>
              </a:rPr>
            </a:br>
            <a:endParaRPr b="0" i="0" sz="9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Der Anteil der Fähen ist deutlich höher.</a:t>
            </a:r>
            <a:endParaRPr/>
          </a:p>
          <a:p>
            <a:pPr indent="0" lvl="0" marL="0" marR="0" rtl="0" algn="l">
              <a:lnSpc>
                <a:spcPct val="100000"/>
              </a:lnSpc>
              <a:spcBef>
                <a:spcPts val="0"/>
              </a:spcBef>
              <a:spcAft>
                <a:spcPts val="0"/>
              </a:spcAft>
              <a:buClr>
                <a:schemeClr val="dk1"/>
              </a:buClr>
              <a:buSzPts val="900"/>
              <a:buFont typeface="Times New Roman"/>
              <a:buNone/>
            </a:pPr>
            <a:r>
              <a:t/>
            </a:r>
            <a:endParaRPr b="0" i="0" sz="9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Nur bei hohen Fuchsbesätzen ist eine Jagd in Form von Treibjagd oder Ansitz erfolgversprechend.</a:t>
            </a:r>
            <a:endParaRPr/>
          </a:p>
        </p:txBody>
      </p:sp>
      <p:pic>
        <p:nvPicPr>
          <p:cNvPr id="47" name="Google Shape;47;p6"/>
          <p:cNvPicPr preferRelativeResize="0"/>
          <p:nvPr/>
        </p:nvPicPr>
        <p:blipFill rotWithShape="1">
          <a:blip r:embed="rId4">
            <a:alphaModFix/>
          </a:blip>
          <a:srcRect b="0" l="0" r="0" t="0"/>
          <a:stretch/>
        </p:blipFill>
        <p:spPr>
          <a:xfrm>
            <a:off x="3962400" y="304800"/>
            <a:ext cx="4419600" cy="1733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2"/>
          <p:cNvSpPr txBox="1"/>
          <p:nvPr/>
        </p:nvSpPr>
        <p:spPr>
          <a:xfrm>
            <a:off x="381000" y="1371600"/>
            <a:ext cx="8458200" cy="487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t/>
            </a:r>
            <a:endParaRPr b="1" i="0" sz="1200" u="none">
              <a:solidFill>
                <a:srgbClr val="8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Zu viele Hunde werden bei der Bauarbeit erschossen !</a:t>
            </a:r>
            <a:endParaRPr/>
          </a:p>
          <a:p>
            <a:pPr indent="0" lvl="0" marL="0" marR="0" rtl="0" algn="ctr">
              <a:lnSpc>
                <a:spcPct val="100000"/>
              </a:lnSpc>
              <a:spcBef>
                <a:spcPts val="0"/>
              </a:spcBef>
              <a:spcAft>
                <a:spcPts val="0"/>
              </a:spcAft>
              <a:buClr>
                <a:schemeClr val="dk1"/>
              </a:buClr>
              <a:buSzPts val="1400"/>
              <a:buFont typeface="Times New Roman"/>
              <a:buNone/>
            </a:pPr>
            <a:r>
              <a:t/>
            </a:r>
            <a:endParaRPr b="1" i="0" sz="1400" u="none">
              <a:solidFill>
                <a:srgbClr val="FF33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600" u="sng">
                <a:solidFill>
                  <a:srgbClr val="800000"/>
                </a:solidFill>
                <a:latin typeface="Times New Roman"/>
                <a:ea typeface="Times New Roman"/>
                <a:cs typeface="Times New Roman"/>
                <a:sym typeface="Times New Roman"/>
              </a:rPr>
              <a:t>Füchse dürfen nur geschossen werden,</a:t>
            </a:r>
            <a:endParaRPr/>
          </a:p>
          <a:p>
            <a:pPr indent="0" lvl="0" marL="0" marR="0" rtl="0" algn="ctr">
              <a:lnSpc>
                <a:spcPct val="100000"/>
              </a:lnSpc>
              <a:spcBef>
                <a:spcPts val="0"/>
              </a:spcBef>
              <a:spcAft>
                <a:spcPts val="0"/>
              </a:spcAft>
              <a:buClr>
                <a:srgbClr val="800000"/>
              </a:buClr>
              <a:buSzPts val="2600"/>
              <a:buFont typeface="Times New Roman"/>
              <a:buNone/>
            </a:pPr>
            <a:r>
              <a:rPr b="1" i="0" lang="en-US" sz="2600" u="sng">
                <a:solidFill>
                  <a:srgbClr val="800000"/>
                </a:solidFill>
                <a:latin typeface="Times New Roman"/>
                <a:ea typeface="Times New Roman"/>
                <a:cs typeface="Times New Roman"/>
                <a:sym typeface="Times New Roman"/>
              </a:rPr>
              <a:t> wenn sie  mindestens  3-4 Meter vom Bauausgang entfernt sind und kein Hund dicht dahinter ist ! </a:t>
            </a:r>
            <a:r>
              <a:rPr b="1" i="0" lang="en-US" sz="2600" u="none">
                <a:solidFill>
                  <a:srgbClr val="8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600"/>
              <a:buFont typeface="Times New Roman"/>
              <a:buNone/>
            </a:pPr>
            <a:r>
              <a:t/>
            </a:r>
            <a:endParaRPr b="1" i="0" sz="26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Ich darf nicht auf den mir zulaufenden Fuchs schießen, sondern nur auf den seitlich oder von mir weglaufenden.</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Der Bauhundführer darf anders handeln, muss es öfter sogar.  </a:t>
            </a:r>
            <a:endParaRPr/>
          </a:p>
          <a:p>
            <a:pPr indent="0" lvl="0" marL="0" marR="0" rtl="0" algn="ctr">
              <a:lnSpc>
                <a:spcPct val="100000"/>
              </a:lnSpc>
              <a:spcBef>
                <a:spcPts val="0"/>
              </a:spcBef>
              <a:spcAft>
                <a:spcPts val="0"/>
              </a:spcAft>
              <a:buClr>
                <a:schemeClr val="dk1"/>
              </a:buClr>
              <a:buSzPts val="1600"/>
              <a:buFont typeface="Times New Roman"/>
              <a:buNone/>
            </a:pPr>
            <a:r>
              <a:t/>
            </a:r>
            <a:endParaRPr b="1" i="0" sz="1600" u="none">
              <a:solidFill>
                <a:srgbClr val="FF33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  </a:t>
            </a:r>
            <a:r>
              <a:rPr b="1" i="0" lang="en-US" sz="2800" u="none">
                <a:solidFill>
                  <a:srgbClr val="FF3300"/>
                </a:solidFill>
                <a:latin typeface="Times New Roman"/>
                <a:ea typeface="Times New Roman"/>
                <a:cs typeface="Times New Roman"/>
                <a:sym typeface="Times New Roman"/>
              </a:rPr>
              <a:t>Das betrifft aber nur </a:t>
            </a:r>
            <a:r>
              <a:rPr b="1" i="0" lang="en-US" sz="2800" u="none">
                <a:solidFill>
                  <a:srgbClr val="FF0000"/>
                </a:solidFill>
                <a:latin typeface="Times New Roman"/>
                <a:ea typeface="Times New Roman"/>
                <a:cs typeface="Times New Roman"/>
                <a:sym typeface="Times New Roman"/>
              </a:rPr>
              <a:t>IHN</a:t>
            </a:r>
            <a:r>
              <a:rPr b="1" i="0" lang="en-US" sz="2800" u="none">
                <a:solidFill>
                  <a:srgbClr val="FF3300"/>
                </a:solidFill>
                <a:latin typeface="Times New Roman"/>
                <a:ea typeface="Times New Roman"/>
                <a:cs typeface="Times New Roman"/>
                <a:sym typeface="Times New Roman"/>
              </a:rPr>
              <a:t> und</a:t>
            </a:r>
            <a:r>
              <a:rPr b="1" i="0" lang="en-US" sz="2800" u="none">
                <a:solidFill>
                  <a:schemeClr val="dk1"/>
                </a:solidFill>
                <a:latin typeface="Times New Roman"/>
                <a:ea typeface="Times New Roman"/>
                <a:cs typeface="Times New Roman"/>
                <a:sym typeface="Times New Roman"/>
              </a:rPr>
              <a:t> </a:t>
            </a:r>
            <a:r>
              <a:rPr b="1" i="0" lang="en-US" sz="2800" u="none">
                <a:solidFill>
                  <a:srgbClr val="FF3300"/>
                </a:solidFill>
                <a:latin typeface="Times New Roman"/>
                <a:ea typeface="Times New Roman"/>
                <a:cs typeface="Times New Roman"/>
                <a:sym typeface="Times New Roman"/>
              </a:rPr>
              <a:t>keinen anderen !</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rgbClr val="FF33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Der Bauhundführer ist grundsätzlich der Jagdleiter. </a:t>
            </a:r>
            <a:r>
              <a:rPr b="0" i="0" lang="en-US" sz="2400" u="none">
                <a:solidFill>
                  <a:schemeClr val="dk1"/>
                </a:solidFill>
                <a:latin typeface="Times New Roman"/>
                <a:ea typeface="Times New Roman"/>
                <a:cs typeface="Times New Roman"/>
                <a:sym typeface="Times New Roman"/>
              </a:rPr>
              <a:t>                                               </a:t>
            </a:r>
            <a:endParaRPr/>
          </a:p>
        </p:txBody>
      </p:sp>
      <p:sp>
        <p:nvSpPr>
          <p:cNvPr id="365" name="Google Shape;365;p42"/>
          <p:cNvSpPr txBox="1"/>
          <p:nvPr>
            <p:ph idx="4294967295" type="title"/>
          </p:nvPr>
        </p:nvSpPr>
        <p:spPr>
          <a:xfrm>
            <a:off x="1219200" y="457200"/>
            <a:ext cx="55626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4400"/>
              <a:buFont typeface="Times New Roman"/>
              <a:buNone/>
            </a:pPr>
            <a:r>
              <a:rPr b="0" i="0" lang="en-US" sz="4400" u="none" cap="none" strike="noStrike">
                <a:solidFill>
                  <a:srgbClr val="800000"/>
                </a:solidFill>
                <a:latin typeface="Times New Roman"/>
                <a:ea typeface="Times New Roman"/>
                <a:cs typeface="Times New Roman"/>
                <a:sym typeface="Times New Roman"/>
              </a:rPr>
              <a:t>D i e   S i c h e r h e i t</a:t>
            </a:r>
            <a:endParaRPr/>
          </a:p>
        </p:txBody>
      </p:sp>
      <p:pic>
        <p:nvPicPr>
          <p:cNvPr id="366" name="Google Shape;366;p42"/>
          <p:cNvPicPr preferRelativeResize="0"/>
          <p:nvPr/>
        </p:nvPicPr>
        <p:blipFill rotWithShape="1">
          <a:blip r:embed="rId4">
            <a:alphaModFix/>
          </a:blip>
          <a:srcRect b="0" l="0" r="0" t="0"/>
          <a:stretch/>
        </p:blipFill>
        <p:spPr>
          <a:xfrm>
            <a:off x="7010400" y="304800"/>
            <a:ext cx="1049337" cy="1219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3"/>
          <p:cNvSpPr txBox="1"/>
          <p:nvPr>
            <p:ph idx="4294967295" type="title"/>
          </p:nvPr>
        </p:nvSpPr>
        <p:spPr>
          <a:xfrm>
            <a:off x="685800" y="228600"/>
            <a:ext cx="7772400" cy="7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3600"/>
              <a:buFont typeface="Times New Roman"/>
              <a:buNone/>
            </a:pPr>
            <a:r>
              <a:rPr b="1" i="0" lang="en-US" sz="3600" u="none" cap="none" strike="noStrike">
                <a:solidFill>
                  <a:srgbClr val="800000"/>
                </a:solidFill>
                <a:latin typeface="Times New Roman"/>
                <a:ea typeface="Times New Roman"/>
                <a:cs typeface="Times New Roman"/>
                <a:sym typeface="Times New Roman"/>
              </a:rPr>
              <a:t>D i e   S i c h e r h e i t</a:t>
            </a:r>
            <a:endParaRPr/>
          </a:p>
        </p:txBody>
      </p:sp>
      <p:sp>
        <p:nvSpPr>
          <p:cNvPr id="372" name="Google Shape;372;p43"/>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3" name="Google Shape;373;p43"/>
          <p:cNvSpPr txBox="1"/>
          <p:nvPr/>
        </p:nvSpPr>
        <p:spPr>
          <a:xfrm>
            <a:off x="762000" y="1143000"/>
            <a:ext cx="7472362" cy="5216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Baujagd ist nichts für eine große Gesellschaft.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Nur 2-3 Jäger werden gebraucht. Bei einem großen Bau mit 15 Ausgängen und mehr kann die Zahl mal 4-6 betragen.</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Ich halte nur dann etwas von einem großen Hund bei der Baujagd, wenn er intensiv mit dem Bauhund eingearbeitet wurde.</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Wenn ein Fuchs nicht tödlich getroffen ist, sollte der Bauhund möglichst von ihm ferngehalten werden. Wenn der Hund noch weit genug vom Fuchs entfernt ist, sollte sofort ein Fangschuss erfolgen.</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44"/>
          <p:cNvSpPr txBox="1"/>
          <p:nvPr>
            <p:ph idx="4294967295" type="title"/>
          </p:nvPr>
        </p:nvSpPr>
        <p:spPr>
          <a:xfrm>
            <a:off x="228600" y="990600"/>
            <a:ext cx="48768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3600"/>
              <a:buFont typeface="Times New Roman"/>
              <a:buNone/>
            </a:pPr>
            <a:r>
              <a:rPr b="1" i="0" lang="en-US" sz="3600" u="none" cap="none" strike="noStrike">
                <a:solidFill>
                  <a:srgbClr val="003300"/>
                </a:solidFill>
                <a:latin typeface="Times New Roman"/>
                <a:ea typeface="Times New Roman"/>
                <a:cs typeface="Times New Roman"/>
                <a:sym typeface="Times New Roman"/>
              </a:rPr>
              <a:t>W a i d m a n n s h e i l</a:t>
            </a:r>
            <a:endParaRPr/>
          </a:p>
        </p:txBody>
      </p:sp>
      <p:sp>
        <p:nvSpPr>
          <p:cNvPr id="379" name="Google Shape;379;p44"/>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0" name="Google Shape;380;p44"/>
          <p:cNvSpPr txBox="1"/>
          <p:nvPr/>
        </p:nvSpPr>
        <p:spPr>
          <a:xfrm>
            <a:off x="762000" y="2590800"/>
            <a:ext cx="3825875" cy="2528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3200"/>
              <a:buFont typeface="Times New Roman"/>
              <a:buNone/>
            </a:pPr>
            <a:r>
              <a:rPr b="0" i="0" lang="en-US" sz="3200" u="none">
                <a:solidFill>
                  <a:srgbClr val="003300"/>
                </a:solidFill>
                <a:latin typeface="Times New Roman"/>
                <a:ea typeface="Times New Roman"/>
                <a:cs typeface="Times New Roman"/>
                <a:sym typeface="Times New Roman"/>
              </a:rPr>
              <a:t>wünsche  ich  Ihnen für die Zukunft und dass es den Hunden immer gut gehen möge.</a:t>
            </a:r>
            <a:r>
              <a:rPr b="0" i="0" lang="en-US" sz="2400" u="none">
                <a:solidFill>
                  <a:srgbClr val="003300"/>
                </a:solidFill>
                <a:latin typeface="Times New Roman"/>
                <a:ea typeface="Times New Roman"/>
                <a:cs typeface="Times New Roman"/>
                <a:sym typeface="Times New Roman"/>
              </a:rPr>
              <a:t> </a:t>
            </a:r>
            <a:endParaRPr/>
          </a:p>
        </p:txBody>
      </p:sp>
      <p:pic>
        <p:nvPicPr>
          <p:cNvPr id="381" name="Google Shape;381;p44"/>
          <p:cNvPicPr preferRelativeResize="0"/>
          <p:nvPr/>
        </p:nvPicPr>
        <p:blipFill rotWithShape="1">
          <a:blip r:embed="rId4">
            <a:alphaModFix/>
          </a:blip>
          <a:srcRect b="0" l="0" r="0" t="0"/>
          <a:stretch/>
        </p:blipFill>
        <p:spPr>
          <a:xfrm>
            <a:off x="5334000" y="685800"/>
            <a:ext cx="3346450" cy="525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 name="Shape 51"/>
        <p:cNvGrpSpPr/>
        <p:nvPr/>
      </p:nvGrpSpPr>
      <p:grpSpPr>
        <a:xfrm>
          <a:off x="0" y="0"/>
          <a:ext cx="0" cy="0"/>
          <a:chOff x="0" y="0"/>
          <a:chExt cx="0" cy="0"/>
        </a:xfrm>
      </p:grpSpPr>
      <p:sp>
        <p:nvSpPr>
          <p:cNvPr id="52" name="Google Shape;52;p7"/>
          <p:cNvSpPr txBox="1"/>
          <p:nvPr/>
        </p:nvSpPr>
        <p:spPr>
          <a:xfrm>
            <a:off x="533400" y="1219200"/>
            <a:ext cx="8153400" cy="2835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Im Großtrappengebiet Brandenburg wird auf über 10.000 ha landwirtschaftliche Nutzung streng organisiert. Als Folge wurden die Gelegeverluste durch landwirtschaftliche Arbeiten von 60 –90 % auf weniger als 10 % gesenkt. Anschließend wurde jedoch festgestellt, dass durch Fuchs, Greife und Krähen ein Verlust an Jungvögeln von</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88 – 90 % zu verzeichnen ist. </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Eine neue Untersuchung der Universität Vechta in der Wesermarsch kommt zum selben Ergebnis an Verlusten beim Kiebitz, Uferschnepfe, Großer Brachvogel und Rotschenkel.</a:t>
            </a:r>
            <a:endParaRPr/>
          </a:p>
        </p:txBody>
      </p:sp>
      <p:sp>
        <p:nvSpPr>
          <p:cNvPr id="53" name="Google Shape;53;p7"/>
          <p:cNvSpPr txBox="1"/>
          <p:nvPr>
            <p:ph idx="4294967295" type="title"/>
          </p:nvPr>
        </p:nvSpPr>
        <p:spPr>
          <a:xfrm>
            <a:off x="685800" y="304800"/>
            <a:ext cx="7772400" cy="7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Fuchsbejagung warum </a:t>
            </a:r>
            <a:endParaRPr/>
          </a:p>
        </p:txBody>
      </p:sp>
      <p:sp>
        <p:nvSpPr>
          <p:cNvPr id="54" name="Google Shape;54;p7"/>
          <p:cNvSpPr txBox="1"/>
          <p:nvPr/>
        </p:nvSpPr>
        <p:spPr>
          <a:xfrm>
            <a:off x="4038600" y="4191000"/>
            <a:ext cx="45720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0000"/>
              </a:buClr>
              <a:buSzPts val="2000"/>
              <a:buFont typeface="Times New Roman"/>
              <a:buNone/>
            </a:pPr>
            <a:r>
              <a:rPr b="1" i="0" lang="en-US" sz="2000" u="none">
                <a:solidFill>
                  <a:srgbClr val="800000"/>
                </a:solidFill>
                <a:latin typeface="Times New Roman"/>
                <a:ea typeface="Times New Roman"/>
                <a:cs typeface="Times New Roman"/>
                <a:sym typeface="Times New Roman"/>
              </a:rPr>
              <a:t>Wenn wir zum Teil noch recht</a:t>
            </a:r>
            <a:endParaRPr/>
          </a:p>
          <a:p>
            <a:pPr indent="0" lvl="0" marL="0" marR="0" rtl="0" algn="l">
              <a:lnSpc>
                <a:spcPct val="100000"/>
              </a:lnSpc>
              <a:spcBef>
                <a:spcPts val="0"/>
              </a:spcBef>
              <a:spcAft>
                <a:spcPts val="0"/>
              </a:spcAft>
              <a:buClr>
                <a:srgbClr val="800000"/>
              </a:buClr>
              <a:buSzPts val="2000"/>
              <a:buFont typeface="Times New Roman"/>
              <a:buNone/>
            </a:pPr>
            <a:r>
              <a:rPr b="1" i="0" lang="en-US" sz="2000" u="none">
                <a:solidFill>
                  <a:srgbClr val="800000"/>
                </a:solidFill>
                <a:latin typeface="Times New Roman"/>
                <a:ea typeface="Times New Roman"/>
                <a:cs typeface="Times New Roman"/>
                <a:sym typeface="Times New Roman"/>
              </a:rPr>
              <a:t>gute Bestände  an Wiesenvögeln haben, dann ist es auch ein  Erfolg der starken Fuchsbejagung im Landkreis Aurich</a:t>
            </a:r>
            <a:endParaRPr/>
          </a:p>
        </p:txBody>
      </p:sp>
      <p:pic>
        <p:nvPicPr>
          <p:cNvPr id="55" name="Google Shape;55;p7"/>
          <p:cNvPicPr preferRelativeResize="0"/>
          <p:nvPr/>
        </p:nvPicPr>
        <p:blipFill rotWithShape="1">
          <a:blip r:embed="rId4">
            <a:alphaModFix/>
          </a:blip>
          <a:srcRect b="0" l="0" r="0" t="0"/>
          <a:stretch/>
        </p:blipFill>
        <p:spPr>
          <a:xfrm>
            <a:off x="1143000" y="4343400"/>
            <a:ext cx="2133600" cy="142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8"/>
          <p:cNvSpPr txBox="1"/>
          <p:nvPr/>
        </p:nvSpPr>
        <p:spPr>
          <a:xfrm>
            <a:off x="1143000" y="1752600"/>
            <a:ext cx="7239000" cy="405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sng">
                <a:solidFill>
                  <a:schemeClr val="dk1"/>
                </a:solidFill>
                <a:latin typeface="Times New Roman"/>
                <a:ea typeface="Times New Roman"/>
                <a:cs typeface="Times New Roman"/>
                <a:sym typeface="Times New Roman"/>
              </a:rPr>
              <a:t>„Bekanntlich begrenzt die Beute den Räuber“</a:t>
            </a:r>
            <a:r>
              <a:rPr b="1" i="0" lang="en-US" sz="2000" u="none">
                <a:solidFill>
                  <a:schemeClr val="dk1"/>
                </a:solidFill>
                <a:latin typeface="Times New Roman"/>
                <a:ea typeface="Times New Roman"/>
                <a:cs typeface="Times New Roman"/>
                <a:sym typeface="Times New Roman"/>
              </a:rPr>
              <a:t> ist ein Satz der an Unsinn nicht zu überbieten ist. Dass die Beute den Räuber begrenzt, ist nur in seltenen Ausnahmen der Fall, z.B. sind in unserer Heimat Krähen, Elstern, Habicht, Bussard, Fuchs und Marder Nahrungsgeneralisten, die durchaus in der Lage sind, dem Kiebitz das Überleben unmöglich zu machen, um anschließend problemlos auf andere Nahrung umzusteigen.</a:t>
            </a:r>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Nur bei wenigen , seltenen Beutegreifern ist das Nahrungsspektrum so eingeschränkt, dass sich ein natürliches Verhältnis einstellen kann. </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Ich halte es aber auch nicht für sinnvoll, den Fischbestand auf ein Minimum zu senken, um den Kormoran in seinem Bestand zu verringern.</a:t>
            </a:r>
            <a:endParaRPr/>
          </a:p>
        </p:txBody>
      </p:sp>
      <p:sp>
        <p:nvSpPr>
          <p:cNvPr id="61" name="Google Shape;61;p8"/>
          <p:cNvSpPr txBox="1"/>
          <p:nvPr>
            <p:ph idx="4294967295" type="title"/>
          </p:nvPr>
        </p:nvSpPr>
        <p:spPr>
          <a:xfrm>
            <a:off x="685800" y="304800"/>
            <a:ext cx="76200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Fuchsbejagung warum</a:t>
            </a:r>
            <a:endParaRPr/>
          </a:p>
        </p:txBody>
      </p:sp>
      <p:pic>
        <p:nvPicPr>
          <p:cNvPr id="62" name="Google Shape;62;p8"/>
          <p:cNvPicPr preferRelativeResize="0"/>
          <p:nvPr/>
        </p:nvPicPr>
        <p:blipFill rotWithShape="1">
          <a:blip r:embed="rId4">
            <a:alphaModFix/>
          </a:blip>
          <a:srcRect b="0" l="0" r="0" t="0"/>
          <a:stretch/>
        </p:blipFill>
        <p:spPr>
          <a:xfrm>
            <a:off x="6705600" y="457200"/>
            <a:ext cx="1574800" cy="1109662"/>
          </a:xfrm>
          <a:prstGeom prst="rect">
            <a:avLst/>
          </a:prstGeom>
          <a:noFill/>
          <a:ln>
            <a:noFill/>
          </a:ln>
        </p:spPr>
      </p:pic>
      <p:pic>
        <p:nvPicPr>
          <p:cNvPr id="63" name="Google Shape;63;p8"/>
          <p:cNvPicPr preferRelativeResize="0"/>
          <p:nvPr/>
        </p:nvPicPr>
        <p:blipFill rotWithShape="1">
          <a:blip r:embed="rId5">
            <a:alphaModFix/>
          </a:blip>
          <a:srcRect b="0" l="0" r="0" t="0"/>
          <a:stretch/>
        </p:blipFill>
        <p:spPr>
          <a:xfrm>
            <a:off x="914400" y="533400"/>
            <a:ext cx="1422400" cy="10017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9"/>
          <p:cNvSpPr txBox="1"/>
          <p:nvPr>
            <p:ph idx="4294967295" type="title"/>
          </p:nvPr>
        </p:nvSpPr>
        <p:spPr>
          <a:xfrm>
            <a:off x="381000" y="304800"/>
            <a:ext cx="48006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3200"/>
              <a:buFont typeface="Times New Roman"/>
              <a:buNone/>
            </a:pPr>
            <a:r>
              <a:rPr b="0" i="0" lang="en-US" sz="3200" u="none" cap="none" strike="noStrike">
                <a:solidFill>
                  <a:srgbClr val="008000"/>
                </a:solidFill>
                <a:latin typeface="Times New Roman"/>
                <a:ea typeface="Times New Roman"/>
                <a:cs typeface="Times New Roman"/>
                <a:sym typeface="Times New Roman"/>
              </a:rPr>
              <a:t>Fuchsbejagung warum </a:t>
            </a:r>
            <a:endParaRPr/>
          </a:p>
        </p:txBody>
      </p:sp>
      <p:sp>
        <p:nvSpPr>
          <p:cNvPr id="69" name="Google Shape;69;p9"/>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 name="Google Shape;70;p9"/>
          <p:cNvSpPr txBox="1"/>
          <p:nvPr/>
        </p:nvSpPr>
        <p:spPr>
          <a:xfrm>
            <a:off x="304800" y="1066800"/>
            <a:ext cx="8397875"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aphicFrame>
        <p:nvGraphicFramePr>
          <p:cNvPr id="71" name="Google Shape;71;p9"/>
          <p:cNvGraphicFramePr/>
          <p:nvPr/>
        </p:nvGraphicFramePr>
        <p:xfrm>
          <a:off x="609600" y="2895600"/>
          <a:ext cx="3000000" cy="3000000"/>
        </p:xfrm>
        <a:graphic>
          <a:graphicData uri="http://schemas.openxmlformats.org/drawingml/2006/table">
            <a:tbl>
              <a:tblPr>
                <a:noFill/>
                <a:tableStyleId>{33CBFC2D-3E8A-4223-9FAF-92BA56C33F39}</a:tableStyleId>
              </a:tblPr>
              <a:tblGrid>
                <a:gridCol w="3708400"/>
                <a:gridCol w="2039925"/>
                <a:gridCol w="1947850"/>
              </a:tblGrid>
              <a:tr h="57467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Ostfriesland   </a:t>
                      </a:r>
                      <a:r>
                        <a:rPr b="1" i="0" lang="en-US" sz="2400" u="none" cap="none" strike="noStrike">
                          <a:solidFill>
                            <a:schemeClr val="dk1"/>
                          </a:solidFill>
                          <a:latin typeface="Times New Roman"/>
                          <a:ea typeface="Times New Roman"/>
                          <a:cs typeface="Times New Roman"/>
                          <a:sym typeface="Times New Roman"/>
                        </a:rPr>
                        <a:t>1938</a:t>
                      </a:r>
                      <a:r>
                        <a:rPr b="0" i="0" lang="en-US" sz="24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0,9    Füchse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126  Hasen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2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Holland Nord 1998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       Füchse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81     Hasen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16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Ihlow              2004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      Füchse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106  Hasen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2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Krummhörn    2004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     Füchse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67     Hasen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Wiesmoor       2004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9     Füchse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24     Hasen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2" name="Google Shape;72;p9"/>
          <p:cNvSpPr txBox="1"/>
          <p:nvPr/>
        </p:nvSpPr>
        <p:spPr>
          <a:xfrm>
            <a:off x="838200" y="1336675"/>
            <a:ext cx="6629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Umgerechnet auf 1000 ha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hatten wir in :</a:t>
            </a:r>
            <a:endParaRPr/>
          </a:p>
        </p:txBody>
      </p:sp>
      <p:pic>
        <p:nvPicPr>
          <p:cNvPr id="73" name="Google Shape;73;p9"/>
          <p:cNvPicPr preferRelativeResize="0"/>
          <p:nvPr/>
        </p:nvPicPr>
        <p:blipFill rotWithShape="1">
          <a:blip r:embed="rId4">
            <a:alphaModFix/>
          </a:blip>
          <a:srcRect b="0" l="0" r="0" t="0"/>
          <a:stretch/>
        </p:blipFill>
        <p:spPr>
          <a:xfrm>
            <a:off x="5486400" y="258762"/>
            <a:ext cx="2514600" cy="2265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0"/>
          <p:cNvSpPr txBox="1"/>
          <p:nvPr>
            <p:ph idx="4294967295" type="title"/>
          </p:nvPr>
        </p:nvSpPr>
        <p:spPr>
          <a:xfrm>
            <a:off x="685800" y="304800"/>
            <a:ext cx="43434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3200"/>
              <a:buFont typeface="Times New Roman"/>
              <a:buNone/>
            </a:pPr>
            <a:r>
              <a:rPr b="0" i="0" lang="en-US" sz="3200" u="none" cap="none" strike="noStrike">
                <a:solidFill>
                  <a:srgbClr val="800000"/>
                </a:solidFill>
                <a:latin typeface="Times New Roman"/>
                <a:ea typeface="Times New Roman"/>
                <a:cs typeface="Times New Roman"/>
                <a:sym typeface="Times New Roman"/>
              </a:rPr>
              <a:t>Fuchsbejagung warum</a:t>
            </a:r>
            <a:endParaRPr/>
          </a:p>
        </p:txBody>
      </p:sp>
      <p:sp>
        <p:nvSpPr>
          <p:cNvPr id="79" name="Google Shape;79;p10"/>
          <p:cNvSpPr txBox="1"/>
          <p:nvPr/>
        </p:nvSpPr>
        <p:spPr>
          <a:xfrm>
            <a:off x="1371600" y="20574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 name="Google Shape;80;p10"/>
          <p:cNvSpPr txBox="1"/>
          <p:nvPr/>
        </p:nvSpPr>
        <p:spPr>
          <a:xfrm>
            <a:off x="304800" y="1066800"/>
            <a:ext cx="8397875" cy="427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10"/>
          <p:cNvSpPr txBox="1"/>
          <p:nvPr/>
        </p:nvSpPr>
        <p:spPr>
          <a:xfrm>
            <a:off x="533400" y="1143000"/>
            <a:ext cx="4800600" cy="1846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300"/>
              <a:buFont typeface="Times New Roman"/>
              <a:buNone/>
            </a:pPr>
            <a:r>
              <a:rPr b="1" i="0" lang="en-US" sz="2300" u="none">
                <a:solidFill>
                  <a:schemeClr val="dk1"/>
                </a:solidFill>
                <a:latin typeface="Times New Roman"/>
                <a:ea typeface="Times New Roman"/>
                <a:cs typeface="Times New Roman"/>
                <a:sym typeface="Times New Roman"/>
              </a:rPr>
              <a:t>6 Kitze vor dem Bau und kein Stück war gemäht. </a:t>
            </a:r>
            <a:endParaRPr/>
          </a:p>
          <a:p>
            <a:pPr indent="0" lvl="0" marL="0" marR="0" rtl="0" algn="l">
              <a:lnSpc>
                <a:spcPct val="100000"/>
              </a:lnSpc>
              <a:spcBef>
                <a:spcPts val="0"/>
              </a:spcBef>
              <a:spcAft>
                <a:spcPts val="0"/>
              </a:spcAft>
              <a:buClr>
                <a:schemeClr val="dk1"/>
              </a:buClr>
              <a:buSzPts val="2300"/>
              <a:buFont typeface="Times New Roman"/>
              <a:buNone/>
            </a:pPr>
            <a:r>
              <a:rPr b="1" i="0" lang="en-US" sz="2300" u="none">
                <a:solidFill>
                  <a:schemeClr val="dk1"/>
                </a:solidFill>
                <a:latin typeface="Times New Roman"/>
                <a:ea typeface="Times New Roman"/>
                <a:cs typeface="Times New Roman"/>
                <a:sym typeface="Times New Roman"/>
              </a:rPr>
              <a:t>Danach wird das Mitleid mit den Jungfüchsen wieder von der Notwendigkeit der Jagd überzeugt.</a:t>
            </a:r>
            <a:endParaRPr/>
          </a:p>
        </p:txBody>
      </p:sp>
      <p:pic>
        <p:nvPicPr>
          <p:cNvPr id="82" name="Google Shape;82;p10"/>
          <p:cNvPicPr preferRelativeResize="0"/>
          <p:nvPr/>
        </p:nvPicPr>
        <p:blipFill rotWithShape="1">
          <a:blip r:embed="rId4">
            <a:alphaModFix/>
          </a:blip>
          <a:srcRect b="0" l="0" r="0" t="0"/>
          <a:stretch/>
        </p:blipFill>
        <p:spPr>
          <a:xfrm>
            <a:off x="5257800" y="762000"/>
            <a:ext cx="3429000" cy="2286000"/>
          </a:xfrm>
          <a:prstGeom prst="rect">
            <a:avLst/>
          </a:prstGeom>
          <a:noFill/>
          <a:ln>
            <a:noFill/>
          </a:ln>
        </p:spPr>
      </p:pic>
      <p:sp>
        <p:nvSpPr>
          <p:cNvPr id="83" name="Google Shape;83;p10"/>
          <p:cNvSpPr txBox="1"/>
          <p:nvPr/>
        </p:nvSpPr>
        <p:spPr>
          <a:xfrm>
            <a:off x="3352800" y="3276600"/>
            <a:ext cx="5029200" cy="3021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0000"/>
              </a:buClr>
              <a:buSzPts val="2300"/>
              <a:buFont typeface="Times New Roman"/>
              <a:buNone/>
            </a:pPr>
            <a:r>
              <a:rPr b="1" i="0" lang="en-US" sz="2300" u="none">
                <a:solidFill>
                  <a:srgbClr val="800000"/>
                </a:solidFill>
                <a:latin typeface="Times New Roman"/>
                <a:ea typeface="Times New Roman"/>
                <a:cs typeface="Times New Roman"/>
                <a:sym typeface="Times New Roman"/>
              </a:rPr>
              <a:t>50% der Kitze wurden vom Fuchs gerissen</a:t>
            </a:r>
            <a:endParaRPr/>
          </a:p>
          <a:p>
            <a:pPr indent="0" lvl="0" marL="0" marR="0" rtl="0" algn="l">
              <a:lnSpc>
                <a:spcPct val="100000"/>
              </a:lnSpc>
              <a:spcBef>
                <a:spcPts val="0"/>
              </a:spcBef>
              <a:spcAft>
                <a:spcPts val="0"/>
              </a:spcAft>
              <a:buClr>
                <a:schemeClr val="dk1"/>
              </a:buClr>
              <a:buSzPts val="800"/>
              <a:buFont typeface="Times New Roman"/>
              <a:buNone/>
            </a:pPr>
            <a:r>
              <a:t/>
            </a:r>
            <a:endParaRPr b="1" i="0" sz="8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300"/>
              <a:buFont typeface="Times New Roman"/>
              <a:buNone/>
            </a:pPr>
            <a:r>
              <a:rPr b="0" i="0" lang="en-US" sz="2300" u="none">
                <a:solidFill>
                  <a:schemeClr val="dk1"/>
                </a:solidFill>
                <a:latin typeface="Times New Roman"/>
                <a:ea typeface="Times New Roman"/>
                <a:cs typeface="Times New Roman"/>
                <a:sym typeface="Times New Roman"/>
              </a:rPr>
              <a:t>In Norwegen wurden 44 Rehkitze mit  Sendern markiert.</a:t>
            </a:r>
            <a:endParaRPr/>
          </a:p>
          <a:p>
            <a:pPr indent="0" lvl="0" marL="0" marR="0" rtl="0" algn="l">
              <a:lnSpc>
                <a:spcPct val="100000"/>
              </a:lnSpc>
              <a:spcBef>
                <a:spcPts val="0"/>
              </a:spcBef>
              <a:spcAft>
                <a:spcPts val="0"/>
              </a:spcAft>
              <a:buClr>
                <a:schemeClr val="dk1"/>
              </a:buClr>
              <a:buSzPts val="2300"/>
              <a:buFont typeface="Times New Roman"/>
              <a:buNone/>
            </a:pPr>
            <a:r>
              <a:rPr b="0" i="0" lang="en-US" sz="2300" u="none">
                <a:solidFill>
                  <a:schemeClr val="dk1"/>
                </a:solidFill>
                <a:latin typeface="Times New Roman"/>
                <a:ea typeface="Times New Roman"/>
                <a:cs typeface="Times New Roman"/>
                <a:sym typeface="Times New Roman"/>
              </a:rPr>
              <a:t>Nach 60 Tagen  waren 21 zur Beute von Füchsen geworden. </a:t>
            </a:r>
            <a:endParaRPr/>
          </a:p>
          <a:p>
            <a:pPr indent="0" lvl="0" marL="0" marR="0" rtl="0" algn="l">
              <a:lnSpc>
                <a:spcPct val="100000"/>
              </a:lnSpc>
              <a:spcBef>
                <a:spcPts val="0"/>
              </a:spcBef>
              <a:spcAft>
                <a:spcPts val="0"/>
              </a:spcAft>
              <a:buClr>
                <a:schemeClr val="dk1"/>
              </a:buClr>
              <a:buSzPts val="2300"/>
              <a:buFont typeface="Times New Roman"/>
              <a:buNone/>
            </a:pPr>
            <a:r>
              <a:rPr b="0" i="0" lang="en-US" sz="2300" u="none">
                <a:solidFill>
                  <a:schemeClr val="dk1"/>
                </a:solidFill>
                <a:latin typeface="Times New Roman"/>
                <a:ea typeface="Times New Roman"/>
                <a:cs typeface="Times New Roman"/>
                <a:sym typeface="Times New Roman"/>
              </a:rPr>
              <a:t>Davon 4 weibliche und 17 männliche Kitze.</a:t>
            </a:r>
            <a:r>
              <a:rPr b="0" i="0" lang="en-US" sz="2300" u="none">
                <a:solidFill>
                  <a:schemeClr val="lt1"/>
                </a:solidFill>
                <a:latin typeface="Times New Roman"/>
                <a:ea typeface="Times New Roman"/>
                <a:cs typeface="Times New Roman"/>
                <a:sym typeface="Times New Roman"/>
              </a:rPr>
              <a:t> </a:t>
            </a:r>
            <a:endParaRPr/>
          </a:p>
        </p:txBody>
      </p:sp>
      <p:pic>
        <p:nvPicPr>
          <p:cNvPr id="84" name="Google Shape;84;p10"/>
          <p:cNvPicPr preferRelativeResize="0"/>
          <p:nvPr/>
        </p:nvPicPr>
        <p:blipFill rotWithShape="1">
          <a:blip r:embed="rId5">
            <a:alphaModFix/>
          </a:blip>
          <a:srcRect b="0" l="0" r="0" t="0"/>
          <a:stretch/>
        </p:blipFill>
        <p:spPr>
          <a:xfrm>
            <a:off x="838200" y="3352800"/>
            <a:ext cx="2051050" cy="281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1"/>
          <p:cNvSpPr txBox="1"/>
          <p:nvPr/>
        </p:nvSpPr>
        <p:spPr>
          <a:xfrm>
            <a:off x="533400" y="2362200"/>
            <a:ext cx="8153400" cy="4191000"/>
          </a:xfrm>
          <a:prstGeom prst="rect">
            <a:avLst/>
          </a:prstGeom>
          <a:solidFill>
            <a:srgbClr val="CEE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1" i="0" sz="2400" u="none">
              <a:solidFill>
                <a:srgbClr val="003300"/>
              </a:solidFill>
              <a:latin typeface="Garamond"/>
              <a:ea typeface="Garamond"/>
              <a:cs typeface="Garamond"/>
              <a:sym typeface="Garamond"/>
            </a:endParaRPr>
          </a:p>
          <a:p>
            <a:pPr indent="0" lvl="0" marL="0" marR="0" rtl="0" algn="l">
              <a:lnSpc>
                <a:spcPct val="100000"/>
              </a:lnSpc>
              <a:spcBef>
                <a:spcPts val="0"/>
              </a:spcBef>
              <a:spcAft>
                <a:spcPts val="0"/>
              </a:spcAft>
              <a:buClr>
                <a:srgbClr val="003300"/>
              </a:buClr>
              <a:buSzPts val="2400"/>
              <a:buFont typeface="Garamond"/>
              <a:buNone/>
            </a:pPr>
            <a:r>
              <a:rPr b="1" i="0" lang="en-US" sz="2400" u="none">
                <a:solidFill>
                  <a:srgbClr val="003300"/>
                </a:solidFill>
                <a:latin typeface="Garamond"/>
                <a:ea typeface="Garamond"/>
                <a:cs typeface="Garamond"/>
                <a:sym typeface="Garamond"/>
              </a:rPr>
              <a:t>Nicht um des Fuchsbalges willen liebe ich die Baujagd, sondern um des kampfesfrohen, unseren Augen entrückten, geheimnisvollen Treibens wegen, das sich da unter den Bäumen und Felsen abspielt. Noch immer war mir ein Baujagdtag ein Erlebnis, weit mehr als Treibjagden. </a:t>
            </a:r>
            <a:endParaRPr b="1" i="0" sz="2400" u="non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3300"/>
              </a:buClr>
              <a:buSzPts val="2400"/>
              <a:buFont typeface="Garamond"/>
              <a:buNone/>
            </a:pPr>
            <a:r>
              <a:rPr b="1" i="0" lang="en-US" sz="2400" u="none">
                <a:solidFill>
                  <a:srgbClr val="003300"/>
                </a:solidFill>
                <a:latin typeface="Garamond"/>
                <a:ea typeface="Garamond"/>
                <a:cs typeface="Garamond"/>
                <a:sym typeface="Garamond"/>
              </a:rPr>
              <a:t>Ist doch der Erdhund der einzige, der unter Einsetzung seines Lebens, auf sich selbst angewiesen, unerschrocken mit oft überlegenen Gegnern hart kämpfen muss, obendrein unter schwierigsten Umständen, tief in dunkler Enge, aus der so mancher nie zurückgefunden hat. </a:t>
            </a:r>
            <a:endParaRPr/>
          </a:p>
          <a:p>
            <a:pPr indent="0" lvl="0" marL="0" marR="0" rtl="0" algn="l">
              <a:lnSpc>
                <a:spcPct val="100000"/>
              </a:lnSpc>
              <a:spcBef>
                <a:spcPts val="0"/>
              </a:spcBef>
              <a:spcAft>
                <a:spcPts val="0"/>
              </a:spcAft>
              <a:buClr>
                <a:schemeClr val="dk1"/>
              </a:buClr>
              <a:buSzPts val="400"/>
              <a:buFont typeface="Times New Roman"/>
              <a:buNone/>
            </a:pPr>
            <a:r>
              <a:t/>
            </a:r>
            <a:endParaRPr b="1" i="0" sz="400" u="none">
              <a:solidFill>
                <a:srgbClr val="003300"/>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600"/>
              <a:buFont typeface="Century Gothic"/>
              <a:buNone/>
            </a:pPr>
            <a:r>
              <a:rPr b="0" i="0" lang="en-US" sz="1600" u="none">
                <a:solidFill>
                  <a:schemeClr val="dk1"/>
                </a:solidFill>
                <a:latin typeface="Century Gothic"/>
                <a:ea typeface="Century Gothic"/>
                <a:cs typeface="Century Gothic"/>
                <a:sym typeface="Century Gothic"/>
              </a:rPr>
              <a:t>                                                                                  Graf von Schwerin um 1910</a:t>
            </a:r>
            <a:br>
              <a:rPr b="0" i="0" lang="en-US" sz="1600" u="none">
                <a:solidFill>
                  <a:schemeClr val="dk1"/>
                </a:solidFill>
                <a:latin typeface="Century Gothic"/>
                <a:ea typeface="Century Gothic"/>
                <a:cs typeface="Century Gothic"/>
                <a:sym typeface="Century Gothic"/>
              </a:rPr>
            </a:br>
            <a:endParaRPr/>
          </a:p>
        </p:txBody>
      </p:sp>
      <p:sp>
        <p:nvSpPr>
          <p:cNvPr id="90" name="Google Shape;90;p11"/>
          <p:cNvSpPr txBox="1"/>
          <p:nvPr>
            <p:ph idx="4294967295" type="title"/>
          </p:nvPr>
        </p:nvSpPr>
        <p:spPr>
          <a:xfrm>
            <a:off x="1371600" y="533400"/>
            <a:ext cx="73152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Baujagd mach ich gern</a:t>
            </a:r>
            <a:endParaRPr/>
          </a:p>
        </p:txBody>
      </p:sp>
      <p:pic>
        <p:nvPicPr>
          <p:cNvPr id="91" name="Google Shape;91;p11"/>
          <p:cNvPicPr preferRelativeResize="0"/>
          <p:nvPr/>
        </p:nvPicPr>
        <p:blipFill rotWithShape="1">
          <a:blip r:embed="rId4">
            <a:alphaModFix/>
          </a:blip>
          <a:srcRect b="0" l="0" r="0" t="0"/>
          <a:stretch/>
        </p:blipFill>
        <p:spPr>
          <a:xfrm>
            <a:off x="609600" y="381000"/>
            <a:ext cx="2082800" cy="1557337"/>
          </a:xfrm>
          <a:prstGeom prst="rect">
            <a:avLst/>
          </a:prstGeom>
          <a:noFill/>
          <a:ln>
            <a:noFill/>
          </a:ln>
        </p:spPr>
      </p:pic>
      <p:pic>
        <p:nvPicPr>
          <p:cNvPr id="92" name="Google Shape;92;p11"/>
          <p:cNvPicPr preferRelativeResize="0"/>
          <p:nvPr/>
        </p:nvPicPr>
        <p:blipFill rotWithShape="1">
          <a:blip r:embed="rId5">
            <a:alphaModFix/>
          </a:blip>
          <a:srcRect b="0" l="0" r="0" t="0"/>
          <a:stretch/>
        </p:blipFill>
        <p:spPr>
          <a:xfrm>
            <a:off x="7315200" y="457200"/>
            <a:ext cx="1258887" cy="1524000"/>
          </a:xfrm>
          <a:prstGeom prst="rect">
            <a:avLst/>
          </a:prstGeom>
          <a:noFill/>
          <a:ln>
            <a:noFill/>
          </a:ln>
        </p:spPr>
      </p:pic>
      <p:pic>
        <p:nvPicPr>
          <p:cNvPr id="93" name="Google Shape;93;p11"/>
          <p:cNvPicPr preferRelativeResize="0"/>
          <p:nvPr/>
        </p:nvPicPr>
        <p:blipFill rotWithShape="1">
          <a:blip r:embed="rId6">
            <a:alphaModFix/>
          </a:blip>
          <a:srcRect b="0" l="0" r="0" t="0"/>
          <a:stretch/>
        </p:blipFill>
        <p:spPr>
          <a:xfrm>
            <a:off x="3505200" y="228600"/>
            <a:ext cx="838200" cy="628650"/>
          </a:xfrm>
          <a:prstGeom prst="rect">
            <a:avLst/>
          </a:prstGeom>
          <a:noFill/>
          <a:ln>
            <a:noFill/>
          </a:ln>
        </p:spPr>
      </p:pic>
      <p:pic>
        <p:nvPicPr>
          <p:cNvPr id="94" name="Google Shape;94;p11"/>
          <p:cNvPicPr preferRelativeResize="0"/>
          <p:nvPr/>
        </p:nvPicPr>
        <p:blipFill rotWithShape="1">
          <a:blip r:embed="rId6">
            <a:alphaModFix/>
          </a:blip>
          <a:srcRect b="0" l="0" r="0" t="0"/>
          <a:stretch/>
        </p:blipFill>
        <p:spPr>
          <a:xfrm>
            <a:off x="5334000" y="228600"/>
            <a:ext cx="838200" cy="628650"/>
          </a:xfrm>
          <a:prstGeom prst="rect">
            <a:avLst/>
          </a:prstGeom>
          <a:noFill/>
          <a:ln>
            <a:noFill/>
          </a:ln>
        </p:spPr>
      </p:pic>
      <p:pic>
        <p:nvPicPr>
          <p:cNvPr id="95" name="Google Shape;95;p11"/>
          <p:cNvPicPr preferRelativeResize="0"/>
          <p:nvPr/>
        </p:nvPicPr>
        <p:blipFill rotWithShape="1">
          <a:blip r:embed="rId6">
            <a:alphaModFix/>
          </a:blip>
          <a:srcRect b="0" l="0" r="0" t="0"/>
          <a:stretch/>
        </p:blipFill>
        <p:spPr>
          <a:xfrm>
            <a:off x="3276600" y="1524000"/>
            <a:ext cx="838200" cy="628650"/>
          </a:xfrm>
          <a:prstGeom prst="rect">
            <a:avLst/>
          </a:prstGeom>
          <a:noFill/>
          <a:ln>
            <a:noFill/>
          </a:ln>
        </p:spPr>
      </p:pic>
      <p:pic>
        <p:nvPicPr>
          <p:cNvPr id="96" name="Google Shape;96;p11"/>
          <p:cNvPicPr preferRelativeResize="0"/>
          <p:nvPr/>
        </p:nvPicPr>
        <p:blipFill rotWithShape="1">
          <a:blip r:embed="rId6">
            <a:alphaModFix/>
          </a:blip>
          <a:srcRect b="0" l="0" r="0" t="0"/>
          <a:stretch/>
        </p:blipFill>
        <p:spPr>
          <a:xfrm>
            <a:off x="4648200" y="1524000"/>
            <a:ext cx="838200" cy="628650"/>
          </a:xfrm>
          <a:prstGeom prst="rect">
            <a:avLst/>
          </a:prstGeom>
          <a:noFill/>
          <a:ln>
            <a:noFill/>
          </a:ln>
        </p:spPr>
      </p:pic>
      <p:pic>
        <p:nvPicPr>
          <p:cNvPr id="97" name="Google Shape;97;p11"/>
          <p:cNvPicPr preferRelativeResize="0"/>
          <p:nvPr/>
        </p:nvPicPr>
        <p:blipFill rotWithShape="1">
          <a:blip r:embed="rId6">
            <a:alphaModFix/>
          </a:blip>
          <a:srcRect b="0" l="0" r="0" t="0"/>
          <a:stretch/>
        </p:blipFill>
        <p:spPr>
          <a:xfrm>
            <a:off x="5943600" y="1524000"/>
            <a:ext cx="838200" cy="62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design">
  <a:themeElements>
    <a:clrScheme name="Standard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