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notesMasterIdLst>
    <p:notesMasterId r:id="rId11"/>
  </p:notesMasterIdLst>
  <p:handoutMasterIdLst>
    <p:handoutMasterId r:id="rId12"/>
  </p:handoutMasterIdLst>
  <p:sldIdLst>
    <p:sldId id="256" r:id="rId2"/>
    <p:sldId id="261" r:id="rId3"/>
    <p:sldId id="264" r:id="rId4"/>
    <p:sldId id="265" r:id="rId5"/>
    <p:sldId id="266" r:id="rId6"/>
    <p:sldId id="267" r:id="rId7"/>
    <p:sldId id="260" r:id="rId8"/>
    <p:sldId id="263" r:id="rId9"/>
    <p:sldId id="268" r:id="rId1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i Gerads" initials="BG" lastIdx="1" clrIdx="0">
    <p:extLst>
      <p:ext uri="{19B8F6BF-5375-455C-9EA6-DF929625EA0E}">
        <p15:presenceInfo xmlns:p15="http://schemas.microsoft.com/office/powerpoint/2012/main" userId="S-1-5-21-2127521184-1604012920-1887927527-1706451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2710" autoAdjust="0"/>
  </p:normalViewPr>
  <p:slideViewPr>
    <p:cSldViewPr snapToGrid="0">
      <p:cViewPr varScale="1">
        <p:scale>
          <a:sx n="96" d="100"/>
          <a:sy n="96" d="100"/>
        </p:scale>
        <p:origin x="978" y="90"/>
      </p:cViewPr>
      <p:guideLst/>
    </p:cSldViewPr>
  </p:slideViewPr>
  <p:notesTextViewPr>
    <p:cViewPr>
      <p:scale>
        <a:sx n="1" d="1"/>
        <a:sy n="1" d="1"/>
      </p:scale>
      <p:origin x="0" y="0"/>
    </p:cViewPr>
  </p:notesTextViewPr>
  <p:notesViewPr>
    <p:cSldViewPr snapToGrid="0">
      <p:cViewPr varScale="1">
        <p:scale>
          <a:sx n="96" d="100"/>
          <a:sy n="96" d="100"/>
        </p:scale>
        <p:origin x="3516"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57B5E1-D83A-4BC2-9A42-481B25694F45}" type="doc">
      <dgm:prSet loTypeId="urn:microsoft.com/office/officeart/2005/8/layout/process1" loCatId="process" qsTypeId="urn:microsoft.com/office/officeart/2005/8/quickstyle/simple1" qsCatId="simple" csTypeId="urn:microsoft.com/office/officeart/2005/8/colors/accent3_3" csCatId="accent3" phldr="1"/>
      <dgm:spPr/>
      <dgm:t>
        <a:bodyPr/>
        <a:lstStyle/>
        <a:p>
          <a:endParaRPr lang="en-US"/>
        </a:p>
      </dgm:t>
    </dgm:pt>
    <dgm:pt modelId="{CECE1DF5-AE9F-4869-8A5C-FBE358D09A54}">
      <dgm:prSet phldrT="[Text]" custT="1"/>
      <dgm:spPr/>
      <dgm:t>
        <a:bodyPr/>
        <a:lstStyle/>
        <a:p>
          <a:pPr algn="l"/>
          <a:r>
            <a:rPr lang="en-US" sz="2400" dirty="0" smtClean="0"/>
            <a:t>Millions of Data Scientists and developers working from </a:t>
          </a:r>
          <a:r>
            <a:rPr lang="en-US" sz="2400" dirty="0" err="1" smtClean="0"/>
            <a:t>RStudio</a:t>
          </a:r>
          <a:endParaRPr lang="en-US" sz="2400" dirty="0">
            <a:solidFill>
              <a:schemeClr val="tx1"/>
            </a:solidFill>
          </a:endParaRPr>
        </a:p>
      </dgm:t>
    </dgm:pt>
    <dgm:pt modelId="{D81ADE2E-AD72-4ECD-82C9-2802E5DC6524}" type="parTrans" cxnId="{F1EB2505-C915-44CD-AB9B-B0A98C3597FA}">
      <dgm:prSet/>
      <dgm:spPr/>
      <dgm:t>
        <a:bodyPr/>
        <a:lstStyle/>
        <a:p>
          <a:endParaRPr lang="en-US"/>
        </a:p>
      </dgm:t>
    </dgm:pt>
    <dgm:pt modelId="{5FF75A2D-899E-4DFC-B16A-7F62ACD64683}" type="sibTrans" cxnId="{F1EB2505-C915-44CD-AB9B-B0A98C3597FA}">
      <dgm:prSet/>
      <dgm:spPr/>
      <dgm:t>
        <a:bodyPr/>
        <a:lstStyle/>
        <a:p>
          <a:endParaRPr lang="en-US"/>
        </a:p>
      </dgm:t>
    </dgm:pt>
    <dgm:pt modelId="{A7EB8D2F-7A59-4937-932C-B4894295A136}">
      <dgm:prSet phldrT="[Text]"/>
      <dgm:spPr/>
      <dgm:t>
        <a:bodyPr/>
        <a:lstStyle/>
        <a:p>
          <a:pPr algn="l"/>
          <a:r>
            <a:rPr lang="en-US" dirty="0" smtClean="0"/>
            <a:t>Users have to leave </a:t>
          </a:r>
          <a:r>
            <a:rPr lang="en-US" dirty="0" err="1" smtClean="0"/>
            <a:t>RStudio</a:t>
          </a:r>
          <a:r>
            <a:rPr lang="en-US" dirty="0" smtClean="0"/>
            <a:t> if they need to gain access to web services</a:t>
          </a:r>
          <a:endParaRPr lang="en-US" dirty="0"/>
        </a:p>
      </dgm:t>
    </dgm:pt>
    <dgm:pt modelId="{561BDF53-A6B2-4A08-916A-28C422BCFCA4}" type="parTrans" cxnId="{8D9A39BC-6D54-480E-B6E7-654E8262C316}">
      <dgm:prSet/>
      <dgm:spPr/>
      <dgm:t>
        <a:bodyPr/>
        <a:lstStyle/>
        <a:p>
          <a:endParaRPr lang="en-US"/>
        </a:p>
      </dgm:t>
    </dgm:pt>
    <dgm:pt modelId="{11C99CBE-15BD-4C89-82F6-5C2F7BA414F1}" type="sibTrans" cxnId="{8D9A39BC-6D54-480E-B6E7-654E8262C316}">
      <dgm:prSet/>
      <dgm:spPr/>
      <dgm:t>
        <a:bodyPr/>
        <a:lstStyle/>
        <a:p>
          <a:endParaRPr lang="en-US"/>
        </a:p>
      </dgm:t>
    </dgm:pt>
    <dgm:pt modelId="{B41FC37D-4874-4B65-AED6-B0CFF9DB3B54}">
      <dgm:prSet phldrT="[Text]"/>
      <dgm:spPr/>
      <dgm:t>
        <a:bodyPr/>
        <a:lstStyle/>
        <a:p>
          <a:pPr algn="l"/>
          <a:r>
            <a:rPr lang="en-US" dirty="0" err="1" smtClean="0"/>
            <a:t>RStudio</a:t>
          </a:r>
          <a:r>
            <a:rPr lang="en-US" dirty="0" smtClean="0"/>
            <a:t> does </a:t>
          </a:r>
          <a:r>
            <a:rPr lang="en-US" b="1" dirty="0" smtClean="0"/>
            <a:t>NOT</a:t>
          </a:r>
          <a:r>
            <a:rPr lang="en-US" dirty="0" smtClean="0"/>
            <a:t> have access to web services</a:t>
          </a:r>
          <a:endParaRPr lang="en-US" dirty="0"/>
        </a:p>
      </dgm:t>
    </dgm:pt>
    <dgm:pt modelId="{54E83B88-9311-4A4C-A5FE-AE5B43692D06}" type="sibTrans" cxnId="{F07D8F42-358D-48BD-89A9-736B588EFBF2}">
      <dgm:prSet/>
      <dgm:spPr/>
      <dgm:t>
        <a:bodyPr/>
        <a:lstStyle/>
        <a:p>
          <a:endParaRPr lang="en-US"/>
        </a:p>
      </dgm:t>
    </dgm:pt>
    <dgm:pt modelId="{3F2B8007-0B73-445F-A1E7-8BE607A16893}" type="parTrans" cxnId="{F07D8F42-358D-48BD-89A9-736B588EFBF2}">
      <dgm:prSet/>
      <dgm:spPr/>
      <dgm:t>
        <a:bodyPr/>
        <a:lstStyle/>
        <a:p>
          <a:endParaRPr lang="en-US"/>
        </a:p>
      </dgm:t>
    </dgm:pt>
    <dgm:pt modelId="{E3447519-9D67-4724-9C52-A4171A71CCE8}" type="pres">
      <dgm:prSet presAssocID="{2157B5E1-D83A-4BC2-9A42-481B25694F45}" presName="Name0" presStyleCnt="0">
        <dgm:presLayoutVars>
          <dgm:dir/>
          <dgm:resizeHandles val="exact"/>
        </dgm:presLayoutVars>
      </dgm:prSet>
      <dgm:spPr/>
      <dgm:t>
        <a:bodyPr/>
        <a:lstStyle/>
        <a:p>
          <a:endParaRPr lang="en-US"/>
        </a:p>
      </dgm:t>
    </dgm:pt>
    <dgm:pt modelId="{09B556BA-BD67-4E2F-9601-11BDB66D76B1}" type="pres">
      <dgm:prSet presAssocID="{CECE1DF5-AE9F-4869-8A5C-FBE358D09A54}" presName="node" presStyleLbl="node1" presStyleIdx="0" presStyleCnt="3" custScaleY="137715">
        <dgm:presLayoutVars>
          <dgm:bulletEnabled val="1"/>
        </dgm:presLayoutVars>
      </dgm:prSet>
      <dgm:spPr/>
      <dgm:t>
        <a:bodyPr/>
        <a:lstStyle/>
        <a:p>
          <a:endParaRPr lang="en-US"/>
        </a:p>
      </dgm:t>
    </dgm:pt>
    <dgm:pt modelId="{E688654C-480D-4723-81A7-40BBA8079336}" type="pres">
      <dgm:prSet presAssocID="{5FF75A2D-899E-4DFC-B16A-7F62ACD64683}" presName="sibTrans" presStyleLbl="sibTrans2D1" presStyleIdx="0" presStyleCnt="2"/>
      <dgm:spPr/>
      <dgm:t>
        <a:bodyPr/>
        <a:lstStyle/>
        <a:p>
          <a:endParaRPr lang="en-US"/>
        </a:p>
      </dgm:t>
    </dgm:pt>
    <dgm:pt modelId="{2ADD7079-839A-475E-8D7D-E8917615C115}" type="pres">
      <dgm:prSet presAssocID="{5FF75A2D-899E-4DFC-B16A-7F62ACD64683}" presName="connectorText" presStyleLbl="sibTrans2D1" presStyleIdx="0" presStyleCnt="2"/>
      <dgm:spPr/>
      <dgm:t>
        <a:bodyPr/>
        <a:lstStyle/>
        <a:p>
          <a:endParaRPr lang="en-US"/>
        </a:p>
      </dgm:t>
    </dgm:pt>
    <dgm:pt modelId="{CFB31821-0763-4057-9B7F-34EB41CB66CE}" type="pres">
      <dgm:prSet presAssocID="{B41FC37D-4874-4B65-AED6-B0CFF9DB3B54}" presName="node" presStyleLbl="node1" presStyleIdx="1" presStyleCnt="3" custScaleY="137715">
        <dgm:presLayoutVars>
          <dgm:bulletEnabled val="1"/>
        </dgm:presLayoutVars>
      </dgm:prSet>
      <dgm:spPr/>
      <dgm:t>
        <a:bodyPr/>
        <a:lstStyle/>
        <a:p>
          <a:endParaRPr lang="en-US"/>
        </a:p>
      </dgm:t>
    </dgm:pt>
    <dgm:pt modelId="{D4AD2F42-40BB-4325-A12E-7CDDF3AB7080}" type="pres">
      <dgm:prSet presAssocID="{54E83B88-9311-4A4C-A5FE-AE5B43692D06}" presName="sibTrans" presStyleLbl="sibTrans2D1" presStyleIdx="1" presStyleCnt="2"/>
      <dgm:spPr/>
      <dgm:t>
        <a:bodyPr/>
        <a:lstStyle/>
        <a:p>
          <a:endParaRPr lang="en-US"/>
        </a:p>
      </dgm:t>
    </dgm:pt>
    <dgm:pt modelId="{F07CDDFB-2665-47C3-936A-830BAA1596CD}" type="pres">
      <dgm:prSet presAssocID="{54E83B88-9311-4A4C-A5FE-AE5B43692D06}" presName="connectorText" presStyleLbl="sibTrans2D1" presStyleIdx="1" presStyleCnt="2"/>
      <dgm:spPr/>
      <dgm:t>
        <a:bodyPr/>
        <a:lstStyle/>
        <a:p>
          <a:endParaRPr lang="en-US"/>
        </a:p>
      </dgm:t>
    </dgm:pt>
    <dgm:pt modelId="{32FC0D74-E03E-4FB7-9977-F61FC74F82AE}" type="pres">
      <dgm:prSet presAssocID="{A7EB8D2F-7A59-4937-932C-B4894295A136}" presName="node" presStyleLbl="node1" presStyleIdx="2" presStyleCnt="3" custScaleY="146506">
        <dgm:presLayoutVars>
          <dgm:bulletEnabled val="1"/>
        </dgm:presLayoutVars>
      </dgm:prSet>
      <dgm:spPr/>
      <dgm:t>
        <a:bodyPr/>
        <a:lstStyle/>
        <a:p>
          <a:endParaRPr lang="en-US"/>
        </a:p>
      </dgm:t>
    </dgm:pt>
  </dgm:ptLst>
  <dgm:cxnLst>
    <dgm:cxn modelId="{732E965C-F25B-418B-B4DA-6B528DC98520}" type="presOf" srcId="{5FF75A2D-899E-4DFC-B16A-7F62ACD64683}" destId="{E688654C-480D-4723-81A7-40BBA8079336}" srcOrd="0" destOrd="0" presId="urn:microsoft.com/office/officeart/2005/8/layout/process1"/>
    <dgm:cxn modelId="{5ED3FD25-31F7-40A4-A3D8-81131BEEA430}" type="presOf" srcId="{2157B5E1-D83A-4BC2-9A42-481B25694F45}" destId="{E3447519-9D67-4724-9C52-A4171A71CCE8}" srcOrd="0" destOrd="0" presId="urn:microsoft.com/office/officeart/2005/8/layout/process1"/>
    <dgm:cxn modelId="{3761EE46-D4B2-476C-AE8F-686EF123E1C9}" type="presOf" srcId="{A7EB8D2F-7A59-4937-932C-B4894295A136}" destId="{32FC0D74-E03E-4FB7-9977-F61FC74F82AE}" srcOrd="0" destOrd="0" presId="urn:microsoft.com/office/officeart/2005/8/layout/process1"/>
    <dgm:cxn modelId="{F1EB2505-C915-44CD-AB9B-B0A98C3597FA}" srcId="{2157B5E1-D83A-4BC2-9A42-481B25694F45}" destId="{CECE1DF5-AE9F-4869-8A5C-FBE358D09A54}" srcOrd="0" destOrd="0" parTransId="{D81ADE2E-AD72-4ECD-82C9-2802E5DC6524}" sibTransId="{5FF75A2D-899E-4DFC-B16A-7F62ACD64683}"/>
    <dgm:cxn modelId="{788BD5CC-70C8-445F-8E67-0AB9F50D215A}" type="presOf" srcId="{5FF75A2D-899E-4DFC-B16A-7F62ACD64683}" destId="{2ADD7079-839A-475E-8D7D-E8917615C115}" srcOrd="1" destOrd="0" presId="urn:microsoft.com/office/officeart/2005/8/layout/process1"/>
    <dgm:cxn modelId="{8BF69AC6-A31B-4022-B660-78AC39A0BBB7}" type="presOf" srcId="{54E83B88-9311-4A4C-A5FE-AE5B43692D06}" destId="{F07CDDFB-2665-47C3-936A-830BAA1596CD}" srcOrd="1" destOrd="0" presId="urn:microsoft.com/office/officeart/2005/8/layout/process1"/>
    <dgm:cxn modelId="{94EF7C74-B86E-4896-9D37-0119D1A0BC5A}" type="presOf" srcId="{54E83B88-9311-4A4C-A5FE-AE5B43692D06}" destId="{D4AD2F42-40BB-4325-A12E-7CDDF3AB7080}" srcOrd="0" destOrd="0" presId="urn:microsoft.com/office/officeart/2005/8/layout/process1"/>
    <dgm:cxn modelId="{A4520FB8-C959-46A5-AA35-8D2A47079E69}" type="presOf" srcId="{CECE1DF5-AE9F-4869-8A5C-FBE358D09A54}" destId="{09B556BA-BD67-4E2F-9601-11BDB66D76B1}" srcOrd="0" destOrd="0" presId="urn:microsoft.com/office/officeart/2005/8/layout/process1"/>
    <dgm:cxn modelId="{8D9A39BC-6D54-480E-B6E7-654E8262C316}" srcId="{2157B5E1-D83A-4BC2-9A42-481B25694F45}" destId="{A7EB8D2F-7A59-4937-932C-B4894295A136}" srcOrd="2" destOrd="0" parTransId="{561BDF53-A6B2-4A08-916A-28C422BCFCA4}" sibTransId="{11C99CBE-15BD-4C89-82F6-5C2F7BA414F1}"/>
    <dgm:cxn modelId="{F07D8F42-358D-48BD-89A9-736B588EFBF2}" srcId="{2157B5E1-D83A-4BC2-9A42-481B25694F45}" destId="{B41FC37D-4874-4B65-AED6-B0CFF9DB3B54}" srcOrd="1" destOrd="0" parTransId="{3F2B8007-0B73-445F-A1E7-8BE607A16893}" sibTransId="{54E83B88-9311-4A4C-A5FE-AE5B43692D06}"/>
    <dgm:cxn modelId="{DE91A91C-8603-42E1-8FC1-FF054169490A}" type="presOf" srcId="{B41FC37D-4874-4B65-AED6-B0CFF9DB3B54}" destId="{CFB31821-0763-4057-9B7F-34EB41CB66CE}" srcOrd="0" destOrd="0" presId="urn:microsoft.com/office/officeart/2005/8/layout/process1"/>
    <dgm:cxn modelId="{3CF62D91-83EA-4BD7-8605-ED754B86D5BE}" type="presParOf" srcId="{E3447519-9D67-4724-9C52-A4171A71CCE8}" destId="{09B556BA-BD67-4E2F-9601-11BDB66D76B1}" srcOrd="0" destOrd="0" presId="urn:microsoft.com/office/officeart/2005/8/layout/process1"/>
    <dgm:cxn modelId="{39B75DE4-9BDF-4C8B-82D4-35A5C94E806C}" type="presParOf" srcId="{E3447519-9D67-4724-9C52-A4171A71CCE8}" destId="{E688654C-480D-4723-81A7-40BBA8079336}" srcOrd="1" destOrd="0" presId="urn:microsoft.com/office/officeart/2005/8/layout/process1"/>
    <dgm:cxn modelId="{D37B208B-4F67-4416-804E-5AF196A135FE}" type="presParOf" srcId="{E688654C-480D-4723-81A7-40BBA8079336}" destId="{2ADD7079-839A-475E-8D7D-E8917615C115}" srcOrd="0" destOrd="0" presId="urn:microsoft.com/office/officeart/2005/8/layout/process1"/>
    <dgm:cxn modelId="{B1B1FA31-D358-4302-95EC-E90492599398}" type="presParOf" srcId="{E3447519-9D67-4724-9C52-A4171A71CCE8}" destId="{CFB31821-0763-4057-9B7F-34EB41CB66CE}" srcOrd="2" destOrd="0" presId="urn:microsoft.com/office/officeart/2005/8/layout/process1"/>
    <dgm:cxn modelId="{6F37CD21-3BE1-46E5-B4B7-44FDDE7A56EE}" type="presParOf" srcId="{E3447519-9D67-4724-9C52-A4171A71CCE8}" destId="{D4AD2F42-40BB-4325-A12E-7CDDF3AB7080}" srcOrd="3" destOrd="0" presId="urn:microsoft.com/office/officeart/2005/8/layout/process1"/>
    <dgm:cxn modelId="{270702EB-9F57-414E-A252-7EBF4CADFC05}" type="presParOf" srcId="{D4AD2F42-40BB-4325-A12E-7CDDF3AB7080}" destId="{F07CDDFB-2665-47C3-936A-830BAA1596CD}" srcOrd="0" destOrd="0" presId="urn:microsoft.com/office/officeart/2005/8/layout/process1"/>
    <dgm:cxn modelId="{2D6149E9-3CE3-488C-8BE6-6D325A539EAF}" type="presParOf" srcId="{E3447519-9D67-4724-9C52-A4171A71CCE8}" destId="{32FC0D74-E03E-4FB7-9977-F61FC74F82AE}"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6F842F-44AC-4A22-8007-9BC0517027BA}" type="doc">
      <dgm:prSet loTypeId="urn:microsoft.com/office/officeart/2005/8/layout/hChevron3" loCatId="process" qsTypeId="urn:microsoft.com/office/officeart/2005/8/quickstyle/simple1" qsCatId="simple" csTypeId="urn:microsoft.com/office/officeart/2005/8/colors/accent3_3" csCatId="accent3" phldr="1"/>
      <dgm:spPr/>
      <dgm:t>
        <a:bodyPr/>
        <a:lstStyle/>
        <a:p>
          <a:endParaRPr lang="en-US"/>
        </a:p>
      </dgm:t>
    </dgm:pt>
    <dgm:pt modelId="{692914DB-491D-4830-957B-F6117C868A8C}">
      <dgm:prSet phldrT="[Text]" custT="1"/>
      <dgm:spPr/>
      <dgm:t>
        <a:bodyPr/>
        <a:lstStyle/>
        <a:p>
          <a:r>
            <a:rPr lang="en-US" sz="2000" dirty="0" smtClean="0"/>
            <a:t>Publishing</a:t>
          </a:r>
          <a:endParaRPr lang="en-US" sz="2000" dirty="0"/>
        </a:p>
      </dgm:t>
    </dgm:pt>
    <dgm:pt modelId="{420156EB-488E-4C6C-86D9-B9E07CFBA571}" type="parTrans" cxnId="{564D4A35-22A2-47D5-AC0C-F20C14A0EF2F}">
      <dgm:prSet/>
      <dgm:spPr/>
      <dgm:t>
        <a:bodyPr/>
        <a:lstStyle/>
        <a:p>
          <a:endParaRPr lang="en-US" sz="2000"/>
        </a:p>
      </dgm:t>
    </dgm:pt>
    <dgm:pt modelId="{8EB44C7A-F276-4DEE-9882-A69A75DD15D8}" type="sibTrans" cxnId="{564D4A35-22A2-47D5-AC0C-F20C14A0EF2F}">
      <dgm:prSet/>
      <dgm:spPr/>
      <dgm:t>
        <a:bodyPr/>
        <a:lstStyle/>
        <a:p>
          <a:endParaRPr lang="en-US" sz="2000"/>
        </a:p>
      </dgm:t>
    </dgm:pt>
    <dgm:pt modelId="{8E44DC43-3DA5-4880-A68E-2309D521BF27}">
      <dgm:prSet phldrT="[Text]" custT="1"/>
      <dgm:spPr/>
      <dgm:t>
        <a:bodyPr/>
        <a:lstStyle/>
        <a:p>
          <a:r>
            <a:rPr lang="en-US" sz="2000" dirty="0" smtClean="0"/>
            <a:t>Discovery</a:t>
          </a:r>
          <a:endParaRPr lang="en-US" sz="2000" dirty="0"/>
        </a:p>
      </dgm:t>
    </dgm:pt>
    <dgm:pt modelId="{D38CF6B8-7346-4C58-BAC0-7D53B2CE4653}" type="parTrans" cxnId="{D6C0EFBC-3063-40D6-84C8-9EC5894C56E2}">
      <dgm:prSet/>
      <dgm:spPr/>
      <dgm:t>
        <a:bodyPr/>
        <a:lstStyle/>
        <a:p>
          <a:endParaRPr lang="en-US" sz="2000"/>
        </a:p>
      </dgm:t>
    </dgm:pt>
    <dgm:pt modelId="{81D7C1E2-D0F6-4CC8-A9AC-DE163A6494FF}" type="sibTrans" cxnId="{D6C0EFBC-3063-40D6-84C8-9EC5894C56E2}">
      <dgm:prSet/>
      <dgm:spPr/>
      <dgm:t>
        <a:bodyPr/>
        <a:lstStyle/>
        <a:p>
          <a:endParaRPr lang="en-US" sz="2000"/>
        </a:p>
      </dgm:t>
    </dgm:pt>
    <dgm:pt modelId="{E96C8050-7BDC-42F6-B69C-91367BDD07CD}">
      <dgm:prSet phldrT="[Text]" custT="1"/>
      <dgm:spPr/>
      <dgm:t>
        <a:bodyPr/>
        <a:lstStyle/>
        <a:p>
          <a:r>
            <a:rPr lang="en-US" sz="2000" dirty="0" smtClean="0"/>
            <a:t>Consumption</a:t>
          </a:r>
          <a:endParaRPr lang="en-US" sz="2000" dirty="0"/>
        </a:p>
      </dgm:t>
    </dgm:pt>
    <dgm:pt modelId="{1A0BF559-65F7-4BCE-B5D4-986936128761}" type="parTrans" cxnId="{FB09B62F-BA8B-45B2-9259-28FE33540E86}">
      <dgm:prSet/>
      <dgm:spPr/>
      <dgm:t>
        <a:bodyPr/>
        <a:lstStyle/>
        <a:p>
          <a:endParaRPr lang="en-US" sz="2000"/>
        </a:p>
      </dgm:t>
    </dgm:pt>
    <dgm:pt modelId="{55CFBCD0-BE14-492E-974A-3781FAE72AAF}" type="sibTrans" cxnId="{FB09B62F-BA8B-45B2-9259-28FE33540E86}">
      <dgm:prSet/>
      <dgm:spPr/>
      <dgm:t>
        <a:bodyPr/>
        <a:lstStyle/>
        <a:p>
          <a:endParaRPr lang="en-US" sz="2000"/>
        </a:p>
      </dgm:t>
    </dgm:pt>
    <dgm:pt modelId="{0542727A-B5A6-4437-ADE5-D511D7CC89D2}" type="pres">
      <dgm:prSet presAssocID="{656F842F-44AC-4A22-8007-9BC0517027BA}" presName="Name0" presStyleCnt="0">
        <dgm:presLayoutVars>
          <dgm:dir/>
          <dgm:resizeHandles val="exact"/>
        </dgm:presLayoutVars>
      </dgm:prSet>
      <dgm:spPr/>
      <dgm:t>
        <a:bodyPr/>
        <a:lstStyle/>
        <a:p>
          <a:endParaRPr lang="en-US"/>
        </a:p>
      </dgm:t>
    </dgm:pt>
    <dgm:pt modelId="{3B54DEBD-AE5F-4B07-90BE-CD70AEA39EB0}" type="pres">
      <dgm:prSet presAssocID="{692914DB-491D-4830-957B-F6117C868A8C}" presName="parTxOnly" presStyleLbl="node1" presStyleIdx="0" presStyleCnt="3" custLinFactNeighborY="45400">
        <dgm:presLayoutVars>
          <dgm:bulletEnabled val="1"/>
        </dgm:presLayoutVars>
      </dgm:prSet>
      <dgm:spPr/>
      <dgm:t>
        <a:bodyPr/>
        <a:lstStyle/>
        <a:p>
          <a:endParaRPr lang="en-US"/>
        </a:p>
      </dgm:t>
    </dgm:pt>
    <dgm:pt modelId="{FE26787F-46E4-4259-B81D-D2CD253151A5}" type="pres">
      <dgm:prSet presAssocID="{8EB44C7A-F276-4DEE-9882-A69A75DD15D8}" presName="parSpace" presStyleCnt="0"/>
      <dgm:spPr/>
    </dgm:pt>
    <dgm:pt modelId="{7CCFB4AF-FDFD-48A3-8E8E-F8FDF32D629F}" type="pres">
      <dgm:prSet presAssocID="{8E44DC43-3DA5-4880-A68E-2309D521BF27}" presName="parTxOnly" presStyleLbl="node1" presStyleIdx="1" presStyleCnt="3" custLinFactNeighborY="45400">
        <dgm:presLayoutVars>
          <dgm:bulletEnabled val="1"/>
        </dgm:presLayoutVars>
      </dgm:prSet>
      <dgm:spPr/>
      <dgm:t>
        <a:bodyPr/>
        <a:lstStyle/>
        <a:p>
          <a:endParaRPr lang="en-US"/>
        </a:p>
      </dgm:t>
    </dgm:pt>
    <dgm:pt modelId="{3C992D8B-E4CB-4212-BBE2-6B3D62B6BC5C}" type="pres">
      <dgm:prSet presAssocID="{81D7C1E2-D0F6-4CC8-A9AC-DE163A6494FF}" presName="parSpace" presStyleCnt="0"/>
      <dgm:spPr/>
    </dgm:pt>
    <dgm:pt modelId="{80E90EF3-40C3-42AB-9AA0-088D1239EAD2}" type="pres">
      <dgm:prSet presAssocID="{E96C8050-7BDC-42F6-B69C-91367BDD07CD}" presName="parTxOnly" presStyleLbl="node1" presStyleIdx="2" presStyleCnt="3" custLinFactNeighborY="45400">
        <dgm:presLayoutVars>
          <dgm:bulletEnabled val="1"/>
        </dgm:presLayoutVars>
      </dgm:prSet>
      <dgm:spPr/>
      <dgm:t>
        <a:bodyPr/>
        <a:lstStyle/>
        <a:p>
          <a:endParaRPr lang="en-US"/>
        </a:p>
      </dgm:t>
    </dgm:pt>
  </dgm:ptLst>
  <dgm:cxnLst>
    <dgm:cxn modelId="{FB09B62F-BA8B-45B2-9259-28FE33540E86}" srcId="{656F842F-44AC-4A22-8007-9BC0517027BA}" destId="{E96C8050-7BDC-42F6-B69C-91367BDD07CD}" srcOrd="2" destOrd="0" parTransId="{1A0BF559-65F7-4BCE-B5D4-986936128761}" sibTransId="{55CFBCD0-BE14-492E-974A-3781FAE72AAF}"/>
    <dgm:cxn modelId="{564D4A35-22A2-47D5-AC0C-F20C14A0EF2F}" srcId="{656F842F-44AC-4A22-8007-9BC0517027BA}" destId="{692914DB-491D-4830-957B-F6117C868A8C}" srcOrd="0" destOrd="0" parTransId="{420156EB-488E-4C6C-86D9-B9E07CFBA571}" sibTransId="{8EB44C7A-F276-4DEE-9882-A69A75DD15D8}"/>
    <dgm:cxn modelId="{A6EFEBF5-057A-4DB9-A1F6-88E31A8D8AA9}" type="presOf" srcId="{E96C8050-7BDC-42F6-B69C-91367BDD07CD}" destId="{80E90EF3-40C3-42AB-9AA0-088D1239EAD2}" srcOrd="0" destOrd="0" presId="urn:microsoft.com/office/officeart/2005/8/layout/hChevron3"/>
    <dgm:cxn modelId="{28DDECEC-D0BE-4E01-B314-27C76670022D}" type="presOf" srcId="{656F842F-44AC-4A22-8007-9BC0517027BA}" destId="{0542727A-B5A6-4437-ADE5-D511D7CC89D2}" srcOrd="0" destOrd="0" presId="urn:microsoft.com/office/officeart/2005/8/layout/hChevron3"/>
    <dgm:cxn modelId="{3C798788-B8C1-4E99-8A3F-B3C67B5918E6}" type="presOf" srcId="{692914DB-491D-4830-957B-F6117C868A8C}" destId="{3B54DEBD-AE5F-4B07-90BE-CD70AEA39EB0}" srcOrd="0" destOrd="0" presId="urn:microsoft.com/office/officeart/2005/8/layout/hChevron3"/>
    <dgm:cxn modelId="{D6C0EFBC-3063-40D6-84C8-9EC5894C56E2}" srcId="{656F842F-44AC-4A22-8007-9BC0517027BA}" destId="{8E44DC43-3DA5-4880-A68E-2309D521BF27}" srcOrd="1" destOrd="0" parTransId="{D38CF6B8-7346-4C58-BAC0-7D53B2CE4653}" sibTransId="{81D7C1E2-D0F6-4CC8-A9AC-DE163A6494FF}"/>
    <dgm:cxn modelId="{E13BF473-4587-4291-9C39-4ED15043BE2E}" type="presOf" srcId="{8E44DC43-3DA5-4880-A68E-2309D521BF27}" destId="{7CCFB4AF-FDFD-48A3-8E8E-F8FDF32D629F}" srcOrd="0" destOrd="0" presId="urn:microsoft.com/office/officeart/2005/8/layout/hChevron3"/>
    <dgm:cxn modelId="{D1371C6C-1E7C-40D0-B0FB-F3DE3B6E6389}" type="presParOf" srcId="{0542727A-B5A6-4437-ADE5-D511D7CC89D2}" destId="{3B54DEBD-AE5F-4B07-90BE-CD70AEA39EB0}" srcOrd="0" destOrd="0" presId="urn:microsoft.com/office/officeart/2005/8/layout/hChevron3"/>
    <dgm:cxn modelId="{37C414DA-CCFE-4CA0-8FCD-CF364CFF849C}" type="presParOf" srcId="{0542727A-B5A6-4437-ADE5-D511D7CC89D2}" destId="{FE26787F-46E4-4259-B81D-D2CD253151A5}" srcOrd="1" destOrd="0" presId="urn:microsoft.com/office/officeart/2005/8/layout/hChevron3"/>
    <dgm:cxn modelId="{A215BDC0-3675-4EBE-B4A0-24412969A687}" type="presParOf" srcId="{0542727A-B5A6-4437-ADE5-D511D7CC89D2}" destId="{7CCFB4AF-FDFD-48A3-8E8E-F8FDF32D629F}" srcOrd="2" destOrd="0" presId="urn:microsoft.com/office/officeart/2005/8/layout/hChevron3"/>
    <dgm:cxn modelId="{7F491A23-B152-4C29-8041-C166DC0B9BCD}" type="presParOf" srcId="{0542727A-B5A6-4437-ADE5-D511D7CC89D2}" destId="{3C992D8B-E4CB-4212-BBE2-6B3D62B6BC5C}" srcOrd="3" destOrd="0" presId="urn:microsoft.com/office/officeart/2005/8/layout/hChevron3"/>
    <dgm:cxn modelId="{6C34F775-2807-4B97-96AE-EE828E8E2DFF}" type="presParOf" srcId="{0542727A-B5A6-4437-ADE5-D511D7CC89D2}" destId="{80E90EF3-40C3-42AB-9AA0-088D1239EAD2}"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67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6"/>
          </a:xfrm>
          <a:prstGeom prst="rect">
            <a:avLst/>
          </a:prstGeom>
        </p:spPr>
        <p:txBody>
          <a:bodyPr vert="horz" lIns="91440" tIns="45720" rIns="91440" bIns="45720" rtlCol="0"/>
          <a:lstStyle>
            <a:lvl1pPr algn="r">
              <a:defRPr sz="1200"/>
            </a:lvl1pPr>
          </a:lstStyle>
          <a:p>
            <a:fld id="{5D444164-595D-4D84-92EA-94C16051EB23}" type="datetimeFigureOut">
              <a:rPr lang="en-US" smtClean="0"/>
              <a:t>7/16/2015</a:t>
            </a:fld>
            <a:endParaRPr lang="en-US"/>
          </a:p>
        </p:txBody>
      </p:sp>
      <p:sp>
        <p:nvSpPr>
          <p:cNvPr id="4" name="Footer Placeholder 3"/>
          <p:cNvSpPr>
            <a:spLocks noGrp="1"/>
          </p:cNvSpPr>
          <p:nvPr>
            <p:ph type="ftr" sz="quarter" idx="2"/>
          </p:nvPr>
        </p:nvSpPr>
        <p:spPr>
          <a:xfrm>
            <a:off x="1" y="8829676"/>
            <a:ext cx="3038475" cy="46672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6"/>
            <a:ext cx="3038475" cy="466726"/>
          </a:xfrm>
          <a:prstGeom prst="rect">
            <a:avLst/>
          </a:prstGeom>
        </p:spPr>
        <p:txBody>
          <a:bodyPr vert="horz" lIns="91440" tIns="45720" rIns="91440" bIns="45720" rtlCol="0" anchor="b"/>
          <a:lstStyle>
            <a:lvl1pPr algn="r">
              <a:defRPr sz="1200"/>
            </a:lvl1pPr>
          </a:lstStyle>
          <a:p>
            <a:fld id="{567D0A65-FAA5-497F-9368-2AFA6848B104}" type="slidenum">
              <a:rPr lang="en-US" smtClean="0"/>
              <a:t>‹#›</a:t>
            </a:fld>
            <a:endParaRPr lang="en-US"/>
          </a:p>
        </p:txBody>
      </p:sp>
    </p:spTree>
    <p:extLst>
      <p:ext uri="{BB962C8B-B14F-4D97-AF65-F5344CB8AC3E}">
        <p14:creationId xmlns:p14="http://schemas.microsoft.com/office/powerpoint/2010/main" val="42044449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77" tIns="46589" rIns="93177" bIns="46589" rtlCol="0"/>
          <a:lstStyle>
            <a:lvl1pPr algn="r">
              <a:defRPr sz="1200"/>
            </a:lvl1pPr>
          </a:lstStyle>
          <a:p>
            <a:fld id="{7E988CAD-EC76-4ADB-B670-EE722750BB7E}" type="datetimeFigureOut">
              <a:rPr lang="en-US" smtClean="0"/>
              <a:t>7/16/2015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3"/>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9C8BA92-DA2F-4C34-B41C-28EA4D1A3BD3}" type="slidenum">
              <a:rPr lang="en-US" smtClean="0"/>
              <a:t>‹#›</a:t>
            </a:fld>
            <a:endParaRPr lang="en-US"/>
          </a:p>
        </p:txBody>
      </p:sp>
    </p:spTree>
    <p:extLst>
      <p:ext uri="{BB962C8B-B14F-4D97-AF65-F5344CB8AC3E}">
        <p14:creationId xmlns:p14="http://schemas.microsoft.com/office/powerpoint/2010/main" val="3057617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Introduce Yourselves:</a:t>
            </a:r>
          </a:p>
          <a:p>
            <a:r>
              <a:rPr lang="en-US" dirty="0" smtClean="0"/>
              <a:t>Who, role, where are you from, etc.</a:t>
            </a:r>
            <a:endParaRPr lang="en-US" dirty="0"/>
          </a:p>
        </p:txBody>
      </p:sp>
      <p:sp>
        <p:nvSpPr>
          <p:cNvPr id="4" name="Slide Number Placeholder 3"/>
          <p:cNvSpPr>
            <a:spLocks noGrp="1"/>
          </p:cNvSpPr>
          <p:nvPr>
            <p:ph type="sldNum" sz="quarter" idx="10"/>
          </p:nvPr>
        </p:nvSpPr>
        <p:spPr/>
        <p:txBody>
          <a:bodyPr/>
          <a:lstStyle/>
          <a:p>
            <a:fld id="{29C8BA92-DA2F-4C34-B41C-28EA4D1A3BD3}" type="slidenum">
              <a:rPr lang="en-US" smtClean="0"/>
              <a:t>1</a:t>
            </a:fld>
            <a:endParaRPr lang="en-US"/>
          </a:p>
        </p:txBody>
      </p:sp>
    </p:spTree>
    <p:extLst>
      <p:ext uri="{BB962C8B-B14F-4D97-AF65-F5344CB8AC3E}">
        <p14:creationId xmlns:p14="http://schemas.microsoft.com/office/powerpoint/2010/main" val="3192459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Currently, millions of Data Scientists and developers are using </a:t>
            </a:r>
            <a:r>
              <a:rPr lang="en-US" dirty="0" err="1"/>
              <a:t>RStudio</a:t>
            </a:r>
            <a:r>
              <a:rPr lang="en-US" dirty="0"/>
              <a:t> to build and train Machine Learning models but they lack the ability to share them via web services. Ideally, a user should be able to publish a web service without ever having to leave </a:t>
            </a:r>
            <a:r>
              <a:rPr lang="en-US" dirty="0" err="1"/>
              <a:t>RStudio</a:t>
            </a:r>
            <a:r>
              <a:rPr lang="en-US" dirty="0"/>
              <a:t>. This “In Progress” project will provide that link between </a:t>
            </a:r>
            <a:r>
              <a:rPr lang="en-US" dirty="0" err="1"/>
              <a:t>RStudio</a:t>
            </a:r>
            <a:r>
              <a:rPr lang="en-US" dirty="0"/>
              <a:t> and </a:t>
            </a:r>
            <a:r>
              <a:rPr lang="en-US" dirty="0" err="1"/>
              <a:t>AzureML's</a:t>
            </a:r>
            <a:r>
              <a:rPr lang="en-US" dirty="0"/>
              <a:t> publishing service in order to encourage </a:t>
            </a:r>
            <a:r>
              <a:rPr lang="en-US" dirty="0" err="1"/>
              <a:t>RStudio</a:t>
            </a:r>
            <a:r>
              <a:rPr lang="en-US" dirty="0"/>
              <a:t> users to utilize </a:t>
            </a:r>
            <a:r>
              <a:rPr lang="en-US" dirty="0" err="1"/>
              <a:t>AzureML</a:t>
            </a:r>
            <a:r>
              <a:rPr lang="en-US" dirty="0"/>
              <a:t> web services. Currently, users must copy/paste code from </a:t>
            </a:r>
            <a:r>
              <a:rPr lang="en-US" dirty="0" err="1"/>
              <a:t>RStudio</a:t>
            </a:r>
            <a:r>
              <a:rPr lang="en-US" dirty="0"/>
              <a:t> into </a:t>
            </a:r>
            <a:r>
              <a:rPr lang="en-US" dirty="0" err="1"/>
              <a:t>AzureML</a:t>
            </a:r>
            <a:r>
              <a:rPr lang="en-US" dirty="0"/>
              <a:t> in order to create &amp; publish models.</a:t>
            </a:r>
          </a:p>
          <a:p>
            <a:endParaRPr lang="en-US" dirty="0"/>
          </a:p>
        </p:txBody>
      </p:sp>
      <p:sp>
        <p:nvSpPr>
          <p:cNvPr id="4" name="Slide Number Placeholder 3"/>
          <p:cNvSpPr>
            <a:spLocks noGrp="1"/>
          </p:cNvSpPr>
          <p:nvPr>
            <p:ph type="sldNum" sz="quarter" idx="10"/>
          </p:nvPr>
        </p:nvSpPr>
        <p:spPr/>
        <p:txBody>
          <a:bodyPr/>
          <a:lstStyle/>
          <a:p>
            <a:fld id="{29C8BA92-DA2F-4C34-B41C-28EA4D1A3BD3}" type="slidenum">
              <a:rPr lang="en-US" smtClean="0"/>
              <a:t>2</a:t>
            </a:fld>
            <a:endParaRPr lang="en-US"/>
          </a:p>
        </p:txBody>
      </p:sp>
    </p:spTree>
    <p:extLst>
      <p:ext uri="{BB962C8B-B14F-4D97-AF65-F5344CB8AC3E}">
        <p14:creationId xmlns:p14="http://schemas.microsoft.com/office/powerpoint/2010/main" val="1802840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three main goals of this project is to provide the </a:t>
            </a:r>
            <a:r>
              <a:rPr lang="en-US" dirty="0" err="1"/>
              <a:t>RStudio</a:t>
            </a:r>
            <a:r>
              <a:rPr lang="en-US" dirty="0"/>
              <a:t> user with Discovery, Consumption and Publishing abilities. This package will be available to users as a downloadable CRAN as long as you have an authorized workspace in </a:t>
            </a:r>
            <a:r>
              <a:rPr lang="en-US" dirty="0" err="1"/>
              <a:t>AzureML</a:t>
            </a:r>
            <a:r>
              <a:rPr lang="en-US" dirty="0"/>
              <a:t> that is discoverable. This solution will provide the user with the ability to work from </a:t>
            </a:r>
            <a:r>
              <a:rPr lang="en-US" dirty="0" err="1"/>
              <a:t>RStudio</a:t>
            </a:r>
            <a:r>
              <a:rPr lang="en-US" dirty="0"/>
              <a:t> and not have to copy/paste code</a:t>
            </a:r>
            <a:r>
              <a:rPr lang="en-U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9C8BA92-DA2F-4C34-B41C-28EA4D1A3BD3}" type="slidenum">
              <a:rPr lang="en-US" smtClean="0"/>
              <a:t>3</a:t>
            </a:fld>
            <a:endParaRPr lang="en-US"/>
          </a:p>
        </p:txBody>
      </p:sp>
    </p:spTree>
    <p:extLst>
      <p:ext uri="{BB962C8B-B14F-4D97-AF65-F5344CB8AC3E}">
        <p14:creationId xmlns:p14="http://schemas.microsoft.com/office/powerpoint/2010/main" val="1799008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Publishing is a simple one call function for the user. Upon calling, the user simply needs to provide the workspace identification information, the function they want published and the name they want this service to be saved as. The publish function call will handle the API call for the user and any consumption that may need to be done related to this function. Once the call is finished, the function will return a list with the web service details, the endpoint details and the consumption function to the user.</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Demo Notes:</a:t>
            </a:r>
            <a:r>
              <a:rPr lang="en-US" sz="1200" kern="1200" dirty="0" smtClean="0">
                <a:solidFill>
                  <a:schemeClr val="tx1"/>
                </a:solidFill>
                <a:effectLst/>
                <a:latin typeface="+mn-lt"/>
                <a:ea typeface="+mn-ea"/>
                <a:cs typeface="+mn-cs"/>
              </a:rPr>
              <a:t> The top code seen here is the titanic model we will be using for this demo. Then we will see that the first thing done is declare the function. Now we will call publishing (go view it in your workspaces account on </a:t>
            </a:r>
            <a:r>
              <a:rPr lang="en-US" sz="1200" kern="1200" dirty="0" err="1" smtClean="0">
                <a:solidFill>
                  <a:schemeClr val="tx1"/>
                </a:solidFill>
                <a:effectLst/>
                <a:latin typeface="+mn-lt"/>
                <a:ea typeface="+mn-ea"/>
                <a:cs typeface="+mn-cs"/>
              </a:rPr>
              <a:t>AzureML</a:t>
            </a:r>
            <a:r>
              <a:rPr lang="en-US" sz="1200" kern="1200" dirty="0" smtClean="0">
                <a:solidFill>
                  <a:schemeClr val="tx1"/>
                </a:solidFill>
                <a:effectLst/>
                <a:latin typeface="+mn-lt"/>
                <a:ea typeface="+mn-ea"/>
                <a:cs typeface="+mn-cs"/>
              </a:rPr>
              <a:t>). Now we can access it from Visual Studio.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Now</a:t>
            </a:r>
            <a:r>
              <a:rPr lang="en-US" sz="1200" kern="1200" baseline="0" dirty="0" smtClean="0">
                <a:solidFill>
                  <a:schemeClr val="tx1"/>
                </a:solidFill>
                <a:effectLst/>
                <a:latin typeface="+mn-lt"/>
                <a:ea typeface="+mn-ea"/>
                <a:cs typeface="+mn-cs"/>
              </a:rPr>
              <a:t>, I am going to pass off to *insert name* to show Discovery.</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9C8BA92-DA2F-4C34-B41C-28EA4D1A3BD3}" type="slidenum">
              <a:rPr lang="en-US" smtClean="0"/>
              <a:t>4</a:t>
            </a:fld>
            <a:endParaRPr lang="en-US"/>
          </a:p>
        </p:txBody>
      </p:sp>
    </p:spTree>
    <p:extLst>
      <p:ext uri="{BB962C8B-B14F-4D97-AF65-F5344CB8AC3E}">
        <p14:creationId xmlns:p14="http://schemas.microsoft.com/office/powerpoint/2010/main" val="2719461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discovery code allows the user to retrieve a list of the web services available in their workspace given that they provide the workspace ID and the authorization token (both of which can be found in settings on the </a:t>
            </a:r>
            <a:r>
              <a:rPr lang="en-US" sz="1200" kern="1200" dirty="0" err="1" smtClean="0">
                <a:solidFill>
                  <a:schemeClr val="tx1"/>
                </a:solidFill>
                <a:effectLst/>
                <a:latin typeface="+mn-lt"/>
                <a:ea typeface="+mn-ea"/>
                <a:cs typeface="+mn-cs"/>
              </a:rPr>
              <a:t>AzureML</a:t>
            </a:r>
            <a:r>
              <a:rPr lang="en-US" sz="1200" kern="1200" dirty="0" smtClean="0">
                <a:solidFill>
                  <a:schemeClr val="tx1"/>
                </a:solidFill>
                <a:effectLst/>
                <a:latin typeface="+mn-lt"/>
                <a:ea typeface="+mn-ea"/>
                <a:cs typeface="+mn-cs"/>
              </a:rPr>
              <a:t> webpage). A user can also get detailed information about a specific web service, retrieve its endpoints, and the details of a specific endpoint.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Demo Notes:</a:t>
            </a:r>
            <a:endParaRPr lang="en-US" dirty="0"/>
          </a:p>
        </p:txBody>
      </p:sp>
      <p:sp>
        <p:nvSpPr>
          <p:cNvPr id="4" name="Slide Number Placeholder 3"/>
          <p:cNvSpPr>
            <a:spLocks noGrp="1"/>
          </p:cNvSpPr>
          <p:nvPr>
            <p:ph type="sldNum" sz="quarter" idx="10"/>
          </p:nvPr>
        </p:nvSpPr>
        <p:spPr/>
        <p:txBody>
          <a:bodyPr/>
          <a:lstStyle/>
          <a:p>
            <a:fld id="{29C8BA92-DA2F-4C34-B41C-28EA4D1A3BD3}" type="slidenum">
              <a:rPr lang="en-US" smtClean="0"/>
              <a:t>5</a:t>
            </a:fld>
            <a:endParaRPr lang="en-US"/>
          </a:p>
        </p:txBody>
      </p:sp>
    </p:spTree>
    <p:extLst>
      <p:ext uri="{BB962C8B-B14F-4D97-AF65-F5344CB8AC3E}">
        <p14:creationId xmlns:p14="http://schemas.microsoft.com/office/powerpoint/2010/main" val="2647760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Consuming a web service currently gives the user the option to score either a CSV file, data frame or individual requests. With either option, the user simply has to make a single-line function call and the scored probabilities are returned to the user in a data frame. There are three functions that the user can choose from: </a:t>
            </a:r>
            <a:r>
              <a:rPr lang="en-US" sz="1200" kern="1200" dirty="0" err="1" smtClean="0">
                <a:solidFill>
                  <a:schemeClr val="tx1"/>
                </a:solidFill>
                <a:effectLst/>
                <a:latin typeface="+mn-lt"/>
                <a:ea typeface="+mn-ea"/>
                <a:cs typeface="+mn-cs"/>
              </a:rPr>
              <a:t>consumeLists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consumeFile</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consumeDataFrame</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29C8BA92-DA2F-4C34-B41C-28EA4D1A3BD3}" type="slidenum">
              <a:rPr lang="en-US" smtClean="0"/>
              <a:t>6</a:t>
            </a:fld>
            <a:endParaRPr lang="en-US"/>
          </a:p>
        </p:txBody>
      </p:sp>
    </p:spTree>
    <p:extLst>
      <p:ext uri="{BB962C8B-B14F-4D97-AF65-F5344CB8AC3E}">
        <p14:creationId xmlns:p14="http://schemas.microsoft.com/office/powerpoint/2010/main" val="324865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are all these Steps necessary? So the user can run the web services without running into problems. There will be a HOW TO document with a walkthrough of the set up. The working directory and workspace information need to be saved locally for security reasons. The reason that the input and output need to be formatted is this is a necessary step for publishing. Before you can call any of the functions, which you will be able to find a guide to all of these in the how to document, you will need to compile all of the code. One of our end goals is to see the CRAN package help the user with this and compile this code for the user and install all necessary packages.</a:t>
            </a:r>
          </a:p>
        </p:txBody>
      </p:sp>
      <p:sp>
        <p:nvSpPr>
          <p:cNvPr id="4" name="Slide Number Placeholder 3"/>
          <p:cNvSpPr>
            <a:spLocks noGrp="1"/>
          </p:cNvSpPr>
          <p:nvPr>
            <p:ph type="sldNum" sz="quarter" idx="10"/>
          </p:nvPr>
        </p:nvSpPr>
        <p:spPr/>
        <p:txBody>
          <a:bodyPr/>
          <a:lstStyle/>
          <a:p>
            <a:fld id="{29C8BA92-DA2F-4C34-B41C-28EA4D1A3BD3}" type="slidenum">
              <a:rPr lang="en-US" smtClean="0"/>
              <a:t>7</a:t>
            </a:fld>
            <a:endParaRPr lang="en-US"/>
          </a:p>
        </p:txBody>
      </p:sp>
    </p:spTree>
    <p:extLst>
      <p:ext uri="{BB962C8B-B14F-4D97-AF65-F5344CB8AC3E}">
        <p14:creationId xmlns:p14="http://schemas.microsoft.com/office/powerpoint/2010/main" val="2515995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Rstudio</a:t>
            </a:r>
            <a:r>
              <a:rPr lang="en-US" dirty="0"/>
              <a:t> users can now </a:t>
            </a:r>
            <a:r>
              <a:rPr lang="en-US" b="1" dirty="0"/>
              <a:t>Publish, Discover and Consume</a:t>
            </a:r>
            <a:r>
              <a:rPr lang="en-US" dirty="0"/>
              <a:t> trained models from </a:t>
            </a:r>
            <a:r>
              <a:rPr lang="en-US" dirty="0" err="1"/>
              <a:t>RStudio</a:t>
            </a:r>
            <a:r>
              <a:rPr lang="en-US" dirty="0"/>
              <a:t> using </a:t>
            </a:r>
            <a:r>
              <a:rPr lang="en-US" dirty="0" err="1"/>
              <a:t>AzureML</a:t>
            </a:r>
            <a:r>
              <a:rPr lang="en-US" dirty="0"/>
              <a:t> web services across multiple platforms (such as Visual Studio) as long as the user has a valid and discoverable workspace with </a:t>
            </a:r>
            <a:r>
              <a:rPr lang="en-US" dirty="0" err="1"/>
              <a:t>AzureML</a:t>
            </a:r>
            <a:r>
              <a:rPr lang="en-US" dirty="0"/>
              <a:t>.</a:t>
            </a:r>
          </a:p>
          <a:p>
            <a:endParaRPr lang="en-US" dirty="0"/>
          </a:p>
        </p:txBody>
      </p:sp>
      <p:sp>
        <p:nvSpPr>
          <p:cNvPr id="4" name="Slide Number Placeholder 3"/>
          <p:cNvSpPr>
            <a:spLocks noGrp="1"/>
          </p:cNvSpPr>
          <p:nvPr>
            <p:ph type="sldNum" sz="quarter" idx="10"/>
          </p:nvPr>
        </p:nvSpPr>
        <p:spPr/>
        <p:txBody>
          <a:bodyPr/>
          <a:lstStyle/>
          <a:p>
            <a:fld id="{29C8BA92-DA2F-4C34-B41C-28EA4D1A3BD3}" type="slidenum">
              <a:rPr lang="en-US" smtClean="0"/>
              <a:t>8</a:t>
            </a:fld>
            <a:endParaRPr lang="en-US"/>
          </a:p>
        </p:txBody>
      </p:sp>
    </p:spTree>
    <p:extLst>
      <p:ext uri="{BB962C8B-B14F-4D97-AF65-F5344CB8AC3E}">
        <p14:creationId xmlns:p14="http://schemas.microsoft.com/office/powerpoint/2010/main" val="869361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E8EC8DB-5F3C-451F-A897-4B94E2F94A3E}" type="datetimeFigureOut">
              <a:rPr lang="en-US" smtClean="0"/>
              <a:t>7/16/2015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9127A14-E890-4C54-AB41-3BDDA076A8E0}" type="slidenum">
              <a:rPr lang="en-US" smtClean="0"/>
              <a:t>‹#›</a:t>
            </a:fld>
            <a:endParaRPr lang="en-US"/>
          </a:p>
        </p:txBody>
      </p:sp>
    </p:spTree>
    <p:extLst>
      <p:ext uri="{BB962C8B-B14F-4D97-AF65-F5344CB8AC3E}">
        <p14:creationId xmlns:p14="http://schemas.microsoft.com/office/powerpoint/2010/main" val="3807606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8EC8DB-5F3C-451F-A897-4B94E2F94A3E}" type="datetimeFigureOut">
              <a:rPr lang="en-US" smtClean="0"/>
              <a:t>7/16/2015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9127A14-E890-4C54-AB41-3BDDA076A8E0}" type="slidenum">
              <a:rPr lang="en-US" smtClean="0"/>
              <a:t>‹#›</a:t>
            </a:fld>
            <a:endParaRPr lang="en-US"/>
          </a:p>
        </p:txBody>
      </p:sp>
    </p:spTree>
    <p:extLst>
      <p:ext uri="{BB962C8B-B14F-4D97-AF65-F5344CB8AC3E}">
        <p14:creationId xmlns:p14="http://schemas.microsoft.com/office/powerpoint/2010/main" val="1527769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8EC8DB-5F3C-451F-A897-4B94E2F94A3E}" type="datetimeFigureOut">
              <a:rPr lang="en-US" smtClean="0"/>
              <a:t>7/16/2015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9127A14-E890-4C54-AB41-3BDDA076A8E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91993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E8EC8DB-5F3C-451F-A897-4B94E2F94A3E}" type="datetimeFigureOut">
              <a:rPr lang="en-US" smtClean="0"/>
              <a:t>7/16/2015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9127A14-E890-4C54-AB41-3BDDA076A8E0}" type="slidenum">
              <a:rPr lang="en-US" smtClean="0"/>
              <a:t>‹#›</a:t>
            </a:fld>
            <a:endParaRPr lang="en-US"/>
          </a:p>
        </p:txBody>
      </p:sp>
    </p:spTree>
    <p:extLst>
      <p:ext uri="{BB962C8B-B14F-4D97-AF65-F5344CB8AC3E}">
        <p14:creationId xmlns:p14="http://schemas.microsoft.com/office/powerpoint/2010/main" val="1942821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E8EC8DB-5F3C-451F-A897-4B94E2F94A3E}" type="datetimeFigureOut">
              <a:rPr lang="en-US" smtClean="0"/>
              <a:t>7/16/2015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9127A14-E890-4C54-AB41-3BDDA076A8E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194680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E8EC8DB-5F3C-451F-A897-4B94E2F94A3E}" type="datetimeFigureOut">
              <a:rPr lang="en-US" smtClean="0"/>
              <a:t>7/16/2015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9127A14-E890-4C54-AB41-3BDDA076A8E0}" type="slidenum">
              <a:rPr lang="en-US" smtClean="0"/>
              <a:t>‹#›</a:t>
            </a:fld>
            <a:endParaRPr lang="en-US"/>
          </a:p>
        </p:txBody>
      </p:sp>
    </p:spTree>
    <p:extLst>
      <p:ext uri="{BB962C8B-B14F-4D97-AF65-F5344CB8AC3E}">
        <p14:creationId xmlns:p14="http://schemas.microsoft.com/office/powerpoint/2010/main" val="854312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8EC8DB-5F3C-451F-A897-4B94E2F94A3E}" type="datetimeFigureOut">
              <a:rPr lang="en-US" smtClean="0"/>
              <a:t>7/16/2015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9127A14-E890-4C54-AB41-3BDDA076A8E0}" type="slidenum">
              <a:rPr lang="en-US" smtClean="0"/>
              <a:t>‹#›</a:t>
            </a:fld>
            <a:endParaRPr lang="en-US"/>
          </a:p>
        </p:txBody>
      </p:sp>
    </p:spTree>
    <p:extLst>
      <p:ext uri="{BB962C8B-B14F-4D97-AF65-F5344CB8AC3E}">
        <p14:creationId xmlns:p14="http://schemas.microsoft.com/office/powerpoint/2010/main" val="22363689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8EC8DB-5F3C-451F-A897-4B94E2F94A3E}" type="datetimeFigureOut">
              <a:rPr lang="en-US" smtClean="0"/>
              <a:t>7/16/2015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9127A14-E890-4C54-AB41-3BDDA076A8E0}" type="slidenum">
              <a:rPr lang="en-US" smtClean="0"/>
              <a:t>‹#›</a:t>
            </a:fld>
            <a:endParaRPr lang="en-US"/>
          </a:p>
        </p:txBody>
      </p:sp>
    </p:spTree>
    <p:extLst>
      <p:ext uri="{BB962C8B-B14F-4D97-AF65-F5344CB8AC3E}">
        <p14:creationId xmlns:p14="http://schemas.microsoft.com/office/powerpoint/2010/main" val="4086958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8EC8DB-5F3C-451F-A897-4B94E2F94A3E}" type="datetimeFigureOut">
              <a:rPr lang="en-US" smtClean="0"/>
              <a:t>7/16/2015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9127A14-E890-4C54-AB41-3BDDA076A8E0}" type="slidenum">
              <a:rPr lang="en-US" smtClean="0"/>
              <a:t>‹#›</a:t>
            </a:fld>
            <a:endParaRPr lang="en-US"/>
          </a:p>
        </p:txBody>
      </p:sp>
    </p:spTree>
    <p:extLst>
      <p:ext uri="{BB962C8B-B14F-4D97-AF65-F5344CB8AC3E}">
        <p14:creationId xmlns:p14="http://schemas.microsoft.com/office/powerpoint/2010/main" val="2105953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8EC8DB-5F3C-451F-A897-4B94E2F94A3E}" type="datetimeFigureOut">
              <a:rPr lang="en-US" smtClean="0"/>
              <a:t>7/16/2015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9127A14-E890-4C54-AB41-3BDDA076A8E0}" type="slidenum">
              <a:rPr lang="en-US" smtClean="0"/>
              <a:t>‹#›</a:t>
            </a:fld>
            <a:endParaRPr lang="en-US"/>
          </a:p>
        </p:txBody>
      </p:sp>
    </p:spTree>
    <p:extLst>
      <p:ext uri="{BB962C8B-B14F-4D97-AF65-F5344CB8AC3E}">
        <p14:creationId xmlns:p14="http://schemas.microsoft.com/office/powerpoint/2010/main" val="1713188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E8EC8DB-5F3C-451F-A897-4B94E2F94A3E}" type="datetimeFigureOut">
              <a:rPr lang="en-US" smtClean="0"/>
              <a:t>7/16/2015</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9127A14-E890-4C54-AB41-3BDDA076A8E0}" type="slidenum">
              <a:rPr lang="en-US" smtClean="0"/>
              <a:t>‹#›</a:t>
            </a:fld>
            <a:endParaRPr lang="en-US"/>
          </a:p>
        </p:txBody>
      </p:sp>
    </p:spTree>
    <p:extLst>
      <p:ext uri="{BB962C8B-B14F-4D97-AF65-F5344CB8AC3E}">
        <p14:creationId xmlns:p14="http://schemas.microsoft.com/office/powerpoint/2010/main" val="289057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E8EC8DB-5F3C-451F-A897-4B94E2F94A3E}" type="datetimeFigureOut">
              <a:rPr lang="en-US" smtClean="0"/>
              <a:t>7/16/2015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9127A14-E890-4C54-AB41-3BDDA076A8E0}" type="slidenum">
              <a:rPr lang="en-US" smtClean="0"/>
              <a:t>‹#›</a:t>
            </a:fld>
            <a:endParaRPr lang="en-US"/>
          </a:p>
        </p:txBody>
      </p:sp>
    </p:spTree>
    <p:extLst>
      <p:ext uri="{BB962C8B-B14F-4D97-AF65-F5344CB8AC3E}">
        <p14:creationId xmlns:p14="http://schemas.microsoft.com/office/powerpoint/2010/main" val="1259509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E8EC8DB-5F3C-451F-A897-4B94E2F94A3E}" type="datetimeFigureOut">
              <a:rPr lang="en-US" smtClean="0"/>
              <a:t>7/16/2015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9127A14-E890-4C54-AB41-3BDDA076A8E0}" type="slidenum">
              <a:rPr lang="en-US" smtClean="0"/>
              <a:t>‹#›</a:t>
            </a:fld>
            <a:endParaRPr lang="en-US"/>
          </a:p>
        </p:txBody>
      </p:sp>
    </p:spTree>
    <p:extLst>
      <p:ext uri="{BB962C8B-B14F-4D97-AF65-F5344CB8AC3E}">
        <p14:creationId xmlns:p14="http://schemas.microsoft.com/office/powerpoint/2010/main" val="2374216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8EC8DB-5F3C-451F-A897-4B94E2F94A3E}" type="datetimeFigureOut">
              <a:rPr lang="en-US" smtClean="0"/>
              <a:t>7/16/2015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9127A14-E890-4C54-AB41-3BDDA076A8E0}" type="slidenum">
              <a:rPr lang="en-US" smtClean="0"/>
              <a:t>‹#›</a:t>
            </a:fld>
            <a:endParaRPr lang="en-US"/>
          </a:p>
        </p:txBody>
      </p:sp>
    </p:spTree>
    <p:extLst>
      <p:ext uri="{BB962C8B-B14F-4D97-AF65-F5344CB8AC3E}">
        <p14:creationId xmlns:p14="http://schemas.microsoft.com/office/powerpoint/2010/main" val="233532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8EC8DB-5F3C-451F-A897-4B94E2F94A3E}" type="datetimeFigureOut">
              <a:rPr lang="en-US" smtClean="0"/>
              <a:t>7/16/2015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9127A14-E890-4C54-AB41-3BDDA076A8E0}" type="slidenum">
              <a:rPr lang="en-US" smtClean="0"/>
              <a:t>‹#›</a:t>
            </a:fld>
            <a:endParaRPr lang="en-US"/>
          </a:p>
        </p:txBody>
      </p:sp>
    </p:spTree>
    <p:extLst>
      <p:ext uri="{BB962C8B-B14F-4D97-AF65-F5344CB8AC3E}">
        <p14:creationId xmlns:p14="http://schemas.microsoft.com/office/powerpoint/2010/main" val="1347193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8EC8DB-5F3C-451F-A897-4B94E2F94A3E}" type="datetimeFigureOut">
              <a:rPr lang="en-US" smtClean="0"/>
              <a:t>7/16/2015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9127A14-E890-4C54-AB41-3BDDA076A8E0}" type="slidenum">
              <a:rPr lang="en-US" smtClean="0"/>
              <a:t>‹#›</a:t>
            </a:fld>
            <a:endParaRPr lang="en-US"/>
          </a:p>
        </p:txBody>
      </p:sp>
    </p:spTree>
    <p:extLst>
      <p:ext uri="{BB962C8B-B14F-4D97-AF65-F5344CB8AC3E}">
        <p14:creationId xmlns:p14="http://schemas.microsoft.com/office/powerpoint/2010/main" val="593908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E8EC8DB-5F3C-451F-A897-4B94E2F94A3E}" type="datetimeFigureOut">
              <a:rPr lang="en-US" smtClean="0"/>
              <a:t>7/16/2015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9127A14-E890-4C54-AB41-3BDDA076A8E0}" type="slidenum">
              <a:rPr lang="en-US" smtClean="0"/>
              <a:t>‹#›</a:t>
            </a:fld>
            <a:endParaRPr lang="en-US"/>
          </a:p>
        </p:txBody>
      </p:sp>
    </p:spTree>
    <p:extLst>
      <p:ext uri="{BB962C8B-B14F-4D97-AF65-F5344CB8AC3E}">
        <p14:creationId xmlns:p14="http://schemas.microsoft.com/office/powerpoint/2010/main" val="526278450"/>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tudio.azureml.net/"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hyperlink" Target="https://microsoft.sharepoint.com/teams/CECloudML/_layouts/15/WopiFrame.aspx?sourcedoc=%7b07cb13e8-f6cc-45ae-b930-24cf888e12a9%7d&amp;action=edit&amp;wd=target(//Redmond%20Services%20Documentation.one|526ede3c-d252-46d1-b8a0-222b16bffef0/O16N%20in%20RStudio%20getting%20started|a5b848b0-7c08-4049-8144-5326e27834f8/)"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microsoft.sharepoint.com/teams/CECloudML/_layouts/15/WopiFrame.aspx?sourcedoc=%7b07cb13e8-f6cc-45ae-b930-24cf888e12a9%7d&amp;action=edit&amp;wd=target(//Redmond%20Services%20Documentation.one|526ede3c-d252-46d1-b8a0-222b16bffef0/O16N%20in%20RStudio%20getting%20started|a5b848b0-7c08-4049-8144-5326e27834f8/)"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cap="small" dirty="0" err="1"/>
              <a:t>RStudio</a:t>
            </a:r>
            <a:r>
              <a:rPr lang="en-US" b="1" cap="small" dirty="0"/>
              <a:t> Web Service API</a:t>
            </a:r>
            <a:br>
              <a:rPr lang="en-US" b="1" cap="small" dirty="0"/>
            </a:br>
            <a:r>
              <a:rPr lang="en-US" b="1" cap="small" dirty="0"/>
              <a:t>Azure </a:t>
            </a:r>
            <a:r>
              <a:rPr lang="en-US" b="1" cap="small" dirty="0" smtClean="0"/>
              <a:t>ML</a:t>
            </a:r>
            <a:endParaRPr lang="en-US" dirty="0"/>
          </a:p>
        </p:txBody>
      </p:sp>
      <p:sp>
        <p:nvSpPr>
          <p:cNvPr id="3" name="Subtitle 2"/>
          <p:cNvSpPr>
            <a:spLocks noGrp="1"/>
          </p:cNvSpPr>
          <p:nvPr>
            <p:ph type="subTitle" idx="1"/>
          </p:nvPr>
        </p:nvSpPr>
        <p:spPr/>
        <p:txBody>
          <a:bodyPr/>
          <a:lstStyle/>
          <a:p>
            <a:r>
              <a:rPr lang="en-US" dirty="0" smtClean="0"/>
              <a:t>DEMO V1</a:t>
            </a:r>
            <a:endParaRPr lang="en-US" dirty="0"/>
          </a:p>
        </p:txBody>
      </p:sp>
    </p:spTree>
    <p:extLst>
      <p:ext uri="{BB962C8B-B14F-4D97-AF65-F5344CB8AC3E}">
        <p14:creationId xmlns:p14="http://schemas.microsoft.com/office/powerpoint/2010/main" val="13151796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766916"/>
            <a:ext cx="8911687" cy="1138084"/>
          </a:xfrm>
        </p:spPr>
        <p:txBody>
          <a:bodyPr/>
          <a:lstStyle/>
          <a:p>
            <a:r>
              <a:rPr lang="en-US" dirty="0" smtClean="0"/>
              <a:t>Problem</a:t>
            </a:r>
            <a:endParaRPr lang="en-US" dirty="0"/>
          </a:p>
        </p:txBody>
      </p:sp>
      <p:graphicFrame>
        <p:nvGraphicFramePr>
          <p:cNvPr id="4" name="Diagram 3"/>
          <p:cNvGraphicFramePr/>
          <p:nvPr>
            <p:extLst>
              <p:ext uri="{D42A27DB-BD31-4B8C-83A1-F6EECF244321}">
                <p14:modId xmlns:p14="http://schemas.microsoft.com/office/powerpoint/2010/main" val="1229926067"/>
              </p:ext>
            </p:extLst>
          </p:nvPr>
        </p:nvGraphicFramePr>
        <p:xfrm>
          <a:off x="2031999" y="1681316"/>
          <a:ext cx="9933859" cy="44570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78957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727586"/>
            <a:ext cx="8911687" cy="1177413"/>
          </a:xfrm>
        </p:spPr>
        <p:txBody>
          <a:bodyPr/>
          <a:lstStyle/>
          <a:p>
            <a:r>
              <a:rPr lang="en-US" dirty="0" smtClean="0"/>
              <a:t>Solution</a:t>
            </a:r>
            <a:endParaRPr lang="en-US" dirty="0"/>
          </a:p>
        </p:txBody>
      </p:sp>
      <p:sp>
        <p:nvSpPr>
          <p:cNvPr id="3" name="Content Placeholder 2"/>
          <p:cNvSpPr>
            <a:spLocks noGrp="1"/>
          </p:cNvSpPr>
          <p:nvPr>
            <p:ph idx="1"/>
          </p:nvPr>
        </p:nvSpPr>
        <p:spPr>
          <a:xfrm>
            <a:off x="2592925" y="2160639"/>
            <a:ext cx="8437627" cy="4006222"/>
          </a:xfrm>
        </p:spPr>
        <p:txBody>
          <a:bodyPr/>
          <a:lstStyle/>
          <a:p>
            <a:pPr marL="0" indent="0">
              <a:buNone/>
            </a:pPr>
            <a:r>
              <a:rPr lang="en-US" sz="2400" dirty="0" smtClean="0"/>
              <a:t>Access to </a:t>
            </a:r>
            <a:r>
              <a:rPr lang="en-US" sz="2400" dirty="0" err="1" smtClean="0"/>
              <a:t>AzureML</a:t>
            </a:r>
            <a:r>
              <a:rPr lang="en-US" sz="2400" dirty="0" smtClean="0"/>
              <a:t> web services through a CRAN package with access to:</a:t>
            </a:r>
          </a:p>
          <a:p>
            <a:pPr marL="0" indent="0">
              <a:buNone/>
            </a:pPr>
            <a:endParaRPr lang="en-US" dirty="0"/>
          </a:p>
          <a:p>
            <a:pPr marL="0" indent="0">
              <a:buNone/>
            </a:pPr>
            <a:endParaRPr lang="en-US" dirty="0"/>
          </a:p>
        </p:txBody>
      </p:sp>
      <p:graphicFrame>
        <p:nvGraphicFramePr>
          <p:cNvPr id="5" name="Diagram 4"/>
          <p:cNvGraphicFramePr/>
          <p:nvPr>
            <p:extLst>
              <p:ext uri="{D42A27DB-BD31-4B8C-83A1-F6EECF244321}">
                <p14:modId xmlns:p14="http://schemas.microsoft.com/office/powerpoint/2010/main" val="614287263"/>
              </p:ext>
            </p:extLst>
          </p:nvPr>
        </p:nvGraphicFramePr>
        <p:xfrm>
          <a:off x="2679316" y="1809550"/>
          <a:ext cx="8312736" cy="43191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3777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a:t>
            </a:r>
            <a:endParaRPr lang="en-US" dirty="0"/>
          </a:p>
        </p:txBody>
      </p:sp>
      <p:sp>
        <p:nvSpPr>
          <p:cNvPr id="3" name="Content Placeholder 2"/>
          <p:cNvSpPr>
            <a:spLocks noGrp="1"/>
          </p:cNvSpPr>
          <p:nvPr>
            <p:ph idx="1"/>
          </p:nvPr>
        </p:nvSpPr>
        <p:spPr/>
        <p:txBody>
          <a:bodyPr>
            <a:normAutofit/>
          </a:bodyPr>
          <a:lstStyle/>
          <a:p>
            <a:r>
              <a:rPr lang="en-US" sz="2400" b="1" dirty="0" smtClean="0"/>
              <a:t>Provide:</a:t>
            </a:r>
          </a:p>
          <a:p>
            <a:pPr lvl="1"/>
            <a:r>
              <a:rPr lang="en-US" sz="2200" dirty="0" smtClean="0"/>
              <a:t>Workspace identification information</a:t>
            </a:r>
          </a:p>
          <a:p>
            <a:pPr lvl="1"/>
            <a:r>
              <a:rPr lang="en-US" sz="2200" dirty="0" smtClean="0"/>
              <a:t>Function to be published</a:t>
            </a:r>
          </a:p>
          <a:p>
            <a:endParaRPr lang="en-US" sz="2400" dirty="0" smtClean="0"/>
          </a:p>
          <a:p>
            <a:r>
              <a:rPr lang="en-US" sz="2400" b="1" dirty="0" smtClean="0"/>
              <a:t>Returned:</a:t>
            </a:r>
            <a:endParaRPr lang="en-US" sz="2400" dirty="0"/>
          </a:p>
          <a:p>
            <a:pPr lvl="1"/>
            <a:r>
              <a:rPr lang="en-US" sz="2200" dirty="0" smtClean="0"/>
              <a:t>List of web service details</a:t>
            </a:r>
          </a:p>
          <a:p>
            <a:pPr lvl="1"/>
            <a:r>
              <a:rPr lang="en-US" sz="2200" dirty="0" smtClean="0"/>
              <a:t>Endpoint details</a:t>
            </a:r>
          </a:p>
          <a:p>
            <a:pPr lvl="1"/>
            <a:r>
              <a:rPr lang="en-US" sz="2200" dirty="0" smtClean="0"/>
              <a:t>The new consumption function</a:t>
            </a:r>
            <a:endParaRPr lang="en-US" sz="2200" dirty="0"/>
          </a:p>
        </p:txBody>
      </p:sp>
    </p:spTree>
    <p:extLst>
      <p:ext uri="{BB962C8B-B14F-4D97-AF65-F5344CB8AC3E}">
        <p14:creationId xmlns:p14="http://schemas.microsoft.com/office/powerpoint/2010/main" val="2943277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Discovery</a:t>
            </a:r>
            <a:endParaRPr lang="en-US" dirty="0"/>
          </a:p>
        </p:txBody>
      </p:sp>
      <p:sp>
        <p:nvSpPr>
          <p:cNvPr id="3" name="Content Placeholder 2"/>
          <p:cNvSpPr>
            <a:spLocks noGrp="1"/>
          </p:cNvSpPr>
          <p:nvPr>
            <p:ph idx="1"/>
          </p:nvPr>
        </p:nvSpPr>
        <p:spPr/>
        <p:txBody>
          <a:bodyPr/>
          <a:lstStyle/>
          <a:p>
            <a:r>
              <a:rPr lang="en-US" sz="2400" b="1" dirty="0"/>
              <a:t>Provide:</a:t>
            </a:r>
          </a:p>
          <a:p>
            <a:pPr lvl="1"/>
            <a:r>
              <a:rPr lang="en-US" sz="2200" dirty="0" smtClean="0"/>
              <a:t>Workspace ID</a:t>
            </a:r>
          </a:p>
          <a:p>
            <a:pPr lvl="1"/>
            <a:r>
              <a:rPr lang="en-US" sz="2200" dirty="0" smtClean="0"/>
              <a:t>Authentication token</a:t>
            </a:r>
            <a:endParaRPr lang="en-US" sz="2200" dirty="0"/>
          </a:p>
          <a:p>
            <a:endParaRPr lang="en-US" sz="2400" dirty="0"/>
          </a:p>
          <a:p>
            <a:r>
              <a:rPr lang="en-US" sz="2400" b="1" dirty="0" smtClean="0"/>
              <a:t>Discovery Options:</a:t>
            </a:r>
            <a:endParaRPr lang="en-US" sz="2400" dirty="0"/>
          </a:p>
          <a:p>
            <a:pPr lvl="1"/>
            <a:r>
              <a:rPr lang="en-US" sz="2200" dirty="0" smtClean="0"/>
              <a:t>Detailed information about a specific web service</a:t>
            </a:r>
            <a:endParaRPr lang="en-US" sz="2200" dirty="0"/>
          </a:p>
          <a:p>
            <a:pPr lvl="1"/>
            <a:r>
              <a:rPr lang="en-US" sz="2200" dirty="0" smtClean="0"/>
              <a:t>A web services endpoints</a:t>
            </a:r>
          </a:p>
          <a:p>
            <a:pPr lvl="1"/>
            <a:r>
              <a:rPr lang="en-US" sz="2200" dirty="0" smtClean="0"/>
              <a:t>Endpoint details</a:t>
            </a:r>
            <a:endParaRPr lang="en-US" sz="2200" dirty="0"/>
          </a:p>
        </p:txBody>
      </p:sp>
    </p:spTree>
    <p:extLst>
      <p:ext uri="{BB962C8B-B14F-4D97-AF65-F5344CB8AC3E}">
        <p14:creationId xmlns:p14="http://schemas.microsoft.com/office/powerpoint/2010/main" val="2574083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Consumption</a:t>
            </a:r>
            <a:endParaRPr lang="en-US" dirty="0"/>
          </a:p>
        </p:txBody>
      </p:sp>
      <p:sp>
        <p:nvSpPr>
          <p:cNvPr id="3" name="Content Placeholder 2"/>
          <p:cNvSpPr>
            <a:spLocks noGrp="1"/>
          </p:cNvSpPr>
          <p:nvPr>
            <p:ph idx="1"/>
          </p:nvPr>
        </p:nvSpPr>
        <p:spPr>
          <a:xfrm>
            <a:off x="2589212" y="2059805"/>
            <a:ext cx="8915400" cy="4244741"/>
          </a:xfrm>
        </p:spPr>
        <p:txBody>
          <a:bodyPr>
            <a:normAutofit/>
          </a:bodyPr>
          <a:lstStyle/>
          <a:p>
            <a:r>
              <a:rPr lang="en-US" sz="2400" dirty="0" smtClean="0"/>
              <a:t>User has the option to score any of the following:</a:t>
            </a:r>
          </a:p>
          <a:p>
            <a:pPr lvl="1"/>
            <a:r>
              <a:rPr lang="en-US" sz="2000" dirty="0" smtClean="0"/>
              <a:t>CSV file</a:t>
            </a:r>
          </a:p>
          <a:p>
            <a:pPr lvl="1"/>
            <a:r>
              <a:rPr lang="en-US" sz="2000" dirty="0" smtClean="0"/>
              <a:t>Data frame</a:t>
            </a:r>
          </a:p>
          <a:p>
            <a:pPr lvl="1"/>
            <a:r>
              <a:rPr lang="en-US" sz="2000" dirty="0" smtClean="0"/>
              <a:t>Individual requests</a:t>
            </a:r>
            <a:endParaRPr lang="en-US" sz="2000" dirty="0"/>
          </a:p>
          <a:p>
            <a:endParaRPr lang="en-US" sz="2400" dirty="0"/>
          </a:p>
          <a:p>
            <a:r>
              <a:rPr lang="en-US" sz="2400" b="1" dirty="0" smtClean="0"/>
              <a:t>Consumption Options </a:t>
            </a:r>
            <a:r>
              <a:rPr lang="en-US" sz="2400" dirty="0" smtClean="0"/>
              <a:t>(all return a data frame)</a:t>
            </a:r>
            <a:r>
              <a:rPr lang="en-US" sz="2400" b="1" dirty="0" smtClean="0"/>
              <a:t>:</a:t>
            </a:r>
            <a:endParaRPr lang="en-US" sz="2400" dirty="0"/>
          </a:p>
          <a:p>
            <a:pPr lvl="1"/>
            <a:r>
              <a:rPr lang="en-US" sz="2200" dirty="0" err="1" smtClean="0"/>
              <a:t>consumeLists</a:t>
            </a:r>
            <a:endParaRPr lang="en-US" sz="2200" dirty="0" smtClean="0"/>
          </a:p>
          <a:p>
            <a:pPr lvl="1"/>
            <a:r>
              <a:rPr lang="en-US" sz="2200" dirty="0" err="1" smtClean="0"/>
              <a:t>consumeFile</a:t>
            </a:r>
            <a:endParaRPr lang="en-US" sz="2200" dirty="0" smtClean="0"/>
          </a:p>
          <a:p>
            <a:pPr lvl="1"/>
            <a:r>
              <a:rPr lang="en-US" sz="2200" dirty="0" err="1" smtClean="0"/>
              <a:t>consumeDataFrame</a:t>
            </a:r>
            <a:endParaRPr lang="en-US" sz="2200" dirty="0"/>
          </a:p>
          <a:p>
            <a:endParaRPr lang="en-US" dirty="0"/>
          </a:p>
        </p:txBody>
      </p:sp>
    </p:spTree>
    <p:extLst>
      <p:ext uri="{BB962C8B-B14F-4D97-AF65-F5344CB8AC3E}">
        <p14:creationId xmlns:p14="http://schemas.microsoft.com/office/powerpoint/2010/main" val="3169375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5989" y="305227"/>
            <a:ext cx="3888421" cy="976312"/>
          </a:xfrm>
        </p:spPr>
        <p:txBody>
          <a:bodyPr>
            <a:normAutofit/>
          </a:bodyPr>
          <a:lstStyle/>
          <a:p>
            <a:r>
              <a:rPr lang="en-US" sz="3200" dirty="0"/>
              <a:t>Getting Started</a:t>
            </a:r>
          </a:p>
        </p:txBody>
      </p:sp>
      <p:sp>
        <p:nvSpPr>
          <p:cNvPr id="4" name="Text Placeholder 3"/>
          <p:cNvSpPr>
            <a:spLocks noGrp="1"/>
          </p:cNvSpPr>
          <p:nvPr>
            <p:ph type="body" sz="half" idx="2"/>
          </p:nvPr>
        </p:nvSpPr>
        <p:spPr>
          <a:xfrm>
            <a:off x="2205989" y="1958741"/>
            <a:ext cx="9315451" cy="4899259"/>
          </a:xfrm>
        </p:spPr>
        <p:txBody>
          <a:bodyPr>
            <a:normAutofit/>
          </a:bodyPr>
          <a:lstStyle/>
          <a:p>
            <a:pPr marL="342900" indent="-342900">
              <a:buFont typeface="Wingdings 3" charset="2"/>
              <a:buAutoNum type="arabicPeriod"/>
            </a:pPr>
            <a:r>
              <a:rPr lang="en-US" sz="1800" dirty="0" smtClean="0"/>
              <a:t>Install </a:t>
            </a:r>
            <a:r>
              <a:rPr lang="en-US" sz="1800" dirty="0" err="1" smtClean="0"/>
              <a:t>AzureML</a:t>
            </a:r>
            <a:r>
              <a:rPr lang="en-US" sz="1800" dirty="0" smtClean="0"/>
              <a:t> CRAN package</a:t>
            </a:r>
          </a:p>
          <a:p>
            <a:pPr marL="342900" indent="-342900">
              <a:buFont typeface="Wingdings 3" charset="2"/>
              <a:buAutoNum type="arabicPeriod"/>
            </a:pPr>
            <a:endParaRPr lang="en-US" sz="1800" dirty="0"/>
          </a:p>
          <a:p>
            <a:pPr marL="342900" indent="-342900">
              <a:buFont typeface="Wingdings 3" charset="2"/>
              <a:buAutoNum type="arabicPeriod"/>
            </a:pPr>
            <a:r>
              <a:rPr lang="en-US" sz="1800" dirty="0" smtClean="0"/>
              <a:t>Set Working Directory locally</a:t>
            </a:r>
          </a:p>
          <a:p>
            <a:endParaRPr lang="en-US" sz="800" dirty="0" smtClean="0"/>
          </a:p>
          <a:p>
            <a:pPr marL="342900" indent="-342900">
              <a:buFont typeface="Wingdings 3" charset="2"/>
              <a:buAutoNum type="arabicPeriod"/>
            </a:pPr>
            <a:r>
              <a:rPr lang="en-US" sz="1800" dirty="0" smtClean="0"/>
              <a:t>Go </a:t>
            </a:r>
            <a:r>
              <a:rPr lang="en-US" sz="1800" dirty="0"/>
              <a:t>to </a:t>
            </a:r>
            <a:r>
              <a:rPr lang="en-US" sz="1800" dirty="0">
                <a:hlinkClick r:id="rId3"/>
              </a:rPr>
              <a:t>https://studio.azureml.net/</a:t>
            </a:r>
            <a:r>
              <a:rPr lang="en-US" sz="1800" dirty="0"/>
              <a:t> and gather your Workspace information</a:t>
            </a:r>
          </a:p>
          <a:p>
            <a:pPr marL="800100" lvl="1" indent="-342900">
              <a:buAutoNum type="arabicPeriod"/>
            </a:pPr>
            <a:r>
              <a:rPr lang="en-US" sz="1800" dirty="0" smtClean="0"/>
              <a:t>Save the workspace ID and authentication token locally</a:t>
            </a:r>
            <a:endParaRPr lang="en-US" sz="1800" b="1" dirty="0" smtClean="0"/>
          </a:p>
          <a:p>
            <a:pPr marL="800100" lvl="1" indent="-342900">
              <a:buFont typeface="Wingdings 3" charset="2"/>
              <a:buAutoNum type="arabicPeriod"/>
            </a:pPr>
            <a:endParaRPr lang="en-US" sz="800" dirty="0" smtClean="0"/>
          </a:p>
          <a:p>
            <a:pPr marL="342900" indent="-342900">
              <a:buFont typeface="Wingdings 3" charset="2"/>
              <a:buAutoNum type="arabicPeriod"/>
            </a:pPr>
            <a:r>
              <a:rPr lang="en-US" sz="1800" dirty="0"/>
              <a:t>Set up </a:t>
            </a:r>
            <a:r>
              <a:rPr lang="en-US" sz="1800" dirty="0" err="1" smtClean="0"/>
              <a:t>Rtools</a:t>
            </a:r>
            <a:endParaRPr lang="en-US" sz="1800" dirty="0" smtClean="0"/>
          </a:p>
          <a:p>
            <a:pPr marL="342900" indent="-342900">
              <a:buFont typeface="Wingdings 3" charset="2"/>
              <a:buAutoNum type="arabicPeriod"/>
            </a:pPr>
            <a:endParaRPr lang="en-US" sz="900" dirty="0"/>
          </a:p>
          <a:p>
            <a:pPr marL="342900" indent="-342900">
              <a:buAutoNum type="arabicPeriod"/>
            </a:pPr>
            <a:r>
              <a:rPr lang="en-US" sz="1800" dirty="0" smtClean="0"/>
              <a:t>Format your input and output schemas</a:t>
            </a:r>
          </a:p>
          <a:p>
            <a:pPr marL="342900" indent="-342900">
              <a:buAutoNum type="arabicPeriod"/>
            </a:pPr>
            <a:endParaRPr lang="en-US" sz="1800" b="1" dirty="0"/>
          </a:p>
          <a:p>
            <a:r>
              <a:rPr lang="en-US" sz="1800" b="1" dirty="0" smtClean="0"/>
              <a:t>Need Help? Provided is a more detailed </a:t>
            </a:r>
            <a:r>
              <a:rPr lang="en-US" sz="1800" b="1" dirty="0" smtClean="0">
                <a:hlinkClick r:id="rId4"/>
              </a:rPr>
              <a:t>Getting Started</a:t>
            </a:r>
            <a:r>
              <a:rPr lang="en-US" sz="1800" b="1" dirty="0" smtClean="0"/>
              <a:t>!</a:t>
            </a:r>
            <a:endParaRPr lang="en-US" sz="1800" b="1" dirty="0"/>
          </a:p>
        </p:txBody>
      </p:sp>
    </p:spTree>
    <p:extLst>
      <p:ext uri="{BB962C8B-B14F-4D97-AF65-F5344CB8AC3E}">
        <p14:creationId xmlns:p14="http://schemas.microsoft.com/office/powerpoint/2010/main" val="5494526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Summary</a:t>
            </a:r>
            <a:endParaRPr lang="en-US" sz="4000" dirty="0"/>
          </a:p>
        </p:txBody>
      </p:sp>
      <p:sp>
        <p:nvSpPr>
          <p:cNvPr id="3" name="Content Placeholder 2"/>
          <p:cNvSpPr>
            <a:spLocks noGrp="1"/>
          </p:cNvSpPr>
          <p:nvPr>
            <p:ph idx="1"/>
          </p:nvPr>
        </p:nvSpPr>
        <p:spPr>
          <a:xfrm>
            <a:off x="2589212" y="2546554"/>
            <a:ext cx="8915400" cy="3364667"/>
          </a:xfrm>
        </p:spPr>
        <p:txBody>
          <a:bodyPr>
            <a:normAutofit/>
          </a:bodyPr>
          <a:lstStyle/>
          <a:p>
            <a:pPr marL="0" indent="0">
              <a:lnSpc>
                <a:spcPct val="200000"/>
              </a:lnSpc>
              <a:buNone/>
            </a:pPr>
            <a:r>
              <a:rPr lang="en-US" sz="2400" dirty="0" smtClean="0"/>
              <a:t>Users can now </a:t>
            </a:r>
            <a:r>
              <a:rPr lang="en-US" sz="2400" b="1" dirty="0" smtClean="0"/>
              <a:t>Publish, Discover and Consume</a:t>
            </a:r>
            <a:r>
              <a:rPr lang="en-US" sz="2400" dirty="0" smtClean="0"/>
              <a:t> from </a:t>
            </a:r>
            <a:r>
              <a:rPr lang="en-US" sz="2400" dirty="0" err="1" smtClean="0"/>
              <a:t>RStudio</a:t>
            </a:r>
            <a:r>
              <a:rPr lang="en-US" sz="2400" dirty="0" smtClean="0"/>
              <a:t> using </a:t>
            </a:r>
            <a:r>
              <a:rPr lang="en-US" sz="2400" dirty="0" err="1" smtClean="0"/>
              <a:t>AzureML</a:t>
            </a:r>
            <a:r>
              <a:rPr lang="en-US" sz="2400" dirty="0" smtClean="0"/>
              <a:t> web services</a:t>
            </a:r>
          </a:p>
        </p:txBody>
      </p:sp>
    </p:spTree>
    <p:extLst>
      <p:ext uri="{BB962C8B-B14F-4D97-AF65-F5344CB8AC3E}">
        <p14:creationId xmlns:p14="http://schemas.microsoft.com/office/powerpoint/2010/main" val="859153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&amp; Links</a:t>
            </a:r>
            <a:endParaRPr lang="en-US" dirty="0"/>
          </a:p>
        </p:txBody>
      </p:sp>
      <p:sp>
        <p:nvSpPr>
          <p:cNvPr id="3" name="Content Placeholder 2"/>
          <p:cNvSpPr>
            <a:spLocks noGrp="1"/>
          </p:cNvSpPr>
          <p:nvPr>
            <p:ph idx="1"/>
          </p:nvPr>
        </p:nvSpPr>
        <p:spPr>
          <a:xfrm>
            <a:off x="2589212" y="1665838"/>
            <a:ext cx="8915400" cy="4698748"/>
          </a:xfrm>
        </p:spPr>
        <p:txBody>
          <a:bodyPr>
            <a:normAutofit/>
          </a:bodyPr>
          <a:lstStyle/>
          <a:p>
            <a:pPr marL="0" indent="0">
              <a:buNone/>
            </a:pPr>
            <a:r>
              <a:rPr lang="en-US" dirty="0" smtClean="0">
                <a:hlinkClick r:id="rId2"/>
              </a:rPr>
              <a:t>Getting Started</a:t>
            </a:r>
            <a:endParaRPr lang="en-US" dirty="0" smtClean="0"/>
          </a:p>
          <a:p>
            <a:pPr marL="0" indent="0">
              <a:buNone/>
            </a:pPr>
            <a:r>
              <a:rPr lang="en-US" dirty="0" smtClean="0">
                <a:hlinkClick r:id="rId2"/>
              </a:rPr>
              <a:t>Running Locally</a:t>
            </a:r>
            <a:endParaRPr lang="en-US" dirty="0"/>
          </a:p>
        </p:txBody>
      </p:sp>
    </p:spTree>
    <p:extLst>
      <p:ext uri="{BB962C8B-B14F-4D97-AF65-F5344CB8AC3E}">
        <p14:creationId xmlns:p14="http://schemas.microsoft.com/office/powerpoint/2010/main" val="279047848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7735</TotalTime>
  <Words>875</Words>
  <Application>Microsoft Office PowerPoint</Application>
  <PresentationFormat>Widescreen</PresentationFormat>
  <Paragraphs>80</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 3</vt:lpstr>
      <vt:lpstr>Wisp</vt:lpstr>
      <vt:lpstr>RStudio Web Service API Azure ML</vt:lpstr>
      <vt:lpstr>Problem</vt:lpstr>
      <vt:lpstr>Solution</vt:lpstr>
      <vt:lpstr>Publishing</vt:lpstr>
      <vt:lpstr>Discovery</vt:lpstr>
      <vt:lpstr>Consumption</vt:lpstr>
      <vt:lpstr>Getting Started</vt:lpstr>
      <vt:lpstr>Summary</vt:lpstr>
      <vt:lpstr>Resources &amp; Links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RStudio Web Service API Azure ML</dc:title>
  <dc:creator>Bri Gerads</dc:creator>
  <cp:lastModifiedBy>Ritika Ravichandra</cp:lastModifiedBy>
  <cp:revision>39</cp:revision>
  <cp:lastPrinted>2015-07-10T20:07:56Z</cp:lastPrinted>
  <dcterms:created xsi:type="dcterms:W3CDTF">2015-07-06T19:56:38Z</dcterms:created>
  <dcterms:modified xsi:type="dcterms:W3CDTF">2015-07-17T01:30:29Z</dcterms:modified>
</cp:coreProperties>
</file>