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41500"/>
    <a:srgbClr val="305254"/>
    <a:srgbClr val="00AEEF"/>
    <a:srgbClr val="3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2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nasl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50" y="1122363"/>
            <a:ext cx="828675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750" y="3509963"/>
            <a:ext cx="8286750" cy="820737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052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11801" y="365125"/>
            <a:ext cx="153531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488315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lo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747839"/>
            <a:ext cx="672327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4627564"/>
            <a:ext cx="67232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slov i 2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816102"/>
            <a:ext cx="32702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0950" y="1816102"/>
            <a:ext cx="32702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01626"/>
            <a:ext cx="672327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1" y="1617663"/>
            <a:ext cx="32976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1" y="2441575"/>
            <a:ext cx="329769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3189" y="1617663"/>
            <a:ext cx="33139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3189" y="2441575"/>
            <a:ext cx="331393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3546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0" y="457201"/>
            <a:ext cx="4062620" cy="5411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3546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opisom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1" y="457200"/>
            <a:ext cx="24955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9399" y="457201"/>
            <a:ext cx="4235261" cy="5411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1" y="2057400"/>
            <a:ext cx="24955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871A-492A-4CAC-ADF5-F0866DB31B51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7371-373E-4D93-A138-879E06354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339726"/>
            <a:ext cx="8401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s-Latn-BA" smtClean="0"/>
              <a:t>Kliknite da biste uredili stilove prototipa naslova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1800225"/>
            <a:ext cx="6470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s-Latn-BA" smtClean="0"/>
              <a:t>Kliknite da biste uredili stilove teksta prototipa</a:t>
            </a:r>
          </a:p>
          <a:p>
            <a:pPr lvl="1"/>
            <a:r>
              <a:rPr lang="bs-Latn-BA" smtClean="0"/>
              <a:t>Drugi nivo</a:t>
            </a:r>
          </a:p>
          <a:p>
            <a:pPr lvl="2"/>
            <a:r>
              <a:rPr lang="bs-Latn-BA" smtClean="0"/>
              <a:t>Treći nivo</a:t>
            </a:r>
          </a:p>
          <a:p>
            <a:pPr lvl="3"/>
            <a:r>
              <a:rPr lang="bs-Latn-BA" smtClean="0"/>
              <a:t>Četvrti nivo</a:t>
            </a:r>
          </a:p>
          <a:p>
            <a:pPr lvl="4"/>
            <a:r>
              <a:rPr lang="bs-Latn-BA" smtClean="0"/>
              <a:t>Peti nivo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3850" y="6330951"/>
            <a:ext cx="175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8595B"/>
                </a:solidFill>
              </a:defRPr>
            </a:lvl1pPr>
          </a:lstStyle>
          <a:p>
            <a:fld id="{F570871A-492A-4CAC-ADF5-F0866DB31B51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7308" y="6324602"/>
            <a:ext cx="263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8595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9550" y="6330951"/>
            <a:ext cx="150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595B"/>
                </a:solidFill>
              </a:defRPr>
            </a:lvl1pPr>
          </a:lstStyle>
          <a:p>
            <a:fld id="{570B7371-373E-4D93-A138-879E0635481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1024113" y="5332238"/>
            <a:ext cx="1695700" cy="3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8595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1477963"/>
            <a:ext cx="8286750" cy="2387600"/>
          </a:xfrm>
        </p:spPr>
        <p:txBody>
          <a:bodyPr/>
          <a:lstStyle/>
          <a:p>
            <a:r>
              <a:rPr lang="fr-FR" dirty="0" smtClean="0"/>
              <a:t>Push Notification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58" b="36718"/>
          <a:stretch/>
        </p:blipFill>
        <p:spPr>
          <a:xfrm>
            <a:off x="5627456" y="76840"/>
            <a:ext cx="3314197" cy="7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07" y="1725090"/>
            <a:ext cx="6306893" cy="46266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Trois situations sont à prendre en compte :</a:t>
            </a: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2088" y="1006907"/>
            <a:ext cx="5838662" cy="569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 smtClean="0">
                <a:solidFill>
                  <a:srgbClr val="3333FF"/>
                </a:solidFill>
              </a:rPr>
              <a:t>Cycle de vie d’une notification</a:t>
            </a:r>
            <a:endParaRPr lang="en-US" sz="2800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975" y="2168419"/>
            <a:ext cx="8401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L’appareil est connecté au réseau et actif</a:t>
            </a:r>
            <a:r>
              <a:rPr lang="fr-FR" dirty="0" smtClean="0">
                <a:solidFill>
                  <a:srgbClr val="444444"/>
                </a:solidFill>
                <a:latin typeface="inherit"/>
              </a:rPr>
              <a:t>.</a:t>
            </a:r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8975" y="54766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smtClean="0"/>
              <a:t>Android : Google Cloud Messaging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98975" y="2937386"/>
            <a:ext cx="5556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L’appareil est connecté au réseau et inactif (IDLE)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875" y="3978988"/>
            <a:ext cx="453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L’appareil n’est pas connecté au réseau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4575" y="2515201"/>
            <a:ext cx="4573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fr-FR" dirty="0">
                <a:solidFill>
                  <a:srgbClr val="444444"/>
                </a:solidFill>
                <a:latin typeface="inherit"/>
              </a:rPr>
              <a:t>La notification est délivrée instantanément</a:t>
            </a:r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4575" y="3324321"/>
            <a:ext cx="776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b="0" i="0" dirty="0" smtClean="0">
                <a:solidFill>
                  <a:srgbClr val="444444"/>
                </a:solidFill>
                <a:effectLst/>
                <a:latin typeface="inherit"/>
              </a:rPr>
              <a:t>Selon le </a:t>
            </a:r>
            <a:r>
              <a:rPr lang="fr-FR" b="0" i="0" dirty="0" err="1" smtClean="0">
                <a:solidFill>
                  <a:srgbClr val="444444"/>
                </a:solidFill>
                <a:effectLst/>
                <a:latin typeface="inherit"/>
              </a:rPr>
              <a:t>paramétre</a:t>
            </a:r>
            <a:r>
              <a:rPr lang="fr-FR" b="0" i="0" dirty="0" smtClean="0">
                <a:solidFill>
                  <a:srgbClr val="444444"/>
                </a:solidFill>
                <a:effectLst/>
                <a:latin typeface="inherit"/>
              </a:rPr>
              <a:t> </a:t>
            </a:r>
            <a:r>
              <a:rPr lang="en-US" dirty="0"/>
              <a:t>« </a:t>
            </a:r>
            <a:r>
              <a:rPr lang="en-US" dirty="0" err="1"/>
              <a:t>delay_while_idle</a:t>
            </a:r>
            <a:r>
              <a:rPr lang="en-US" dirty="0"/>
              <a:t> </a:t>
            </a:r>
            <a:r>
              <a:rPr lang="en-US" dirty="0" smtClean="0"/>
              <a:t>» et collapsed, la notification sera </a:t>
            </a:r>
            <a:r>
              <a:rPr lang="en-US" dirty="0" err="1" smtClean="0"/>
              <a:t>envoyé</a:t>
            </a:r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6262" y="4348320"/>
            <a:ext cx="7026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44444"/>
                </a:solidFill>
                <a:latin typeface="interval"/>
              </a:rPr>
              <a:t>Une fois la 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connection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 établie, GCM délivre toutes les notifications en attente à l’appareil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98975" y="54766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Microsoft Push Notification Service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52588" y="1188242"/>
            <a:ext cx="780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444444"/>
                </a:solidFill>
                <a:latin typeface="interval"/>
              </a:rPr>
              <a:t>Il existe 3 types de notifications sur Windows Phone 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698975" y="1513004"/>
            <a:ext cx="816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inherit"/>
              </a:rPr>
              <a:t>Tile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Toast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b="0" i="0" dirty="0" err="1" smtClean="0">
                <a:solidFill>
                  <a:srgbClr val="444444"/>
                </a:solidFill>
                <a:effectLst/>
                <a:latin typeface="inherit"/>
              </a:rPr>
              <a:t>Raw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588" y="2578439"/>
            <a:ext cx="8318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Lorsque l’appareil s’enregistre auprès de Microsoft pour recevoir les notifications, une URI est générée représentant à canal (« 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channel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 ») vers ce smartphone. C’est cette URI qui permet d’envoyer les 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notificatons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, elle se présente sous la forme :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75" y="4136773"/>
            <a:ext cx="6425725" cy="5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88" y="1861033"/>
            <a:ext cx="8642350" cy="11477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/>
              <a:t>Il suffit tout simplement d’effectuer une requête POST vers l’URI de l’appareil avec les données nécessaires. Puis MPNS se chargera d’envoyer la notification au smartphone.</a:t>
            </a:r>
            <a:endParaRPr lang="fr-FR" sz="20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2088" y="728903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D41500"/>
                </a:solidFill>
              </a:rPr>
              <a:t>Coté Serveur :</a:t>
            </a:r>
            <a:endParaRPr lang="en-US" sz="3200" dirty="0">
              <a:solidFill>
                <a:srgbClr val="D415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98975" y="54766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/>
              <a:t>Microsoft Push Notification Service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162088" y="3251675"/>
            <a:ext cx="8401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il est recommandé d’utiliser un certificat (généré depuis Windows Marketplace) afin d’établir une connexion SSL entre le serveur de notifications et MPNS.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8114"/>
            <a:ext cx="616574" cy="515581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98975" y="-250034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dirty="0" smtClean="0"/>
              <a:t>Conclusion:</a:t>
            </a:r>
            <a:endParaRPr lang="en-US" sz="3600" dirty="0"/>
          </a:p>
        </p:txBody>
      </p:sp>
      <p:pic>
        <p:nvPicPr>
          <p:cNvPr id="3074" name="Picture 2" descr="http://blog.octo.com/wp-content/uploads/2013/03/notifications_tableauRec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695"/>
            <a:ext cx="9143999" cy="63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5" y="-92076"/>
            <a:ext cx="8401050" cy="1325563"/>
          </a:xfrm>
        </p:spPr>
        <p:txBody>
          <a:bodyPr/>
          <a:lstStyle/>
          <a:p>
            <a:pPr algn="l"/>
            <a:r>
              <a:rPr lang="fr-FR" dirty="0" smtClean="0"/>
              <a:t>Présentation Push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88" y="1316036"/>
            <a:ext cx="8642350" cy="494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Les notifications push permettent d’envoyer des messages depuis un serveur vers les smartphones en passant par le réseau </a:t>
            </a:r>
            <a:r>
              <a:rPr lang="fr-FR" sz="2400" dirty="0" smtClean="0"/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Une notification n’est rien d’autre que des données transmises à un smartphone. Elle est liée à une application et elle est capable de réveiller cette dernière</a:t>
            </a:r>
            <a:r>
              <a:rPr lang="fr-FR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Toutes les plateformes mobiles disposent de leur propre mécanisme de </a:t>
            </a:r>
            <a:r>
              <a:rPr lang="fr-FR" sz="2400" dirty="0" smtClean="0"/>
              <a:t>notifications.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6350" y="4699000"/>
            <a:ext cx="6223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088" y="4648200"/>
            <a:ext cx="8642350" cy="18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fr-FR" sz="2200" noProof="1" smtClean="0"/>
              <a:t>Passer par les 3 principales plateformes mobile</a:t>
            </a:r>
          </a:p>
          <a:p>
            <a:pPr lvl="1"/>
            <a:r>
              <a:rPr lang="fr-FR" sz="2000" noProof="1" smtClean="0"/>
              <a:t>IOS : Apple Push Notification Service(APNS)</a:t>
            </a:r>
          </a:p>
          <a:p>
            <a:pPr lvl="1"/>
            <a:r>
              <a:rPr lang="fr-FR" sz="2000" noProof="1" smtClean="0"/>
              <a:t>Andoid: Google Cloud Messaging(GCM)</a:t>
            </a:r>
          </a:p>
          <a:p>
            <a:pPr lvl="1"/>
            <a:r>
              <a:rPr lang="fr-FR" sz="2000" noProof="1" smtClean="0"/>
              <a:t>Windows Phone: </a:t>
            </a:r>
            <a:r>
              <a:rPr lang="en-US" sz="2000" dirty="0"/>
              <a:t>Microsoft Push Notification Service </a:t>
            </a:r>
            <a:r>
              <a:rPr lang="fr-FR" sz="2000" noProof="1" smtClean="0"/>
              <a:t>(MPNS)</a:t>
            </a:r>
            <a:endParaRPr lang="fr-FR" sz="2000" noProof="1"/>
          </a:p>
        </p:txBody>
      </p:sp>
    </p:spTree>
    <p:extLst>
      <p:ext uri="{BB962C8B-B14F-4D97-AF65-F5344CB8AC3E}">
        <p14:creationId xmlns:p14="http://schemas.microsoft.com/office/powerpoint/2010/main" val="1113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95342"/>
            <a:ext cx="8401050" cy="1325563"/>
          </a:xfrm>
        </p:spPr>
        <p:txBody>
          <a:bodyPr/>
          <a:lstStyle/>
          <a:p>
            <a:pPr algn="l"/>
            <a:r>
              <a:rPr lang="fr-FR" dirty="0" smtClean="0"/>
              <a:t>Architecture d’envoie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pic>
        <p:nvPicPr>
          <p:cNvPr id="9" name="Picture 2" descr="http://blog.octo.com/wp-content/uploads/2013/03/notifications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75" y="1041401"/>
            <a:ext cx="42286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301" y="1190442"/>
            <a:ext cx="45661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L’application demande au serveur de sa plateforme un </a:t>
            </a:r>
            <a:r>
              <a:rPr lang="fr-FR" dirty="0" err="1">
                <a:solidFill>
                  <a:srgbClr val="444444"/>
                </a:solidFill>
                <a:latin typeface="inherit"/>
              </a:rPr>
              <a:t>token</a:t>
            </a:r>
            <a:r>
              <a:rPr lang="fr-FR" dirty="0">
                <a:solidFill>
                  <a:srgbClr val="444444"/>
                </a:solidFill>
                <a:latin typeface="inherit"/>
              </a:rPr>
              <a:t> permettant d’identifier l’application sur un appareil donné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L’application envoie le </a:t>
            </a:r>
            <a:r>
              <a:rPr lang="fr-FR" dirty="0" err="1">
                <a:solidFill>
                  <a:srgbClr val="444444"/>
                </a:solidFill>
                <a:latin typeface="inherit"/>
              </a:rPr>
              <a:t>token</a:t>
            </a:r>
            <a:r>
              <a:rPr lang="fr-FR" dirty="0">
                <a:solidFill>
                  <a:srgbClr val="444444"/>
                </a:solidFill>
                <a:latin typeface="inherit"/>
              </a:rPr>
              <a:t> au serveur de notifications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Le serveur de notifications doit sauvegarder en base les différents </a:t>
            </a:r>
            <a:r>
              <a:rPr lang="fr-FR" dirty="0" err="1">
                <a:solidFill>
                  <a:srgbClr val="444444"/>
                </a:solidFill>
                <a:latin typeface="inherit"/>
              </a:rPr>
              <a:t>tokens</a:t>
            </a:r>
            <a:endParaRPr lang="fr-FR" dirty="0">
              <a:solidFill>
                <a:srgbClr val="444444"/>
              </a:solidFill>
              <a:latin typeface="inheri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Le serveur émet une requête de notification à la plateforme ciblée (un message + un </a:t>
            </a:r>
            <a:r>
              <a:rPr lang="fr-FR" dirty="0" err="1">
                <a:solidFill>
                  <a:srgbClr val="444444"/>
                </a:solidFill>
                <a:latin typeface="inherit"/>
              </a:rPr>
              <a:t>token</a:t>
            </a:r>
            <a:r>
              <a:rPr lang="fr-FR" dirty="0">
                <a:solidFill>
                  <a:srgbClr val="444444"/>
                </a:solidFill>
                <a:latin typeface="inherit"/>
              </a:rPr>
              <a:t>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La plateforme se charge d’envoyer la notification sur le smartphone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fr-FR" dirty="0">
                <a:solidFill>
                  <a:srgbClr val="444444"/>
                </a:solidFill>
                <a:latin typeface="inherit"/>
              </a:rPr>
              <a:t>Le serveur de notification doit s’assurer de maintenir une liste de </a:t>
            </a:r>
            <a:r>
              <a:rPr lang="fr-FR" dirty="0" err="1">
                <a:solidFill>
                  <a:srgbClr val="444444"/>
                </a:solidFill>
                <a:latin typeface="inherit"/>
              </a:rPr>
              <a:t>tokens</a:t>
            </a:r>
            <a:r>
              <a:rPr lang="fr-FR" dirty="0">
                <a:solidFill>
                  <a:srgbClr val="444444"/>
                </a:solidFill>
                <a:latin typeface="inherit"/>
              </a:rPr>
              <a:t> à jour (désinstallation de l’application, désactivation des notifications, …)</a:t>
            </a:r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1107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75" y="54766"/>
            <a:ext cx="8401050" cy="1031876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IOS: Apple Push Notification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88" y="1049335"/>
            <a:ext cx="8642350" cy="2036765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fr-FR" sz="2400" dirty="0"/>
              <a:t>Il y a 3 types de notifications sur iOS :</a:t>
            </a:r>
          </a:p>
          <a:p>
            <a:pPr lvl="1" fontAlgn="base"/>
            <a:r>
              <a:rPr lang="fr-FR" dirty="0"/>
              <a:t>Un message d’alerte</a:t>
            </a:r>
          </a:p>
          <a:p>
            <a:pPr lvl="1" fontAlgn="base"/>
            <a:r>
              <a:rPr lang="fr-FR" dirty="0"/>
              <a:t>Un badge situé sur l’icône de l’application</a:t>
            </a:r>
          </a:p>
          <a:p>
            <a:pPr lvl="1" fontAlgn="base"/>
            <a:r>
              <a:rPr lang="fr-FR" dirty="0"/>
              <a:t>Un son (à condition que le fichier audio soit déjà présent au sein de l’application)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2588" y="3119436"/>
            <a:ext cx="8642350" cy="141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fr-FR" sz="2400" dirty="0"/>
              <a:t>Pour recevoir les notifications l’appareil doit effectuer une requête à APNS pour récupérer un </a:t>
            </a:r>
            <a:r>
              <a:rPr lang="fr-FR" sz="2400" dirty="0" err="1"/>
              <a:t>device</a:t>
            </a:r>
            <a:r>
              <a:rPr lang="fr-FR" sz="2400" dirty="0"/>
              <a:t> </a:t>
            </a:r>
            <a:r>
              <a:rPr lang="fr-FR" sz="2400" dirty="0" err="1"/>
              <a:t>token</a:t>
            </a:r>
            <a:r>
              <a:rPr lang="fr-FR" sz="2400" dirty="0"/>
              <a:t>. Ce </a:t>
            </a:r>
            <a:r>
              <a:rPr lang="fr-FR" sz="2400" dirty="0" err="1"/>
              <a:t>token</a:t>
            </a:r>
            <a:r>
              <a:rPr lang="fr-FR" sz="2400" dirty="0"/>
              <a:t> permettra par la suite de lui envoyer des messages. Un </a:t>
            </a:r>
            <a:r>
              <a:rPr lang="fr-FR" sz="2400" dirty="0" err="1"/>
              <a:t>device</a:t>
            </a:r>
            <a:r>
              <a:rPr lang="fr-FR" sz="2400" dirty="0"/>
              <a:t> </a:t>
            </a:r>
            <a:r>
              <a:rPr lang="fr-FR" sz="2400" dirty="0" err="1"/>
              <a:t>token</a:t>
            </a:r>
            <a:r>
              <a:rPr lang="fr-FR" sz="2400" dirty="0"/>
              <a:t> iOS ressemble à :</a:t>
            </a:r>
            <a:endParaRPr lang="fr-FR" sz="2400" noProof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55" y="4798241"/>
            <a:ext cx="7001016" cy="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75" y="54766"/>
            <a:ext cx="8401050" cy="1031876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IOS: Apple Push Notification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88" y="1582735"/>
            <a:ext cx="8642350" cy="1147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APNS fournit une interface pour envoyer des notifications vers les iPhones/iPads/iPods. Il s’agit d’une communication TCP socket.</a:t>
            </a: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2088" y="3496468"/>
            <a:ext cx="9296400" cy="191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fr-FR" sz="2400" dirty="0"/>
              <a:t>Afin de pouvoir envoyer des notifications, il faut disposer d’un certificat qu’il faut créer depuis le </a:t>
            </a:r>
            <a:r>
              <a:rPr lang="fr-FR" sz="2400" dirty="0" err="1"/>
              <a:t>Provisioning</a:t>
            </a:r>
            <a:r>
              <a:rPr lang="fr-FR" sz="2400" dirty="0"/>
              <a:t> Portal </a:t>
            </a:r>
            <a:r>
              <a:rPr lang="fr-FR" sz="2400" dirty="0" smtClean="0"/>
              <a:t>d’Apple. Il </a:t>
            </a:r>
            <a:r>
              <a:rPr lang="fr-FR" sz="2400" dirty="0"/>
              <a:t>est :</a:t>
            </a:r>
          </a:p>
          <a:p>
            <a:pPr lvl="1" fontAlgn="base"/>
            <a:r>
              <a:rPr lang="fr-FR" sz="2000" dirty="0"/>
              <a:t>limité à l’application</a:t>
            </a:r>
          </a:p>
          <a:p>
            <a:pPr lvl="1" fontAlgn="base"/>
            <a:r>
              <a:rPr lang="fr-FR" sz="2000" dirty="0"/>
              <a:t>limité à un environnement (développement ou production)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5" y="2692400"/>
            <a:ext cx="487671" cy="4876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8546" y="2797238"/>
            <a:ext cx="6328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000" dirty="0" smtClean="0">
                <a:solidFill>
                  <a:srgbClr val="444444"/>
                </a:solidFill>
                <a:latin typeface="inherit"/>
              </a:rPr>
              <a:t>La </a:t>
            </a:r>
            <a:r>
              <a:rPr lang="fr-FR" sz="2000" dirty="0">
                <a:solidFill>
                  <a:srgbClr val="444444"/>
                </a:solidFill>
                <a:latin typeface="inherit"/>
              </a:rPr>
              <a:t>taille du message est limitée à 256k max</a:t>
            </a:r>
            <a:endParaRPr lang="fr-FR" sz="20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2088" y="728903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D41500"/>
                </a:solidFill>
              </a:rPr>
              <a:t>Coté Serveur :</a:t>
            </a:r>
            <a:endParaRPr lang="en-US" sz="3200" dirty="0">
              <a:solidFill>
                <a:srgbClr val="D41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75" y="54766"/>
            <a:ext cx="8401050" cy="1031876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IOS: Apple Push Notification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88" y="1186565"/>
            <a:ext cx="8642350" cy="1147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Une notification est composée d’un </a:t>
            </a:r>
            <a:r>
              <a:rPr lang="fr-FR" sz="2400" dirty="0" err="1"/>
              <a:t>device</a:t>
            </a:r>
            <a:r>
              <a:rPr lang="fr-FR" sz="2400" dirty="0"/>
              <a:t> </a:t>
            </a:r>
            <a:r>
              <a:rPr lang="fr-FR" sz="2400" dirty="0" err="1"/>
              <a:t>token</a:t>
            </a:r>
            <a:r>
              <a:rPr lang="fr-FR" sz="2400" dirty="0"/>
              <a:t> (qui identifie l’appareil visé) et d’un </a:t>
            </a:r>
            <a:r>
              <a:rPr lang="fr-FR" sz="2400" dirty="0" err="1"/>
              <a:t>payload</a:t>
            </a:r>
            <a:r>
              <a:rPr lang="fr-FR" sz="2400" dirty="0"/>
              <a:t> (correspondant aux données).</a:t>
            </a: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2588" y="2323068"/>
            <a:ext cx="596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44444"/>
                </a:solidFill>
                <a:latin typeface="interval"/>
              </a:rPr>
              <a:t>Le 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payload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 doit être un dictionnaire JSON de la forme 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25" y="2861233"/>
            <a:ext cx="64579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75" y="54766"/>
            <a:ext cx="8401050" cy="1031876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IOS: Apple Push Notification 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07" y="1725090"/>
            <a:ext cx="6306893" cy="46266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/>
              <a:t>Deux situations sont à prendre en compte :</a:t>
            </a: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2088" y="1006907"/>
            <a:ext cx="5838662" cy="5692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 smtClean="0">
                <a:solidFill>
                  <a:srgbClr val="3333FF"/>
                </a:solidFill>
              </a:rPr>
              <a:t>Cycle de vie d’une notification</a:t>
            </a:r>
            <a:endParaRPr lang="en-US" sz="2800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8975" y="2168419"/>
            <a:ext cx="8401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444444"/>
                </a:solidFill>
                <a:latin typeface="inherit"/>
              </a:rPr>
              <a:t>l’appareil est connecté au réseau : le serveur de notification envoie un message à APNS, la notification est instantanément délivrée.</a:t>
            </a:r>
            <a:endParaRPr lang="fr-FR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975" y="2927995"/>
            <a:ext cx="829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l’appareil est déconnecté : le message est sauvegardé sur les serveurs APNS jusqu’à ce que l’appareil soit de nouveau connecté</a:t>
            </a:r>
            <a:endParaRPr lang="en-US" dirty="0"/>
          </a:p>
        </p:txBody>
      </p:sp>
      <p:pic>
        <p:nvPicPr>
          <p:cNvPr id="2050" name="Picture 2" descr="http://blog.octo.com/wp-content/uploads/2013/03/notifications_i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63" y="3865371"/>
            <a:ext cx="4322687" cy="29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975" y="54766"/>
            <a:ext cx="8401050" cy="1031876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Android : Google Cloud Messaging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988" y="1112042"/>
            <a:ext cx="8918412" cy="12882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GCM permet à un serveur tiers d’envoyer des notifications aux différents appareils Android qui ont été préalablement enregistrés.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68" y="4216549"/>
            <a:ext cx="2183432" cy="25676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8056" y="2515206"/>
            <a:ext cx="702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Afin de pouvoir recevoir des notifications, il faut être au minimum sur la version 2.2 d’Android et d’avoir l’application Google Play Store.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1" y="2129135"/>
            <a:ext cx="487671" cy="48767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0988" y="3488671"/>
            <a:ext cx="8600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Pour envoyer des notifications à un appareil, il faut que l’application s’enregistre auprès de GCM afin d’obtenir un registration id. Ce 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token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 se présente sous la forme suivante :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66" y="4609406"/>
            <a:ext cx="5730712" cy="6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88" y="1582735"/>
            <a:ext cx="8642350" cy="1147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Les communications avec le GCM s’effectuent directement par des requêtes HTTPS.</a:t>
            </a:r>
            <a:endParaRPr lang="fr-FR" sz="2400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4" r="85462" b="36718"/>
          <a:stretch/>
        </p:blipFill>
        <p:spPr>
          <a:xfrm>
            <a:off x="44301" y="312914"/>
            <a:ext cx="616574" cy="51558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62088" y="728903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 smtClean="0">
                <a:solidFill>
                  <a:srgbClr val="D41500"/>
                </a:solidFill>
              </a:rPr>
              <a:t>Coté Serveur :</a:t>
            </a:r>
            <a:endParaRPr lang="en-US" sz="3200" dirty="0">
              <a:solidFill>
                <a:srgbClr val="D415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975" y="54766"/>
            <a:ext cx="8401050" cy="103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8595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smtClean="0"/>
              <a:t>Android : Google Cloud Messaging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2588" y="2349919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444444"/>
                </a:solidFill>
                <a:latin typeface="interval"/>
              </a:rPr>
              <a:t>Le format des données peut être soit du plain/</a:t>
            </a:r>
            <a:r>
              <a:rPr lang="fr-FR" dirty="0" err="1">
                <a:solidFill>
                  <a:srgbClr val="444444"/>
                </a:solidFill>
                <a:latin typeface="interval"/>
              </a:rPr>
              <a:t>text</a:t>
            </a:r>
            <a:r>
              <a:rPr lang="fr-FR" dirty="0">
                <a:solidFill>
                  <a:srgbClr val="444444"/>
                </a:solidFill>
                <a:latin typeface="interval"/>
              </a:rPr>
              <a:t> (fonctionne seulement pour l’envoi vers un appareil unique), soit du JSON.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2588" y="3031366"/>
            <a:ext cx="6797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44444"/>
                </a:solidFill>
                <a:latin typeface="interval"/>
              </a:rPr>
              <a:t>Exemple de requête CURL pour envoyer une notification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2" y="3419875"/>
            <a:ext cx="4961307" cy="1362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91" y="5245100"/>
            <a:ext cx="4961307" cy="1371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52588" y="485815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interval"/>
              </a:rPr>
              <a:t>Résultat</a:t>
            </a:r>
            <a:r>
              <a:rPr lang="en-US" dirty="0">
                <a:solidFill>
                  <a:srgbClr val="444444"/>
                </a:solidFill>
                <a:latin typeface="interval"/>
              </a:rPr>
              <a:t> de la </a:t>
            </a:r>
            <a:r>
              <a:rPr lang="en-US" dirty="0" err="1">
                <a:solidFill>
                  <a:srgbClr val="444444"/>
                </a:solidFill>
                <a:latin typeface="interval"/>
              </a:rPr>
              <a:t>requête</a:t>
            </a:r>
            <a:r>
              <a:rPr lang="en-US" dirty="0">
                <a:solidFill>
                  <a:srgbClr val="444444"/>
                </a:solidFill>
                <a:latin typeface="interva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V PowerPoint Template" id="{09062609-E6AF-4BBD-99A5-56D4C4A0B4C6}" vid="{F0C11761-4E89-4B43-A351-D71FFA5C01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Cloud-Computing-PowerPoint-Template</Template>
  <TotalTime>489</TotalTime>
  <Words>732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inherit</vt:lpstr>
      <vt:lpstr>interval</vt:lpstr>
      <vt:lpstr>Trebuchet MS</vt:lpstr>
      <vt:lpstr>Wingdings</vt:lpstr>
      <vt:lpstr>Office tema</vt:lpstr>
      <vt:lpstr>Push Notification</vt:lpstr>
      <vt:lpstr>Présentation Push Notification</vt:lpstr>
      <vt:lpstr>Architecture d’envoie</vt:lpstr>
      <vt:lpstr>IOS: Apple Push Notification Service</vt:lpstr>
      <vt:lpstr>IOS: Apple Push Notification Service</vt:lpstr>
      <vt:lpstr>IOS: Apple Push Notification Service</vt:lpstr>
      <vt:lpstr>IOS: Apple Push Notification Service</vt:lpstr>
      <vt:lpstr>Android : Google Cloud Messaging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Notification</dc:title>
  <dc:creator>CRED17</dc:creator>
  <cp:lastModifiedBy>CRED17</cp:lastModifiedBy>
  <cp:revision>27</cp:revision>
  <dcterms:created xsi:type="dcterms:W3CDTF">2016-02-25T08:14:45Z</dcterms:created>
  <dcterms:modified xsi:type="dcterms:W3CDTF">2016-02-25T16:23:53Z</dcterms:modified>
</cp:coreProperties>
</file>